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1.xml" ContentType="application/vnd.openxmlformats-officedocument.presentationml.tags+xml"/>
  <Override PartName="/ppt/notesSlides/notesSlide18.xml" ContentType="application/vnd.openxmlformats-officedocument.presentationml.notesSlide+xml"/>
  <Override PartName="/ppt/tags/tag52.xml" ContentType="application/vnd.openxmlformats-officedocument.presentationml.tags+xml"/>
  <Override PartName="/ppt/notesSlides/notesSlide19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0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1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2.xml" ContentType="application/vnd.openxmlformats-officedocument.presentationml.notesSlide+xml"/>
  <Override PartName="/ppt/tags/tag6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8" r:id="rId2"/>
    <p:sldId id="402" r:id="rId3"/>
    <p:sldId id="441" r:id="rId4"/>
    <p:sldId id="410" r:id="rId5"/>
    <p:sldId id="397" r:id="rId6"/>
    <p:sldId id="409" r:id="rId7"/>
    <p:sldId id="400" r:id="rId8"/>
    <p:sldId id="435" r:id="rId9"/>
    <p:sldId id="434" r:id="rId10"/>
    <p:sldId id="437" r:id="rId11"/>
    <p:sldId id="439" r:id="rId12"/>
    <p:sldId id="440" r:id="rId13"/>
    <p:sldId id="384" r:id="rId14"/>
    <p:sldId id="388" r:id="rId15"/>
    <p:sldId id="389" r:id="rId16"/>
    <p:sldId id="390" r:id="rId17"/>
    <p:sldId id="391" r:id="rId18"/>
    <p:sldId id="392" r:id="rId19"/>
    <p:sldId id="446" r:id="rId20"/>
    <p:sldId id="449" r:id="rId21"/>
    <p:sldId id="447" r:id="rId22"/>
    <p:sldId id="432" r:id="rId23"/>
    <p:sldId id="433" r:id="rId24"/>
    <p:sldId id="376" r:id="rId25"/>
    <p:sldId id="35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BFD"/>
    <a:srgbClr val="ED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37" autoAdjust="0"/>
  </p:normalViewPr>
  <p:slideViewPr>
    <p:cSldViewPr>
      <p:cViewPr varScale="1">
        <p:scale>
          <a:sx n="100" d="100"/>
          <a:sy n="100" d="100"/>
        </p:scale>
        <p:origin x="-9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69B3B-B591-43A9-AC44-814A5298DD1C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36698-3DEB-4A9D-89AF-B88761C20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44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e^{y A_3} e^{- x A_2}  e^{\theta A_1}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4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2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585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778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By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th_0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one-parametric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535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Then</a:t>
            </a:r>
            <a:r>
              <a:rPr lang="ru-RU" dirty="0" smtClean="0"/>
              <a:t>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b</a:t>
            </a:r>
            <a:r>
              <a:rPr lang="ru-RU" dirty="0" err="1" smtClean="0"/>
              <a:t>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anglular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velocity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c_0 </a:t>
            </a:r>
            <a:r>
              <a:rPr lang="ru-RU" baseline="0" dirty="0" err="1" smtClean="0"/>
              <a:t>from</a:t>
            </a:r>
            <a:r>
              <a:rPr lang="ru-RU" baseline="0" dirty="0" smtClean="0"/>
              <a:t> -\</a:t>
            </a:r>
            <a:r>
              <a:rPr lang="ru-RU" baseline="0" dirty="0" err="1" smtClean="0"/>
              <a:t>ifinity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to</a:t>
            </a:r>
            <a:r>
              <a:rPr lang="ru-RU" baseline="0" dirty="0" smtClean="0"/>
              <a:t> \</a:t>
            </a:r>
            <a:r>
              <a:rPr lang="ru-RU" baseline="0" dirty="0" err="1" smtClean="0"/>
              <a:t>infinity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will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whole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Their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endpoints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form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You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can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that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intersect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itself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It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happends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when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reach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first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So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ending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interior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part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not</a:t>
            </a:r>
            <a:r>
              <a:rPr lang="ru-RU" baseline="0" dirty="0" smtClean="0"/>
              <a:t> SR </a:t>
            </a:r>
            <a:r>
              <a:rPr lang="ru-RU" baseline="0" dirty="0" err="1" smtClean="0"/>
              <a:t>minimizer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since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there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exists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another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en-US" baseline="0" dirty="0" smtClean="0"/>
              <a:t>reaches the same point in less time</a:t>
            </a:r>
            <a:r>
              <a:rPr lang="ru-RU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661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2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20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257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2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78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67BFF8-57E7-4FC3-B663-48E9DC3C9021}" type="slidenum">
              <a:rPr lang="nl-NL" smtClean="0">
                <a:solidFill>
                  <a:prstClr val="black"/>
                </a:solidFill>
              </a:rPr>
              <a:pPr/>
              <a:t>3</a:t>
            </a:fld>
            <a:endParaRPr lang="nl-N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36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829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366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tags" Target="../tags/tag27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tags" Target="../tags/tag26.xml"/><Relationship Id="rId16" Type="http://schemas.openxmlformats.org/officeDocument/2006/relationships/image" Target="../media/image54.png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5" Type="http://schemas.openxmlformats.org/officeDocument/2006/relationships/tags" Target="../tags/tag29.xml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tags" Target="../tags/tag28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33.xml"/><Relationship Id="rId16" Type="http://schemas.openxmlformats.org/officeDocument/2006/relationships/image" Target="../media/image66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61.png"/><Relationship Id="rId5" Type="http://schemas.openxmlformats.org/officeDocument/2006/relationships/tags" Target="../tags/tag36.xml"/><Relationship Id="rId15" Type="http://schemas.openxmlformats.org/officeDocument/2006/relationships/image" Target="../media/image65.png"/><Relationship Id="rId10" Type="http://schemas.openxmlformats.org/officeDocument/2006/relationships/notesSlide" Target="../notesSlides/notesSlide13.xml"/><Relationship Id="rId19" Type="http://schemas.openxmlformats.org/officeDocument/2006/relationships/image" Target="../media/image69.png"/><Relationship Id="rId4" Type="http://schemas.openxmlformats.org/officeDocument/2006/relationships/tags" Target="../tags/tag3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42.xml"/><Relationship Id="rId7" Type="http://schemas.openxmlformats.org/officeDocument/2006/relationships/image" Target="../media/image71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45.xml"/><Relationship Id="rId7" Type="http://schemas.openxmlformats.org/officeDocument/2006/relationships/image" Target="../media/image71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13" Type="http://schemas.openxmlformats.org/officeDocument/2006/relationships/image" Target="../media/image79.png"/><Relationship Id="rId3" Type="http://schemas.openxmlformats.org/officeDocument/2006/relationships/tags" Target="../tags/tag48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78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7.png"/><Relationship Id="rId5" Type="http://schemas.openxmlformats.org/officeDocument/2006/relationships/tags" Target="../tags/tag50.xml"/><Relationship Id="rId10" Type="http://schemas.openxmlformats.org/officeDocument/2006/relationships/image" Target="../media/image71.png"/><Relationship Id="rId4" Type="http://schemas.openxmlformats.org/officeDocument/2006/relationships/tags" Target="../tags/tag49.xml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9.png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tags" Target="../tags/tag54.xml"/><Relationship Id="rId16" Type="http://schemas.openxmlformats.org/officeDocument/2006/relationships/image" Target="../media/image92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87.png"/><Relationship Id="rId5" Type="http://schemas.openxmlformats.org/officeDocument/2006/relationships/tags" Target="../tags/tag57.xml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tags" Target="../tags/tag56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tags" Target="../tags/tag64.xml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104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3.png"/><Relationship Id="rId5" Type="http://schemas.openxmlformats.org/officeDocument/2006/relationships/tags" Target="../tags/tag66.xml"/><Relationship Id="rId10" Type="http://schemas.openxmlformats.org/officeDocument/2006/relationships/image" Target="../media/image102.png"/><Relationship Id="rId4" Type="http://schemas.openxmlformats.org/officeDocument/2006/relationships/tags" Target="../tags/tag65.xml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tags" Target="../tags/tag4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7.xml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tags" Target="../tags/tag9.xml"/><Relationship Id="rId16" Type="http://schemas.openxmlformats.org/officeDocument/2006/relationships/image" Target="../media/image29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24.png"/><Relationship Id="rId5" Type="http://schemas.openxmlformats.org/officeDocument/2006/relationships/tags" Target="../tags/tag12.xml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tags" Target="../tags/tag11.xml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37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6.png"/><Relationship Id="rId2" Type="http://schemas.openxmlformats.org/officeDocument/2006/relationships/tags" Target="../tags/tag16.xml"/><Relationship Id="rId16" Type="http://schemas.openxmlformats.org/officeDocument/2006/relationships/image" Target="../media/image40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5.png"/><Relationship Id="rId5" Type="http://schemas.openxmlformats.org/officeDocument/2006/relationships/tags" Target="../tags/tag19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tags" Target="../tags/tag18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496944" cy="147002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</a:rPr>
              <a:t>Tracking of Lines in Spherical Images via Sub-Riemannian Geodesics </a:t>
            </a:r>
            <a:r>
              <a:rPr lang="ru-RU" sz="4000" dirty="0" smtClean="0">
                <a:solidFill>
                  <a:schemeClr val="accent6"/>
                </a:solidFill>
              </a:rPr>
              <a:t>i</a:t>
            </a:r>
            <a:r>
              <a:rPr lang="en-US" sz="4000" dirty="0" smtClean="0">
                <a:solidFill>
                  <a:schemeClr val="accent6"/>
                </a:solidFill>
              </a:rPr>
              <a:t>n SO(3)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07504" y="2708920"/>
            <a:ext cx="885698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F497D"/>
                </a:solidFill>
              </a:rPr>
              <a:t>A.P. Mashtakov</a:t>
            </a:r>
            <a:r>
              <a:rPr lang="ru-RU" sz="2800" b="1" baseline="30000" dirty="0" smtClean="0">
                <a:solidFill>
                  <a:srgbClr val="1F497D"/>
                </a:solidFill>
              </a:rPr>
              <a:t>1</a:t>
            </a:r>
            <a:r>
              <a:rPr lang="fr-FR" sz="2000" dirty="0" smtClean="0">
                <a:solidFill>
                  <a:srgbClr val="1F497D"/>
                </a:solidFill>
              </a:rPr>
              <a:t> </a:t>
            </a:r>
            <a:endParaRPr lang="nl-NL" sz="2000" dirty="0">
              <a:solidFill>
                <a:srgbClr val="1F497D"/>
              </a:solidFill>
            </a:endParaRPr>
          </a:p>
          <a:p>
            <a:pPr algn="ctr"/>
            <a:r>
              <a:rPr lang="ru-RU" sz="2800" dirty="0" smtClean="0">
                <a:solidFill>
                  <a:srgbClr val="1F497D"/>
                </a:solidFill>
              </a:rPr>
              <a:t> </a:t>
            </a:r>
            <a:r>
              <a:rPr lang="ru-RU" sz="2800" dirty="0">
                <a:solidFill>
                  <a:srgbClr val="1F497D"/>
                </a:solidFill>
              </a:rPr>
              <a:t>C</a:t>
            </a:r>
            <a:r>
              <a:rPr lang="en-US" sz="2800" dirty="0" err="1" smtClean="0">
                <a:solidFill>
                  <a:srgbClr val="1F497D"/>
                </a:solidFill>
              </a:rPr>
              <a:t>ollaborators</a:t>
            </a:r>
            <a:r>
              <a:rPr lang="en-US" sz="2800" dirty="0" smtClean="0">
                <a:solidFill>
                  <a:srgbClr val="1F497D"/>
                </a:solidFill>
              </a:rPr>
              <a:t>: </a:t>
            </a:r>
            <a:r>
              <a:rPr lang="ru-RU" sz="2400" dirty="0" smtClean="0">
                <a:solidFill>
                  <a:srgbClr val="1F497D"/>
                </a:solidFill>
              </a:rPr>
              <a:t>R. Duits</a:t>
            </a:r>
            <a:r>
              <a:rPr lang="ru-RU" sz="2400" baseline="30000" dirty="0" smtClean="0">
                <a:solidFill>
                  <a:srgbClr val="1F497D"/>
                </a:solidFill>
              </a:rPr>
              <a:t>2</a:t>
            </a:r>
            <a:r>
              <a:rPr lang="en-US" sz="2400" dirty="0" smtClean="0">
                <a:solidFill>
                  <a:srgbClr val="1F497D"/>
                </a:solidFill>
              </a:rPr>
              <a:t>, </a:t>
            </a:r>
            <a:r>
              <a:rPr lang="ru-RU" sz="2400" dirty="0" smtClean="0">
                <a:solidFill>
                  <a:srgbClr val="1F497D"/>
                </a:solidFill>
              </a:rPr>
              <a:t>Y</a:t>
            </a:r>
            <a:r>
              <a:rPr lang="en-US" sz="2400" dirty="0" smtClean="0">
                <a:solidFill>
                  <a:srgbClr val="1F497D"/>
                </a:solidFill>
              </a:rPr>
              <a:t>u</a:t>
            </a:r>
            <a:r>
              <a:rPr lang="ru-RU" sz="2400" dirty="0" smtClean="0">
                <a:solidFill>
                  <a:srgbClr val="1F497D"/>
                </a:solidFill>
              </a:rPr>
              <a:t>. Sachkov</a:t>
            </a:r>
            <a:r>
              <a:rPr lang="ru-RU" sz="2400" baseline="30000" dirty="0" smtClean="0">
                <a:solidFill>
                  <a:srgbClr val="1F497D"/>
                </a:solidFill>
              </a:rPr>
              <a:t>1</a:t>
            </a:r>
            <a:r>
              <a:rPr lang="ru-RU" sz="2400" dirty="0" smtClean="0">
                <a:solidFill>
                  <a:srgbClr val="1F497D"/>
                </a:solidFill>
              </a:rPr>
              <a:t>, </a:t>
            </a:r>
            <a:r>
              <a:rPr lang="nl-NL" sz="2400" dirty="0" smtClean="0">
                <a:solidFill>
                  <a:srgbClr val="1F497D"/>
                </a:solidFill>
              </a:rPr>
              <a:t>E.J.</a:t>
            </a:r>
            <a:r>
              <a:rPr lang="ru-RU" sz="2400" dirty="0" smtClean="0">
                <a:solidFill>
                  <a:srgbClr val="1F497D"/>
                </a:solidFill>
              </a:rPr>
              <a:t> </a:t>
            </a:r>
            <a:r>
              <a:rPr lang="nl-NL" sz="2400" dirty="0" err="1" smtClean="0">
                <a:solidFill>
                  <a:srgbClr val="1F497D"/>
                </a:solidFill>
              </a:rPr>
              <a:t>Bekkers</a:t>
            </a:r>
            <a:r>
              <a:rPr lang="ru-RU" sz="2400" baseline="30000" dirty="0" smtClean="0">
                <a:solidFill>
                  <a:srgbClr val="1F497D"/>
                </a:solidFill>
              </a:rPr>
              <a:t>2</a:t>
            </a:r>
            <a:r>
              <a:rPr lang="nl-NL" sz="2400" dirty="0" smtClean="0">
                <a:solidFill>
                  <a:srgbClr val="1F497D"/>
                </a:solidFill>
              </a:rPr>
              <a:t>, </a:t>
            </a:r>
            <a:r>
              <a:rPr lang="ru-RU" sz="2400" dirty="0" smtClean="0">
                <a:solidFill>
                  <a:srgbClr val="1F497D"/>
                </a:solidFill>
                <a:latin typeface="Calibri"/>
              </a:rPr>
              <a:t>I. </a:t>
            </a:r>
            <a:r>
              <a:rPr lang="ru-RU" sz="2400" dirty="0" err="1" smtClean="0">
                <a:solidFill>
                  <a:srgbClr val="1F497D"/>
                </a:solidFill>
                <a:latin typeface="Calibri"/>
              </a:rPr>
              <a:t>Besch</a:t>
            </a: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a</a:t>
            </a:r>
            <a:r>
              <a:rPr lang="ru-RU" sz="2400" dirty="0" err="1" smtClean="0">
                <a:solidFill>
                  <a:srgbClr val="1F497D"/>
                </a:solidFill>
                <a:latin typeface="Calibri"/>
              </a:rPr>
              <a:t>stny</a:t>
            </a:r>
            <a:r>
              <a:rPr lang="en-US" sz="2400" dirty="0" err="1" smtClean="0">
                <a:solidFill>
                  <a:srgbClr val="1F497D"/>
                </a:solidFill>
                <a:latin typeface="Calibri"/>
              </a:rPr>
              <a:t>i</a:t>
            </a:r>
            <a:r>
              <a:rPr lang="ru-RU" sz="2400" baseline="30000" dirty="0" smtClean="0">
                <a:solidFill>
                  <a:srgbClr val="1F497D"/>
                </a:solidFill>
              </a:rPr>
              <a:t>3</a:t>
            </a:r>
            <a:endParaRPr lang="en-US" sz="2400" dirty="0" smtClean="0">
              <a:solidFill>
                <a:srgbClr val="1F497D"/>
              </a:solidFill>
              <a:latin typeface="Calibri"/>
            </a:endParaRPr>
          </a:p>
          <a:p>
            <a:pPr algn="ctr"/>
            <a:r>
              <a:rPr lang="en-US" dirty="0" smtClean="0">
                <a:solidFill>
                  <a:srgbClr val="1F497D"/>
                </a:solidFill>
                <a:latin typeface="Calibri"/>
              </a:rPr>
              <a:t>Program System Institute of RAS</a:t>
            </a:r>
            <a:r>
              <a:rPr lang="ru-RU" baseline="30000" dirty="0" smtClean="0">
                <a:solidFill>
                  <a:srgbClr val="1F497D"/>
                </a:solidFill>
              </a:rPr>
              <a:t>1</a:t>
            </a:r>
            <a:r>
              <a:rPr lang="en-US" dirty="0" smtClean="0">
                <a:solidFill>
                  <a:srgbClr val="1F497D"/>
                </a:solidFill>
                <a:latin typeface="Calibri"/>
              </a:rPr>
              <a:t>, Eindhoven University of Technology</a:t>
            </a:r>
            <a:r>
              <a:rPr lang="ru-RU" baseline="30000" dirty="0">
                <a:solidFill>
                  <a:srgbClr val="1F497D"/>
                </a:solidFill>
              </a:rPr>
              <a:t>2</a:t>
            </a:r>
            <a:r>
              <a:rPr lang="en-US" dirty="0" smtClean="0">
                <a:solidFill>
                  <a:srgbClr val="1F497D"/>
                </a:solidFill>
                <a:latin typeface="Calibri"/>
              </a:rPr>
              <a:t>,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  <a:latin typeface="Calibri"/>
              </a:rPr>
              <a:t>International School of Advanced Studies</a:t>
            </a:r>
            <a:r>
              <a:rPr lang="ru-RU" baseline="30000" dirty="0" smtClean="0">
                <a:solidFill>
                  <a:srgbClr val="1F497D"/>
                </a:solidFill>
              </a:rPr>
              <a:t>3</a:t>
            </a:r>
            <a:endParaRPr lang="en-US" dirty="0" smtClean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8955" y="4711505"/>
            <a:ext cx="2088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Funded </a:t>
            </a:r>
            <a:r>
              <a:rPr lang="en-US" sz="1400" dirty="0" smtClean="0"/>
              <a:t>by RFBR</a:t>
            </a:r>
            <a:endParaRPr lang="en-US" sz="140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5720" y="5157192"/>
            <a:ext cx="8534752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ru-RU" sz="2400" dirty="0" smtClean="0"/>
          </a:p>
          <a:p>
            <a:pPr fontAlgn="base"/>
            <a:r>
              <a:rPr lang="en-US" sz="2400" dirty="0" smtClean="0"/>
              <a:t>The International Conference on </a:t>
            </a:r>
          </a:p>
          <a:p>
            <a:pPr fontAlgn="base"/>
            <a:r>
              <a:rPr lang="en-US" sz="2400" dirty="0" smtClean="0"/>
              <a:t>Differential Equations and Dynamical Systems </a:t>
            </a:r>
          </a:p>
          <a:p>
            <a:pPr fontAlgn="base"/>
            <a:r>
              <a:rPr lang="en-US" sz="2400" dirty="0" err="1" smtClean="0"/>
              <a:t>Suzdal</a:t>
            </a:r>
            <a:r>
              <a:rPr lang="en-US" sz="2400" dirty="0" smtClean="0"/>
              <a:t>, Russia, July </a:t>
            </a:r>
            <a:r>
              <a:rPr lang="ru-RU" sz="2400" dirty="0" smtClean="0"/>
              <a:t>11</a:t>
            </a:r>
            <a:r>
              <a:rPr lang="en-US" sz="2400" dirty="0" smtClean="0"/>
              <a:t>, 2016</a:t>
            </a:r>
            <a:endParaRPr lang="en-US" dirty="0" smtClean="0"/>
          </a:p>
          <a:p>
            <a:endParaRPr lang="ru-RU" dirty="0" smtClean="0"/>
          </a:p>
        </p:txBody>
      </p:sp>
      <p:pic>
        <p:nvPicPr>
          <p:cNvPr id="11" name="Picture 2" descr="D:\confs\izhevsk16\poster\figures\RFF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62" y="4437112"/>
            <a:ext cx="856562" cy="85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onfs\izhevsk16\poster\figures\tu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20042"/>
            <a:ext cx="1152128" cy="6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confs\izhevsk16\poster\figures\sissa-logo-acrony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04" y="4508069"/>
            <a:ext cx="941108" cy="64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onfs\suzdal2016\suzdal16\presentation\PSI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16249"/>
            <a:ext cx="1224135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51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D:\papers\SO3\v18\png_pics_new\Sta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31" y="4149153"/>
            <a:ext cx="2923461" cy="25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558157" y="4116431"/>
            <a:ext cx="1337376" cy="4327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8864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E46C0A"/>
                </a:solidFill>
                <a:latin typeface="Arial" charset="0"/>
                <a:cs typeface="Arial" charset="0"/>
              </a:rPr>
              <a:t>P</a:t>
            </a:r>
            <a:r>
              <a:rPr lang="en-US" sz="2400" dirty="0" err="1">
                <a:solidFill>
                  <a:srgbClr val="E46C0A"/>
                </a:solidFill>
                <a:latin typeface="Arial" charset="0"/>
                <a:cs typeface="Arial" charset="0"/>
              </a:rPr>
              <a:t>roblem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Pcurve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(S</a:t>
            </a:r>
            <a:r>
              <a:rPr lang="en-US" sz="2400" baseline="30000" dirty="0" smtClean="0">
                <a:solidFill>
                  <a:srgbClr val="E46C0A"/>
                </a:solidFill>
                <a:cs typeface="Arial" charset="0"/>
              </a:rPr>
              <a:t>2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) and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P</a:t>
            </a:r>
            <a:r>
              <a:rPr lang="ru-RU" sz="2400" b="1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mec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(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SO(3)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)</a:t>
            </a:r>
            <a:endParaRPr lang="ru-RU" sz="32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3340" y="785968"/>
            <a:ext cx="99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Given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467" y="1599966"/>
            <a:ext cx="2669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Find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a smooth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curve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5536" y="3501008"/>
            <a:ext cx="83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where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5" y="764704"/>
            <a:ext cx="3505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" y="2167136"/>
            <a:ext cx="2981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Connector 52"/>
          <p:cNvCxnSpPr/>
          <p:nvPr/>
        </p:nvCxnSpPr>
        <p:spPr>
          <a:xfrm>
            <a:off x="195750" y="6503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15" y="3537198"/>
            <a:ext cx="3676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242852" y="1599966"/>
            <a:ext cx="66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s. t.: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18" y="1576086"/>
            <a:ext cx="1733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395536" y="393305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D:\papers\SO3\v11\png_pics\PcurveState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04" y="764703"/>
            <a:ext cx="3562052" cy="302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63859" y="818617"/>
            <a:ext cx="1105114" cy="4327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40352" y="81861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curve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(S</a:t>
            </a:r>
            <a:r>
              <a:rPr lang="ru-RU" sz="2000" baseline="30000" dirty="0" smtClean="0">
                <a:solidFill>
                  <a:srgbClr val="1F497D"/>
                </a:solidFill>
                <a:cs typeface="Arial" charset="0"/>
              </a:rPr>
              <a:t>2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4133178"/>
            <a:ext cx="1401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mec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(SO(3))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7864" y="818617"/>
            <a:ext cx="1483301" cy="341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5"/>
          <p:cNvSpPr/>
          <p:nvPr/>
        </p:nvSpPr>
        <p:spPr>
          <a:xfrm>
            <a:off x="3995936" y="5366015"/>
            <a:ext cx="1180995" cy="44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6452159" y="1685058"/>
            <a:ext cx="171593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tangle 29"/>
          <p:cNvSpPr/>
          <p:nvPr/>
        </p:nvSpPr>
        <p:spPr>
          <a:xfrm>
            <a:off x="7164288" y="2712731"/>
            <a:ext cx="216024" cy="174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976" y="6416374"/>
            <a:ext cx="4957921" cy="30510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030446" y="2651770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027" y="4294508"/>
            <a:ext cx="4855938" cy="17030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876256" y="4243183"/>
            <a:ext cx="216024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tangle 32"/>
          <p:cNvSpPr/>
          <p:nvPr/>
        </p:nvSpPr>
        <p:spPr>
          <a:xfrm>
            <a:off x="7621709" y="6234429"/>
            <a:ext cx="376349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tangle 33"/>
          <p:cNvSpPr/>
          <p:nvPr/>
        </p:nvSpPr>
        <p:spPr>
          <a:xfrm rot="233659">
            <a:off x="5079680" y="5836236"/>
            <a:ext cx="447898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tangle 34"/>
          <p:cNvSpPr/>
          <p:nvPr/>
        </p:nvSpPr>
        <p:spPr>
          <a:xfrm>
            <a:off x="8156550" y="6059769"/>
            <a:ext cx="447898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tangle 35"/>
          <p:cNvSpPr/>
          <p:nvPr/>
        </p:nvSpPr>
        <p:spPr>
          <a:xfrm>
            <a:off x="7796051" y="5915269"/>
            <a:ext cx="376349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Rectangle 38"/>
          <p:cNvSpPr/>
          <p:nvPr/>
        </p:nvSpPr>
        <p:spPr>
          <a:xfrm>
            <a:off x="5220072" y="6259407"/>
            <a:ext cx="303882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06" y="5722620"/>
            <a:ext cx="311154" cy="203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88" y="5814062"/>
            <a:ext cx="308724" cy="20722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771800" y="1215418"/>
            <a:ext cx="1699325" cy="341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tangle 41"/>
          <p:cNvSpPr/>
          <p:nvPr/>
        </p:nvSpPr>
        <p:spPr>
          <a:xfrm>
            <a:off x="425574" y="3537198"/>
            <a:ext cx="4197951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tangle 37"/>
          <p:cNvSpPr/>
          <p:nvPr/>
        </p:nvSpPr>
        <p:spPr>
          <a:xfrm>
            <a:off x="5851301" y="2684618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Rectangle 39"/>
          <p:cNvSpPr/>
          <p:nvPr/>
        </p:nvSpPr>
        <p:spPr>
          <a:xfrm>
            <a:off x="6125103" y="5804444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ectangle 42"/>
          <p:cNvSpPr/>
          <p:nvPr/>
        </p:nvSpPr>
        <p:spPr>
          <a:xfrm>
            <a:off x="7188311" y="5825375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tangle 44"/>
          <p:cNvSpPr/>
          <p:nvPr/>
        </p:nvSpPr>
        <p:spPr>
          <a:xfrm>
            <a:off x="6780641" y="5047665"/>
            <a:ext cx="68504" cy="4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tangle 45"/>
          <p:cNvSpPr/>
          <p:nvPr/>
        </p:nvSpPr>
        <p:spPr>
          <a:xfrm>
            <a:off x="6736632" y="4971854"/>
            <a:ext cx="68504" cy="124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585" y="3114627"/>
            <a:ext cx="4901162" cy="5030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15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86" y="3125419"/>
            <a:ext cx="8923814" cy="359605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116632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Relation 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between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Pmec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and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Pcurve</a:t>
            </a: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3" descr="D:\papers\SO3\v11\png_pics\PcurveState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74267"/>
            <a:ext cx="2954259" cy="25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papers\SO3\v18\png_pics_new\Sta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4"/>
            <a:ext cx="2923461" cy="25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86383" y="776861"/>
            <a:ext cx="668688" cy="2939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52555" y="71080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mec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17495" y="773013"/>
            <a:ext cx="668688" cy="342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364088" y="72463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curve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42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Geodesics in Problem </a:t>
            </a:r>
            <a:r>
              <a:rPr lang="en-US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Pmec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for 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C= 1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6428" y="5661248"/>
            <a:ext cx="7064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 surface: endpoints of geodesics starting from </a:t>
            </a:r>
            <a:r>
              <a:rPr lang="en-US" sz="2400" dirty="0" smtClean="0"/>
              <a:t>cusp.</a:t>
            </a:r>
          </a:p>
          <a:p>
            <a:r>
              <a:rPr lang="en-US" sz="2400" dirty="0" smtClean="0"/>
              <a:t>Blue </a:t>
            </a:r>
            <a:r>
              <a:rPr lang="en-US" sz="2400" dirty="0"/>
              <a:t>surface: endpoints of geodesics ending in cusp.</a:t>
            </a:r>
            <a:endParaRPr lang="en-US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5" y="3068960"/>
            <a:ext cx="8431475" cy="219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8982" y="692696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85" y="1196752"/>
            <a:ext cx="8833193" cy="148901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2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 Control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Problem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: ODE-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based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Approach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296" y="744452"/>
            <a:ext cx="7399049" cy="57706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76" y="4046092"/>
            <a:ext cx="2943695" cy="222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6038798" y="5617662"/>
            <a:ext cx="156092" cy="23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038798" y="5617662"/>
            <a:ext cx="156092" cy="23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880281" y="5146002"/>
            <a:ext cx="307532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747968" y="3980378"/>
            <a:ext cx="0" cy="22456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6182" y="4929657"/>
            <a:ext cx="109207" cy="10788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3418" y="3935578"/>
            <a:ext cx="114846" cy="1414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69" y="5177247"/>
            <a:ext cx="233313" cy="8210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131" y="5177247"/>
            <a:ext cx="182984" cy="11556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0434" y="5165625"/>
            <a:ext cx="82992" cy="11556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2794" y="5180014"/>
            <a:ext cx="116989" cy="819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4895" y="5174978"/>
            <a:ext cx="182652" cy="1153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04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428" y="3389394"/>
            <a:ext cx="1621728" cy="10027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0512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3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383" y="3389394"/>
            <a:ext cx="1591819" cy="13565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4704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122" name="Picture 2" descr="GeodesicSprayonWF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639" y="3389394"/>
            <a:ext cx="1119306" cy="32359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2040" y="3782070"/>
            <a:ext cx="1218055" cy="3612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702" y="4365104"/>
            <a:ext cx="1637404" cy="13460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40" y="1050773"/>
            <a:ext cx="51530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21371"/>
          <a:stretch/>
        </p:blipFill>
        <p:spPr>
          <a:xfrm>
            <a:off x="294852" y="3872740"/>
            <a:ext cx="3035558" cy="2231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24643" b="11903"/>
          <a:stretch/>
        </p:blipFill>
        <p:spPr>
          <a:xfrm>
            <a:off x="181916" y="451939"/>
            <a:ext cx="3264566" cy="27114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042092" y="3226902"/>
            <a:ext cx="112555" cy="131931"/>
          </a:xfrm>
          <a:prstGeom prst="ellipse">
            <a:avLst/>
          </a:prstGeom>
          <a:solidFill>
            <a:srgbClr val="FFCC00"/>
          </a:solidFill>
          <a:ln w="3175"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5" y="3675905"/>
            <a:ext cx="3410252" cy="2625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19325" y="3249569"/>
            <a:ext cx="2635321" cy="4263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32118" y="3358833"/>
            <a:ext cx="2566251" cy="29421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9073" y="418590"/>
            <a:ext cx="3410252" cy="2808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>
            <a:stCxn id="6" idx="3"/>
          </p:cNvCxnSpPr>
          <p:nvPr/>
        </p:nvCxnSpPr>
        <p:spPr>
          <a:xfrm flipH="1" flipV="1">
            <a:off x="3519325" y="3249569"/>
            <a:ext cx="2539250" cy="899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19325" y="418590"/>
            <a:ext cx="2635322" cy="28309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818240" y="418590"/>
            <a:ext cx="532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General case: </a:t>
            </a:r>
            <a:r>
              <a:rPr lang="ru-RU" sz="2000" dirty="0" err="1"/>
              <a:t>a</a:t>
            </a:r>
            <a:r>
              <a:rPr lang="en-US" sz="2000" dirty="0" err="1" smtClean="0"/>
              <a:t>stroidal</a:t>
            </a:r>
            <a:r>
              <a:rPr lang="en-US" sz="2000" dirty="0" smtClean="0"/>
              <a:t> shape of </a:t>
            </a:r>
            <a:r>
              <a:rPr lang="ru-RU" sz="2000" dirty="0" smtClean="0"/>
              <a:t>c</a:t>
            </a:r>
            <a:r>
              <a:rPr lang="en-US" sz="2000" dirty="0" err="1" smtClean="0"/>
              <a:t>onjugate</a:t>
            </a:r>
            <a:r>
              <a:rPr lang="en-US" sz="2000" dirty="0" smtClean="0"/>
              <a:t> </a:t>
            </a:r>
            <a:r>
              <a:rPr lang="ru-RU" sz="2000" dirty="0" smtClean="0"/>
              <a:t>l</a:t>
            </a:r>
            <a:r>
              <a:rPr lang="en-US" sz="2000" dirty="0" err="1" smtClean="0"/>
              <a:t>ocus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137754" y="5841818"/>
            <a:ext cx="4234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Special case with rotational symmetry</a:t>
            </a:r>
            <a:endParaRPr lang="en-US" sz="2000" dirty="0"/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2039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728" y="-112845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Self intersection of 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9980501" flipH="1">
            <a:off x="3724870" y="954181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94788" flipH="1">
            <a:off x="3514598" y="5544039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207564" y="6241928"/>
            <a:ext cx="3962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27480" y="776734"/>
            <a:ext cx="4820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5101" y="6291676"/>
            <a:ext cx="8287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A.Agrachev</a:t>
            </a:r>
            <a:r>
              <a:rPr lang="ru-RU" sz="1600" dirty="0" smtClean="0"/>
              <a:t>, </a:t>
            </a:r>
            <a:r>
              <a:rPr lang="en-US" sz="1600" dirty="0"/>
              <a:t>Exponential mappings for contact sub-Riemannian structures</a:t>
            </a:r>
            <a:r>
              <a:rPr lang="ru-RU" sz="1600" dirty="0" smtClean="0"/>
              <a:t>. JDCS, 1996.</a:t>
            </a:r>
          </a:p>
          <a:p>
            <a:r>
              <a:rPr lang="en-US" sz="1600" dirty="0" smtClean="0"/>
              <a:t>H</a:t>
            </a:r>
            <a:r>
              <a:rPr lang="en-US" sz="1600" dirty="0"/>
              <a:t>. </a:t>
            </a:r>
            <a:r>
              <a:rPr lang="en-US" sz="1600" dirty="0" err="1"/>
              <a:t>Chakir</a:t>
            </a:r>
            <a:r>
              <a:rPr lang="en-US" sz="1600" dirty="0"/>
              <a:t>, J.P. Gauthier and I. </a:t>
            </a:r>
            <a:r>
              <a:rPr lang="en-US" sz="1600" dirty="0" err="1"/>
              <a:t>Kupka</a:t>
            </a:r>
            <a:r>
              <a:rPr lang="en-US" sz="1600" dirty="0"/>
              <a:t>, Small </a:t>
            </a:r>
            <a:r>
              <a:rPr lang="en-US" sz="1600" dirty="0" err="1"/>
              <a:t>Subriemannian</a:t>
            </a:r>
            <a:r>
              <a:rPr lang="en-US" sz="1600" dirty="0"/>
              <a:t> Balls on R3. </a:t>
            </a:r>
            <a:r>
              <a:rPr lang="en-US" sz="1600" dirty="0" smtClean="0"/>
              <a:t>JDCS</a:t>
            </a:r>
            <a:r>
              <a:rPr lang="ru-RU" sz="1600" dirty="0" smtClean="0"/>
              <a:t>, </a:t>
            </a:r>
            <a:r>
              <a:rPr lang="en-US" sz="1600" dirty="0" smtClean="0"/>
              <a:t>1996.</a:t>
            </a:r>
            <a:endParaRPr lang="en-US" sz="16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-4728" y="6329776"/>
            <a:ext cx="86091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Sphere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73" y="1268760"/>
            <a:ext cx="5921654" cy="582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744" y="798194"/>
            <a:ext cx="7919821" cy="41412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3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42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SR-minimizers in Problem </a:t>
            </a:r>
            <a:r>
              <a:rPr lang="en-US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Pmec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82" y="692696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342" y="1628800"/>
            <a:ext cx="8833761" cy="400589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42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D:\documents\interview\demoFullTr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" y="3843296"/>
            <a:ext cx="1757755" cy="17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TI-CorpusCallos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8834" y="3963749"/>
            <a:ext cx="4524909" cy="2433310"/>
          </a:xfrm>
          <a:prstGeom prst="rect">
            <a:avLst/>
          </a:prstGeom>
        </p:spPr>
      </p:pic>
      <p:pic>
        <p:nvPicPr>
          <p:cNvPr id="11" name="Picture 6" descr="D:\papers\SO3\v13\png_pics_new\retinaspherePlot3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6892"/>
            <a:ext cx="2843707" cy="18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161576" y="6258354"/>
            <a:ext cx="916272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500" dirty="0" smtClean="0"/>
              <a:t>SO(3)</a:t>
            </a:r>
            <a:endParaRPr lang="en-US" sz="25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7704" y="5633865"/>
            <a:ext cx="916272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500" dirty="0" smtClean="0"/>
              <a:t>SE(2)</a:t>
            </a:r>
            <a:endParaRPr lang="en-US" sz="25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88224" y="6361663"/>
            <a:ext cx="916272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500" dirty="0" smtClean="0"/>
              <a:t>SE(3)</a:t>
            </a:r>
            <a:endParaRPr lang="en-US" sz="25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6" y="404664"/>
            <a:ext cx="8947150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56769" y="2924944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289" y="2924944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99382" y="3256711"/>
            <a:ext cx="4149082" cy="58658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/>
              <a:t>Restoration of corrupted contours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/>
              <a:t>b</a:t>
            </a:r>
            <a:r>
              <a:rPr lang="en-US" dirty="0" smtClean="0"/>
              <a:t>ased on model of human vision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497" y="-27384"/>
            <a:ext cx="8928673" cy="6031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E46C0A"/>
                </a:solidFill>
              </a:rPr>
              <a:t>SR geodesics o</a:t>
            </a:r>
            <a:r>
              <a:rPr lang="ru-RU" sz="3200" dirty="0" smtClean="0">
                <a:solidFill>
                  <a:srgbClr val="E46C0A"/>
                </a:solidFill>
              </a:rPr>
              <a:t>n</a:t>
            </a:r>
            <a:r>
              <a:rPr lang="en-US" sz="3200" dirty="0" smtClean="0">
                <a:solidFill>
                  <a:srgbClr val="E46C0A"/>
                </a:solidFill>
              </a:rPr>
              <a:t> Lie Groups in Image Analysis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55841" y="3232322"/>
            <a:ext cx="3403004" cy="55671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Crossing structures are disentangled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1876140" y="4181031"/>
            <a:ext cx="2647520" cy="70468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in medical image analysis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7544" y="-354325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Riemannian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Approximation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and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Fast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Marching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150" name="Straight Connector 149"/>
          <p:cNvCxnSpPr/>
          <p:nvPr/>
        </p:nvCxnSpPr>
        <p:spPr>
          <a:xfrm>
            <a:off x="8982" y="50861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4" y="1772816"/>
            <a:ext cx="7875031" cy="253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875" y="1082234"/>
            <a:ext cx="3151717" cy="5327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613" y="1107104"/>
            <a:ext cx="4816294" cy="53270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6957392"/>
            <a:ext cx="5171849" cy="2883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726" y="4308680"/>
            <a:ext cx="3884425" cy="4881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1187" y="5085184"/>
            <a:ext cx="3374611" cy="9543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5631801" y="692696"/>
            <a:ext cx="22594" cy="5976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4437112"/>
            <a:ext cx="2641636" cy="48810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91" y="5018883"/>
            <a:ext cx="4906556" cy="95440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00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42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Validation for Uniform Cost 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C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= 1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82" y="692696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890" y="4581128"/>
            <a:ext cx="1694766" cy="15152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D:\confs\izhevsk16\poster\figures\WFvsSphe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18" y="836712"/>
            <a:ext cx="2884264" cy="29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onfs\izhevsk16\poster\figures\FMComparCusp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747" y="764704"/>
            <a:ext cx="3287971" cy="342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0" y="1412776"/>
            <a:ext cx="2747373" cy="17460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4" name="Picture 4" descr="D:\confs\izhevsk16\poster\figures\ExactGeodesicsVsNumeri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77855"/>
            <a:ext cx="3067272" cy="306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onfs\izhevsk16\poster\figures\NonOptimalGeodesic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72" y="3776217"/>
            <a:ext cx="3083976" cy="306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0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6629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Vessel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Tracking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Spherical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Images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of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Retina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via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Data-driven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SR-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geodesics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72317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D:\papers\SO3\v25\png_pics_new\VesselTrackingFigN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/>
          <a:stretch/>
        </p:blipFill>
        <p:spPr bwMode="auto">
          <a:xfrm>
            <a:off x="2555776" y="764704"/>
            <a:ext cx="6588224" cy="56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51" y="6518344"/>
            <a:ext cx="584456" cy="253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8494" y="6518921"/>
            <a:ext cx="609869" cy="2538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449" y="1268760"/>
            <a:ext cx="2418471" cy="29290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170927" y="5246856"/>
            <a:ext cx="584649" cy="0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0926" y="5733256"/>
            <a:ext cx="584649" cy="0"/>
          </a:xfrm>
          <a:prstGeom prst="line">
            <a:avLst/>
          </a:prstGeom>
          <a:ln w="317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898" y="5139168"/>
            <a:ext cx="1508996" cy="2442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801" y="5611112"/>
            <a:ext cx="1531191" cy="24432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80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87015"/>
            <a:ext cx="9252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Vessel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Curvature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via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Data-driven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SR-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geodesics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</a:t>
            </a:r>
            <a:endParaRPr lang="en-US" sz="27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72317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papers\SO3\v25\png_pics_new\CurvatureFigureN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7"/>
          <a:stretch/>
        </p:blipFill>
        <p:spPr bwMode="auto">
          <a:xfrm>
            <a:off x="2818160" y="908720"/>
            <a:ext cx="6343588" cy="26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apers\SO3\v25\png_pics_new\CurvatureFigureN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4"/>
          <a:stretch/>
        </p:blipFill>
        <p:spPr bwMode="auto">
          <a:xfrm>
            <a:off x="3005447" y="3548038"/>
            <a:ext cx="5969014" cy="26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451535" y="3840654"/>
            <a:ext cx="43684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40" y="1052736"/>
            <a:ext cx="2395883" cy="512452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684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46375"/>
            <a:ext cx="9252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Conclusion</a:t>
            </a:r>
            <a:endParaRPr lang="en-US" sz="40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2775" y="69269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0768" y="1556792"/>
            <a:ext cx="87437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Data-driven SR-geodesics - useful tool for retinal vessel </a:t>
            </a:r>
            <a:r>
              <a:rPr lang="en-US" sz="2400" dirty="0" smtClean="0">
                <a:cs typeface="Arial" charset="0"/>
              </a:rPr>
              <a:t>tracking</a:t>
            </a:r>
            <a:endParaRPr lang="ru-RU" sz="24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Fast and accurate method for computing data-driven </a:t>
            </a:r>
            <a:r>
              <a:rPr lang="en-US" sz="2400" dirty="0" smtClean="0">
                <a:cs typeface="Arial" charset="0"/>
              </a:rPr>
              <a:t>SR-geodesics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Data-driven </a:t>
            </a:r>
            <a:r>
              <a:rPr lang="en-US" sz="2400" dirty="0" smtClean="0">
                <a:cs typeface="Arial" charset="0"/>
              </a:rPr>
              <a:t>SR-geodesics</a:t>
            </a:r>
            <a:r>
              <a:rPr lang="ru-RU" sz="2400" dirty="0" smtClean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- </a:t>
            </a:r>
            <a:r>
              <a:rPr lang="en-US" sz="2400" dirty="0">
                <a:cs typeface="Arial" charset="0"/>
              </a:rPr>
              <a:t>reasonable model of </a:t>
            </a:r>
            <a:r>
              <a:rPr lang="ru-RU" sz="2400" dirty="0" smtClean="0">
                <a:cs typeface="Arial" charset="0"/>
              </a:rPr>
              <a:t>V1</a:t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Spherical </a:t>
            </a:r>
            <a:r>
              <a:rPr lang="en-US" sz="2400" dirty="0">
                <a:cs typeface="Arial" charset="0"/>
              </a:rPr>
              <a:t>images of retina reduce the </a:t>
            </a:r>
            <a:r>
              <a:rPr lang="en-US" sz="2400" dirty="0" smtClean="0">
                <a:cs typeface="Arial" charset="0"/>
              </a:rPr>
              <a:t>distortion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Considerable difference in vessel tracking via SE(2) and SO(3) </a:t>
            </a:r>
            <a:r>
              <a:rPr lang="en-US" sz="2400" dirty="0" smtClean="0">
                <a:cs typeface="Arial" charset="0"/>
              </a:rPr>
              <a:t>geodesics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Bigger effect in curvature </a:t>
            </a:r>
            <a:r>
              <a:rPr lang="en-US" sz="2400" dirty="0" smtClean="0">
                <a:cs typeface="Arial" charset="0"/>
              </a:rPr>
              <a:t>measurement</a:t>
            </a:r>
            <a:endParaRPr lang="ru-RU" sz="2400" dirty="0" smtClean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cs typeface="Arial" charset="0"/>
              </a:rPr>
              <a:t> </a:t>
            </a:r>
            <a:endParaRPr lang="en-US" sz="1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996951"/>
            <a:ext cx="7723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169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496" y="116632"/>
            <a:ext cx="8928673" cy="60312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Lie Group Analysis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via Invertible Orientation Scores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28"/>
          <a:stretch/>
        </p:blipFill>
        <p:spPr bwMode="auto">
          <a:xfrm>
            <a:off x="1742282" y="3354725"/>
            <a:ext cx="5805718" cy="29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1"/>
          <p:cNvSpPr txBox="1">
            <a:spLocks/>
          </p:cNvSpPr>
          <p:nvPr/>
        </p:nvSpPr>
        <p:spPr>
          <a:xfrm>
            <a:off x="8460432" y="6356350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2"/>
          <a:stretch/>
        </p:blipFill>
        <p:spPr bwMode="auto">
          <a:xfrm>
            <a:off x="1991923" y="6090906"/>
            <a:ext cx="6169784" cy="6575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991923" y="932530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44251" y="932530"/>
            <a:ext cx="2404425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cs typeface="Arial" charset="0"/>
              </a:rPr>
              <a:t>Score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91923" y="2452249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44251" y="2452249"/>
            <a:ext cx="245758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3" name="Picture 2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78353" y="1365510"/>
            <a:ext cx="1438944" cy="352357"/>
          </a:xfrm>
          <a:prstGeom prst="rect">
            <a:avLst/>
          </a:prstGeom>
          <a:noFill/>
          <a:ln/>
          <a:effectLst/>
        </p:spPr>
      </p:pic>
      <p:pic>
        <p:nvPicPr>
          <p:cNvPr id="19" name="Picture 18" descr="TP_t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64182" y="1436586"/>
            <a:ext cx="1757498" cy="316756"/>
          </a:xfrm>
          <a:prstGeom prst="rect">
            <a:avLst/>
          </a:prstGeom>
          <a:noFill/>
          <a:ln/>
          <a:effectLst/>
        </p:spPr>
      </p:pic>
      <p:cxnSp>
        <p:nvCxnSpPr>
          <p:cNvPr id="3" name="Straight Arrow Connector 2"/>
          <p:cNvCxnSpPr>
            <a:stCxn id="44" idx="3"/>
            <a:endCxn id="45" idx="1"/>
          </p:cNvCxnSpPr>
          <p:nvPr/>
        </p:nvCxnSpPr>
        <p:spPr>
          <a:xfrm>
            <a:off x="4396723" y="1440362"/>
            <a:ext cx="5475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371560" y="2994181"/>
            <a:ext cx="570968" cy="20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89161" y="1953962"/>
            <a:ext cx="3406" cy="5144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87484" y="1944437"/>
            <a:ext cx="19050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87484" y="1944437"/>
            <a:ext cx="15602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6356108" y="2034151"/>
            <a:ext cx="237822" cy="2703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91923" y="2273387"/>
            <a:ext cx="2404800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err="1" smtClean="0">
                <a:solidFill>
                  <a:prstClr val="black"/>
                </a:solidFill>
                <a:cs typeface="Arial" charset="0"/>
              </a:rPr>
              <a:t>Processed</a:t>
            </a: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35085" y="2271981"/>
            <a:ext cx="2457407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Processed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Score</a:t>
            </a: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2689" y="-951"/>
            <a:ext cx="918668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Traccking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of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Lines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in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Flat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Images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via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Sub-Riemannian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Geodesics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>
                <a:solidFill>
                  <a:srgbClr val="E46C0A"/>
                </a:solidFill>
                <a:cs typeface="Arial" charset="0"/>
              </a:rPr>
              <a:t>i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SE(2)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2623" y="6309026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12" y="5389992"/>
            <a:ext cx="8307529" cy="77531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156" y="6256097"/>
            <a:ext cx="8306857" cy="55727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043" y="4743884"/>
            <a:ext cx="7290251" cy="55732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6372200" y="1124744"/>
            <a:ext cx="2520280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4" descr="D:\seminars\ResearchDay2015\poster\v2\figures\VesselPatchesOverview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4" t="55456" r="2014" b="1931"/>
          <a:stretch/>
        </p:blipFill>
        <p:spPr bwMode="auto">
          <a:xfrm>
            <a:off x="6498951" y="1205805"/>
            <a:ext cx="2303415" cy="15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D:\seminars\ResearchDay2015\poster\v2\figures\VesselPatchesOverview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9" t="53936" r="1644" b="4349"/>
          <a:stretch/>
        </p:blipFill>
        <p:spPr bwMode="auto">
          <a:xfrm>
            <a:off x="6503545" y="2870768"/>
            <a:ext cx="2296925" cy="15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" descr="D:\seminars\espresso24032016\demoFullTra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7" y="1430609"/>
            <a:ext cx="2880320" cy="288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C:\Users\JZhang1\Desktop\Normal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166"/>
          <a:stretch/>
        </p:blipFill>
        <p:spPr bwMode="auto">
          <a:xfrm>
            <a:off x="107504" y="1578040"/>
            <a:ext cx="3223590" cy="25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8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44624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Motivation</a:t>
            </a:r>
            <a:endParaRPr lang="en-US" sz="32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95750" y="6503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D:\papers\SO3\v18\png_pics_new\sphe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56" y="2774964"/>
            <a:ext cx="5652344" cy="408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papers\SO3\v18\png_pics_new\EyeReceptorsLabel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8" y="777367"/>
            <a:ext cx="4102634" cy="437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4283969" y="777367"/>
            <a:ext cx="4680519" cy="21246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/>
              <a:t>Aim: data-driven SR geodesics on </a:t>
            </a:r>
            <a:r>
              <a:rPr lang="en-US" sz="2800" b="1" dirty="0" smtClean="0"/>
              <a:t>SO(3)</a:t>
            </a:r>
            <a:r>
              <a:rPr lang="en-US" sz="2800" dirty="0" smtClean="0"/>
              <a:t> for detection and analysis of vessel tree in spherical images of retina,</a:t>
            </a:r>
            <a:r>
              <a:rPr lang="ru-RU" sz="2800" dirty="0"/>
              <a:t> </a:t>
            </a:r>
            <a:r>
              <a:rPr lang="ru-RU" sz="2800" dirty="0" smtClean="0"/>
              <a:t>     </a:t>
            </a:r>
            <a:r>
              <a:rPr lang="en-US" sz="2800" dirty="0" smtClean="0"/>
              <a:t> to reduce distortion.</a:t>
            </a:r>
            <a:endParaRPr lang="en-US" sz="28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-39071" y="5184240"/>
            <a:ext cx="3674967" cy="15372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/>
              <a:t>Spherical extension of cortical based model of perceptual completion on retinal sphere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 rot="861724">
            <a:off x="2401349" y="908359"/>
            <a:ext cx="1306894" cy="16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251520" y="4581128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2986293" y="3789040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547664" y="2204864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0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680" y="-27384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Spherical Images </a:t>
            </a:r>
            <a:r>
              <a:rPr lang="en-US" sz="3200" dirty="0">
                <a:solidFill>
                  <a:srgbClr val="E46C0A"/>
                </a:solidFill>
                <a:latin typeface="Arial" charset="0"/>
                <a:cs typeface="Arial" charset="0"/>
              </a:rPr>
              <a:t>of Retina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76672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D:\papers\SO3\v25\png_pics_new\eye1_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"/>
          <a:stretch/>
        </p:blipFill>
        <p:spPr bwMode="auto">
          <a:xfrm>
            <a:off x="175307" y="546735"/>
            <a:ext cx="4396693" cy="286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papers\SO3\v25\png_pics_new\eye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7" y="4316360"/>
            <a:ext cx="2675458" cy="225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93" y="3538571"/>
            <a:ext cx="4396693" cy="6920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3" name="Picture 5" descr="D:\papers\SO3\v25\png_pics_new\2sphersOnly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2" y="485234"/>
            <a:ext cx="3986546" cy="28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718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253" y="4916222"/>
            <a:ext cx="5299623" cy="17530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9105" y="3986140"/>
            <a:ext cx="4197769" cy="48903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825298"/>
            <a:ext cx="1181453" cy="71327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2802" y="2878989"/>
            <a:ext cx="2710074" cy="7537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3275856" y="4509120"/>
            <a:ext cx="58157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" idx="2"/>
          </p:cNvCxnSpPr>
          <p:nvPr/>
        </p:nvCxnSpPr>
        <p:spPr>
          <a:xfrm>
            <a:off x="4565144" y="557391"/>
            <a:ext cx="6856" cy="3951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75856" y="4509120"/>
            <a:ext cx="0" cy="2348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" name="Picture 716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253" y="4647437"/>
            <a:ext cx="3403022" cy="2035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89" name="Picture 718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761" y="3660274"/>
            <a:ext cx="2730606" cy="22434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4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2689" y="-46216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Spherical Extension of Flat Model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2623" y="6309026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78704"/>
            <a:ext cx="1456649" cy="43907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Connector 13"/>
          <p:cNvCxnSpPr>
            <a:endCxn id="26" idx="2"/>
          </p:cNvCxnSpPr>
          <p:nvPr/>
        </p:nvCxnSpPr>
        <p:spPr>
          <a:xfrm>
            <a:off x="4427984" y="476672"/>
            <a:ext cx="122671" cy="62644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4667" y="1892713"/>
            <a:ext cx="1512168" cy="46308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558169"/>
            <a:ext cx="3009253" cy="117190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D:\confs\izhevsk16\poster\figures\PcurveR2la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62170"/>
            <a:ext cx="3672408" cy="274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onfs\izhevsk16\poster\figures\PcurveState4_Mesh_Re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90" y="1878704"/>
            <a:ext cx="4156490" cy="353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20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5411048"/>
            <a:ext cx="3547108" cy="14236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1" name="Picture 206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437" y="583824"/>
            <a:ext cx="2982380" cy="117202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2" name="Picture 206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265" y="5420910"/>
            <a:ext cx="3520966" cy="13204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5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31541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Sub-Riemannian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Structure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i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n 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SO(3)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495" y="620688"/>
            <a:ext cx="8388744" cy="33554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606" y="4201841"/>
            <a:ext cx="8283601" cy="247700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093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31541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Mechanical Interpretation of Problem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Pmec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548680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confs\izhevsk16\poster\figures\ControlPicCleanL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408965" cy="42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5373216"/>
            <a:ext cx="7380234" cy="106551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556792"/>
            <a:ext cx="4662506" cy="154510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86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begin{document}&#10;\begin{equation*} \label{cost}&#10;\mathcal{C}(\mathbf{x},\theta) = \delta + (1 - \delta) e^{- \lambda \mathcal{V}(\mathbf{x},\theta)}, \quad \lambda&gt;0, \quad \mathbf{x} = (x,y),&#10;\end{equation*}&#10;$\qquad \qquad \mathcal{V}(\mathbf{x},\theta) = \left| \frac{\mathcal{W}_\psi f(\mathbf{x},\theta)}{\|\mathcal{W}_\psi f\|_{\infty}} \right|^p$, $p&gt;1$,  $\qquad \psi$ - anisotropic cake wavelets,&#10;\begin{equation*}&#10;( \mathcal{W}_\psi  f )(\mathbf{x},\theta) = \int_{{\mathbb{R}^{\rm{2}}}} {\overline {\psi ( R_\theta ^{ - 1} (\mathbf{y} - \mathbf{x}))} f(\mathbf{y})d\mathbf{y}}.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7"/>
  <p:tag name="PICTUREFILESIZE" val="6960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\begin{equation*} \label{eq:xytoXY}&#10;X = \frac{(a+c)\sin x}{a+ \cos{x} \cos{y}} \eta, \quad Y = \frac{(a+c)\cos x \sin y}{a+\cos x \cos y} \eta&#10;\end{equation*}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06"/>
  <p:tag name="PICTUREFILESIZE" val="482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$\left. \right.$\\&#10;$R = 10.5 \, mm$\\&#10;$a = 6.5 \, mm$ \\&#10;$\psi_{\max} = \frac{\pi}{8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58"/>
  <p:tag name="PICTUREFILESIZE" val="2288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\begin{equation*}\label{eq:S2param}&#10;S^2 \ni \mathrm{n}(x,y) = \left(\begin{array}{c}&#10;\cos x \cos y \\&#10;\cos x \sin y \\&#10;\sin x&#10;\end{array}\right)&#10;\end{equation*}&#10;\end{document}&#10;"/>
  <p:tag name="FILENAME" val="TP_tmp"/>
  <p:tag name="FORMAT" val="png256"/>
  <p:tag name="RES" val="2400"/>
  <p:tag name="BLEND" val="0"/>
  <p:tag name="TRANSPARENT" val="1"/>
  <p:tag name="TBUG" val="0"/>
  <p:tag name="ALLOWFS" val="0"/>
  <p:tag name="ORIGWIDTH" val="133"/>
  <p:tag name="PICTUREFILESIZE" val="4155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Maximum angle $y_{max} \approx 0.63 \text{rad} \approx 36^{\circ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67"/>
  <p:tag name="PICTUREFILESIZE" val="280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Projection $\Pi:(x,y)\mapsto(X,Y)$: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34"/>
  <p:tag name="PICTUREFILESIZE" val="219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boxed{\Pcurve(\R^2):}\left. \right.$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63"/>
  <p:tag name="PICTUREFILESIZE" val="119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boxed{\Pcurve {\nf (S^2)}:}\left. \right.$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62"/>
  <p:tag name="PICTUREFILESIZE" val="118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\right.$\\&#10;%For given boundary conditions on a 2D sphere (positions and velocities) to find a curve  minimizing the functional compromising length and geodesic curvature. External cost in optimization functional is induced by spherical image.&#10;\textbf{Given:} constant $\xi&gt;0$,\\&#10;$\ul{n}_0 \in S^2$, $\ul{n}_0' \in T_{\ul{n}_0}(S^2),$ \\&#10;$\ul{n}_1 \in S^2$, $\ul{n}_1' \in T_{\ul{n}_1}(S^2),$ \\&#10;external cost $\gothic{C}:S^2 \to \R^+$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113"/>
  <p:tag name="PICTUREFILESIZE" val="632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\right.$\\&#10;\textbf{Find:} $\ul{n}(\cdot):[0,l]\to S^2$, s.t.\\&#10;$\ul{n}(0) = \ul{n}_0$,~~~ $\ul{n}(l) = \ul{n}_{1}$,\\&#10;$\ul{n}'(0) = \ul{n}_0'$,~~ $\ul{n}'(l) = \ul{n}_1',$\\&#10;$\!\int_0^l \!\gothic{C}(\ul{n}(s))\sqrt{\xi^2 + k_g^2(s)} {\rm d} s \!\to\! \min.$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137"/>
  <p:tag name="PICTUREFILESIZE" val="714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\right.$\\&#10;%For given boundary conditions on a 2D sphere (positions and velocities) to find a curve  minimizing the functional compromising length and geodesic curvature. External cost in optimization functional is induced by spherical image.&#10;\textbf{Given:} constant $\xi&gt;0$,\\&#10;$\ul{x}_0 \in \R^2$, $\ul{x}_0' \in T_{\ul{x}_0}(\R^2),$ \\&#10;$\ul{x}_1 \in \R^2$, $\ul{x}_1' \in T_{\ul{x}_1}(\R^2),$ \\&#10;external cost $\gothic{c}:\R^2 \to \R^+$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112"/>
  <p:tag name="PICTUREFILESIZE" val="639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,amsmath,mathrsfs,amsfonts}&#10;\begin{document}&#10;\[&#10;f:\mathbb{R}^{d} \to \mathbb{R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49"/>
  <p:tag name="PICTUREFILESIZE" val="11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\right.$\\&#10;\textbf{Find:} $\ul{x}(\cdot):[0,l]\to \R^2$, s.t.\\&#10;$\ul{x}(0) = \ul{x}_0$,~~~ $\ul{x}(l) = \ul{x}_{1}$,\\&#10;$\ul{x}'(0) = \ul{x}_0'$,~~ $\ul{x}'(l) = \ul{x}_1',$\\&#10;$\!\int_0^l \!\gothic{c}(\ul{n}(s))\sqrt{\xi^2 + k^2(s)} {\rm d} s \!\to\! \min.$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136"/>
  <p:tag name="PICTUREFILESIZE" val="709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\underline{Lie group} $\SO  \ni  g \sim R(x,y,\theta) =  R_{\ul{e}_{3}}^{y} R_{\ul{e}_{2}}^{-x} R_{\ul{e}_1}^{\theta}$,\\&#10;$\left.\right.$~~~~where $R_{\ul{a}}^{\varphi}$ is a 3D rotation around axis $\ul{a} \in S^{2}$ by angle $\varphi$.&#10;%&#10;%Lie algebra $\se = T_{e}\SE = \spann\{\left.\partial_{x}\right|_{e}, \left.\partial_{\theta}\right|_{e},&#10;%\left. \partial_{y} \right|_{e}\}$ \\ \ ~ is a tangent space at the unity $e=(0,0,0)$.&#10;\\[0.005\vsize]&#10;\underline{Basis left-invariant vector fields}&#10;\begin{equation*}&#10;\begin{array}{l}&#10; \left.\mathcal{A}_{1}\right|_{g}=  \cos\th \left. \partial_x\right|_{g} - \sec x \sin\th \left. \partial_y\right|_{g} + \tan x \sin \th \left. \partial_\th\right|_{g}&#10; = (L_{g})_* \left.\partial_{x}\right|_{e}, \\&#10; \left.\mathcal{A}_{2}\right|_{g}= \left.\partial_{\theta}\right|_{g}=(L_{g})_* \left.\partial_{\theta}\right|_{e}, \\&#10; \left. \mathcal{A}_{3}\right|_{g}= \sin\th \left. \partial_x \right|_{g} + \sec x \cos\th \left. \partial_y \right|_{g} - \tan x \cos \th \left. \partial_\th \right|_{g}&#10; = (L_{g})_* \left.\partial_{y}\right|_{e},&#10;\end{array}&#10;\end{equation*}&#10;\ where $(L_{g})_*$ is push-forward of left multiplication $L_{g}h=gh$.&#10;\\[0.005\vsize]&#10;\underline{Basis left-invariant one forms} $\langle \omega^i, \mathcal{A}_j \rangle = \delta_i^j$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15"/>
  <p:tag name="PICTUREFILESIZE" val="3213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\underline{Left-invariant distribution} $\ds \Delta = \spann\{\mathcal{A}_{1},\mathcal{A}_{2}\} \subset T(\SO)$    \\[0.005\vsize]&#10;\underline{Metric tensor} $\ds \left.\mathcal{G}\right|_{g} = \mathcal{C}^2(g)\left. \left(\xi^2  \omega^1 \otimes \omega^1 +  \omega^2 \otimes  \omega^2 \right)\right|_{g}$ on~$\Delta$, \\[0.005\vsize]&#10;~~~with \underline{external cost}&#10;%with $\gamma:\R\! \to\! \SE$ a smooth curve, $\xi&gt;0$ constant, and&#10;$\ds \mathcal{C}:\SO\to [\delta,+\infty), \delta&gt;0,$ and $\xi&gt;0$.\\[0.005\vsize]&#10;\underline{SR-distance:} Inf among Lipschitzian curves $\gamma:\R \to \SO$&#10;\begin{equation*}&#10;\ds&#10;\begin{array}{l}&#10;d(e, g) = \inf\{\int\limits_0^T \sqrt{\mathcal{G}|_{\gamma(t)}(\dot{\gamma}(t),\dot{\gamma}(t))} {\rm d} \, t \, | \, %\\&#10;%\qquad \quad&#10;\begin{array}{l}&#10;\gamma(0) = e,\\&#10;\gamma(T) = g,&#10;\end{array}&#10;\dot{\gamma}(t) \in \Delta|_{\gamma(t)}\}. %\textrm{ a.e. in }[0, T]\}.&#10;\end{array}&#10;\end{equation*}&#10;%\underline{SR-minimizers } are solutions to the optimal control problem&#10;%%%%%%%%%%%%%%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11"/>
  <p:tag name="PICTUREFILESIZE" val="24866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Optimal motion of Reeds-Shepp car on a sphere. \\[0.005\vsize]&#10;Admissible motions forward/backward and rotations on a place \\[0.005\vsize]&#10;are controlled by $(u_1,u_2) \in \R^2$.&#10;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277"/>
  <p:tag name="PICTUREFILESIZE" val="9942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$\boxed{\Pmec:}\left. \right.$&#10;$\left. \right.~~~~\gamma(0) = e, \quad \gamma(T) = g,$\\[0.005\vsize]&#10;$&#10;\begin{array}{c}&#10;\ds \left. \right.~~~~\dot{\gamma}(t) = u_1(t) \left.\mathcal{A}_1\right|_{\gamma(t)} + u_2(t) \left. \mathcal{A}_{2}\right|_{\gamma(t)} \\&#10;% \\&#10;%\;   (u_1(t),u_2(t))  \in \R^2, \\[0.005\vsize]&#10;\ds \int_{0}^{T}\!\!\!\!\mathcal{C}(\gamma(t))\sqrt{\xi^2 u_1(t)^2 +  u_2(t)^2}\, {\rm d} \, t \!\to\! \min.&#10;%\ds \qquad \gamma(t) \in \SE, \quad (u^1(t), u^2(t)) \in \R^2, \quad \xi&gt;0.&#10;\end{array}&#10;$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175"/>
  <p:tag name="PICTUREFILESIZE" val="8555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begin{document}&#10;%We parameterize $\SO \ni R(x,y,\th) = \eexp{y A_3} \eexp{-x A_2} \eexp{\th A_1},$\\&#10;%where $(x,y,\theta) \in [-\pi/2, \pi/2] \times \R/\{2 \pi \Z \} \times \R/\{2 \pi \Z \}$,&#10;Spherical projection: $\SO \ni R \mapsto R e_{1} \in S^2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195"/>
  <p:tag name="PICTUREFILESIZE" val="204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begin{document}&#10;\begin{eqnarray*}&#10;&amp;\dot R = - u_1 R A_2 + u_2 R A_1, \\[2pt]&#10;&amp;R(0) = \Id, \ R(T) = R_1,  \\[3pt]&#10;&amp;\mathcal{L}(R(\cdot)) = \int_{0}^{T} \mathcal{C}(R(t)) \sqrt{\xi^2 u_1^2 +  u_2^2}\, dt \to \min,\\[3pt]&#10;&amp;R \in \SO, \quad (u_1, u_2) \in \R^2, \quad \xi&gt;0. \label{eq:so3domain}&#10;\end{eqnarray*}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91"/>
  <p:tag name="PICTUREFILESIZE" val="980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,5"/>
  <p:tag name="ORIGINALWIDTH" val="112,5"/>
  <p:tag name="LATEXADDIN" val="\documentclass{article}&#10;\usepackage{amsmath}&#10;\pagestyle{empty}&#10;\begin{document}&#10;$u_2$&#10;&#10;&#10;&#10;\end{document}"/>
  <p:tag name="IGUANATEXSIZE" val="20"/>
  <p:tag name="IGUANATEXCURSOR" val="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,5"/>
  <p:tag name="ORIGINALWIDTH" val="109,5"/>
  <p:tag name="LATEXADDIN" val="\documentclass{article}&#10;\usepackage{amsmath}&#10;\pagestyle{empty}&#10;\begin{document}&#10;$u_1$&#10;&#10;&#10;&#10;\end{document}"/>
  <p:tag name="IGUANATEXSIZE" val="20"/>
  <p:tag name="IGUANATEXCURSOR" val="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clareMathAlphabet\gothic{U}{euf}{m}{n}&#10;\newcommand{\ul}{\mathbf}&#10;\usepackage[paperwidth=8.5in, paperheight=8.5in]{geometry}&#10;\usepackage{mathtools} &#10;\def\th{\theta}&#10;\def\span{\text{span}}&#10;\def\C{\mathcal{C}}&#10;\begin{document}&#10;$\gothic{L}(\gamma(\cdot)) = \int_0^l \gothic{C}(\gamma(s))\sqrt{\xi^2 + k_g^2(s)} \, {\rm d} s \to \min$&#10;\end{document}&#10;"/>
  <p:tag name="FILENAME" val="TP_tmp"/>
  <p:tag name="FORMAT" val="png256"/>
  <p:tag name="RES" val="2400"/>
  <p:tag name="BLEND" val="0"/>
  <p:tag name="TRANSPARENT" val="1"/>
  <p:tag name="TBUG" val="0"/>
  <p:tag name="ALLOWFS" val="0"/>
  <p:tag name="ORIGWIDTH" val="185"/>
  <p:tag name="PICTUREFILESIZE" val="375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times}&#10;\usepackage{amscd}&#10;\usepackage{amssymb}&#10;\usepackage{amsmath}&#10;\usepackage{mathrsfs}&#10;\begin{document}&#10;\[&#10;\mathcal{W}_{\psi}f:G \to \mathbb{C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61"/>
  <p:tag name="PICTUREFILESIZE" val="157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\textbf{Theorem.}\\ Let $\gamma(t)$, $t \in [0,T]$, be a minimizer of $\Pmec~$ parametrized by SR-arclength $t$.&#10;\\[0.005\vsize] Let %the corresponding optimal control satisfies inequality&#10;$u_1(t)&gt;0$ for all $t \in [0,T]$. % (i.e. $T &lt; \tcusp $).&#10;\\[0.01\vsize]&#10;Set&#10;%\begin{equation*}&#10;%\label{pcurveRbounds}&#10;%\begin{cases}&#10;$\; \ul{n}_0 = \ul{e}_1$, $\; \ul{n}_0' = \ul{e}_3$,&#10;$\; \ul{n}_1 = \gamma(T) \, \ul{e}_1$, $\;\ul{n}_1' = \gamma(T)\, \ul{e}_3$.&#10;%\end{cases}&#10;%\end{equation*}\\&#10;\\[0.005\vsize]&#10;Then for such boundary conditions $\Pcurve$ has a minimizer $\ul{n}(s)$, &#10;\\[0.005\vsize] &#10;along which \\[0.005\vsize]&#10;$\ul{n}(s)= \gamma(t(s)) \, \ul{e}_1$, $\quad \ds u_1(t)= \frac{d s}{d t}(t)$, $\ds \; u_2(t)= k_g(s(t)) \frac{d s}{d t}(t)$,&#10;%where $\ds s(t) = \int_{0}^t u_1(\tau) {\rm d} \tau$&#10;\\[0.005\vsize]&#10;and&#10;$\ds t(s)\! = \!\int_0^s\!\! \gothic{C}(\ul{n}(\sigma)) \sqrt{\xi^2 + k_g^2(\sigma)} d\sigma$.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35"/>
  <p:tag name="PICTUREFILESIZE" val="31258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By applying Pontryagin Maximum Principle we provide explicit formulas for SR geodesics.&#10;This allows us to describe the set of end points in $\SO$ reachable by geodesics whose spherical projections do not have cusps.&#10;We parameterize such ``cuspless'' SR geodesics by spherical arclength $s$ and present new simpler formulas, which only involve a single elliptic integral.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44"/>
  <p:tag name="PICTUREFILESIZE" val="22324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textrm{Id}}&#10;\def\X{\mathcal{A}}&#10;\def\q{\gamma}&#10;\begin{document}&#10;\begin{itemize}&#10;\item Statement of the problem&#10;\vspace{-5pt}&#10;\begin{eqnarray*}&#10;&amp; \dot{\gamma} = u_1 \left.\mathcal{A}_1\right|_{\gamma} + u_2 \left. \mathcal{A}_{2}\right|_{\gamma} \qquad \qquad \qquad \qquad \qquad \left. \right. \\&#10;&amp;\q(0) = \Id, \qquad \q(T) = g_1 \qquad \qquad \qquad \qquad \qquad \left. \right. \\&#10;&amp;l(\q(\cdot)) = \int_{0}^{T} \sqrt{\xi^2 u_1(t)^2 + u_2(t)^2} \, dt \to \min \qquad \qquad \qquad \qquad \qquad \left. \right.\\&#10;&amp;(u_1(t), u_2(t)) \in \R^2, \quad \xi &gt;0 \qquad \qquad \qquad \qquad \qquad \left. \right.&#10;\end{eqnarray*}&#10;\vspace{-20pt}&#10;%\item By Cauchy–-Schwarz inequality:&#10;%$J = \int_{0}^{T} \frac{u_1^2 + u_2^2}{2} \, dt \to \min.$&#10;\item Pontryagin Maximum Principle: the Hamiltonian system&#10;%$$\dot{\lambda} =\vec{\HH}(\lambda), \textrm{ where } \vec{\HH} \textrm{ is the Hamiltonian vector field corresponding to } \HH.$$&#10;\vspace{-5pt}&#10;\begin{eqnarray*}&#10;&amp;\begin{dcases}&#10;\dot{h}_{1}=h_{2}h_{0},\\&#10;\dot{h}_{2}=-h_{1}h_{0},\\&#10;\dot{h}_{0}=2 \chi h_{1} h_{2},&#10;\end{dcases} \quad &#10;\Leftrightarrow \quad &#10;\begin{cases}&#10;\dot{r} = 0,\\&#10;\dot{\nu}=c,\\&#10;\dot{c} = - 2 \chi r^2 \sin \nu.&#10;\end{cases} \qquad \qquad \qquad \qquad \qquad \left. \right. \\&#10;&amp;\dot{\q}=h_1 \left. \X_1\right |_{\gamma} + h_2 \left. \X_2 \right|_{\gamma}.  \qquad \qquad \qquad \qquad \qquad \left. \right.&#10;\end{eqnarray*}&#10;\vspace{-20pt}&#10;\item Exponential mapping:&#10;\vspace{-5pt}&#10;$$\textrm{Exp}: (\lambda_0,t) = (\nu_0, c_0, t) \mapsto \q(t)  \qquad \qquad \qquad \qquad \qquad \left. \right.$$&#10;\end{itemize}&#10;%\begin{enumerate}&#10;%\item Existance of SR length minimizers (optimal trajectories),&#10;%\item Parametrization of SR geodesics (extremal trajectories) via PMP,&#10;%\item Selection SR length minimizers among SR geodesics (study optimality of extremal trajectories)&#10;%\end{enumerate}&#10;\end{document}&#10;"/>
  <p:tag name="FILENAME" val="TP_tmp"/>
  <p:tag name="FORMAT" val="bmpmono"/>
  <p:tag name="RES" val="2400"/>
  <p:tag name="BLEND" val="0"/>
  <p:tag name="TRANSPARENT" val="0"/>
  <p:tag name="TBUG" val="0"/>
  <p:tag name="ALLOWFS" val="0"/>
  <p:tag name="ORIGWIDTH" val="259"/>
  <p:tag name="PICTUREFILESIZE" val="727170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nu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05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c$&#10;\end{document}&#10;"/>
  <p:tag name="FILENAME" val="TP_tmp"/>
  <p:tag name="FORMAT" val="bmpmono"/>
  <p:tag name="RES" val="4800"/>
  <p:tag name="BLEND" val="0"/>
  <p:tag name="TRANSPARENT" val="0"/>
  <p:tag name="TBUG" val="0"/>
  <p:tag name="ALLOWFS" val="0"/>
  <p:tag name="ORIGWIDTH" val="4"/>
  <p:tag name="PICTUREFILESIZE" val="1205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"/>
  <p:tag name="PICTUREFILESIZE" val="271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3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13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0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Varying $t$\\&#10;$\Rightarrow$ \\&#10;one geodesic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5"/>
  <p:tag name="PICTUREFILESIZE" val="6583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Varying $\nu_0$\\&#10;$\Rightarrow$ family of\\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4"/>
  <p:tag name="PICTUREFILESIZE" val="8903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8"/>
  <p:tag name="PICTUREFILESIZE" val="1470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 \nu_0 \in S^1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7"/>
  <p:tag name="PICTUREFILESIZE" val="147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&#10;\\&#10;\textbf{[2]} E.J.~Bekkers, R.~Duits, A.~Mashtakov and G.R.~Sanguinetti,\\&#10;{\em \!\!\!\! A \!\! PDE \!Approach \!to \!Data-driven \!Sub-Riemannian \!Geodesics \!in $\SE$},&#10; \!SIIMS,\! 2015. 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43"/>
  <p:tag name="PICTUREFILESIZE" val="11277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Varying $c_0$\\&#10;$\Rightarrow$\\ whole family\\ of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6"/>
  <p:tag name="PICTUREFILESIZE" val="9210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S(T) = \{ \textrm{Exp}(\lambda_0,T)|\lambda_0 \in T^{\ast}_{\Id} G, \HH(\lambda_0)=\frac12, t_{cut}(\lambda_0) \geq T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49"/>
  <p:tag name="PICTUREFILESIZE" val="11290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\textbf{Theorem.}&#10;Let $\mathcal{W}(g)$ be a viscosity solution of eikonal system %(BVP) with eikonal-equation&#10;\begin{equation*} \label{eq:eikonalsystfull}&#10;\left\{&#10;\begin{array}{l}&#10;\sqrt{&#10;\frac{1}{\xi^{2}}\left(\mathcal{A}_{1}|_g(\mathcal{W})\right)^2 + \left(\mathcal{A}_{2}|_g(\mathcal{W})\right)^2}=\mathcal{C}(g),  \textrm{ for }g\neq e, \\&#10;\mathcal{W}(e)=0.&#10;\end{array}&#10;\right.&#10;\end{equation*}&#10;Then $\mathcal{S}_{t}=\! \{g \! \in \! \SO \,|\, \mathcal{W}(g)=t \}$ are&#10;SR-spheres of radius $t$. \\ % centered at $e$.\\&#10;SR-minimizer $\gamma(t)$ starting from $e$ and ending at $g$ is given by $\gamma(t)\! =\! \gamma_b(\mathcal{W}(g)\!-\!t)$, which is found by %backward&#10;integration for $t\in[0,\mathcal{W}(g)]$&#10;\begin{equation*}\label{eq:backtrackmain}&#10;%\begin{cases}&#10;%\begin{array}{l}&#10;\dot{\gamma}_b(t)=-u_1(t) \left.\mathcal{A}_{1}\right|_{\gamma_b(t)}- u_2(t) \left.\mathcal{A}_{2}\right|_{\gamma_b(t)}, \qquad&#10;\gamma_{b}(0)=g,&#10;%\end{array}&#10;%\end{cases}&#10;\end{equation*}&#10;where $\ds u_1(t) = \frac{\mathcal{A}_{1}|_{\gamma_b(t)}(\mathcal{W})}{(\xi \, \mathcal{C}(\gamma_b(t)))^2}$ and $\ds u_2(t) = \frac{\mathcal{A}_{2}|_{\gamma_b(t)}(\mathcal{W})}{&#10;(\mathcal{C}(\gamma_b(t)))^2}$.&#10;%\\ \medskip&#10;%\rule{\hsize}{0.001\hsize}&#10;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344"/>
  <p:tag name="PICTUREFILESIZE" val="40145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ub-Riemannian metric tensor\\&#10;$\mathcal{G} = C^2(\cdot)\left(\xi^2 \omega^1\otimes \omega^1 + \omega^2\otimes \omega^2\right)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42"/>
  <p:tag name="PICTUREFILESIZE" val="4312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Riemannian metric tensor\\&#10;$\mathcal{G_{\varepsilon}} = C^2(\cdot)\left(\xi^2 \omega^1\otimes \omega^1 + \omega^2\otimes \omega^2 + \xi^2 \varepsilon^{-2} \omega^3\otimes \omega^3\right)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17"/>
  <p:tag name="PICTUREFILESIZE" val="4867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$\omega^i$ --- basis left invariant one forms, s.t. $\langle \omega^i, \mathcal{A}_j \rangle = \delta_i^j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33"/>
  <p:tag name="PICTUREFILESIZE" val="3581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R Fast Marching for highly anisotropic\\&#10; Riemannian eikonal equation 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75"/>
  <p:tag name="PICTUREFILESIZE" val="512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$&#10;\left\{&#10;\begin{array}{l}&#10;\textrm{For }g\neq e:\\&#10;\sqrt{&#10;\frac{\mathcal{A}_{1}|_g(\mathcal{W})^2}{\xi^{2}} + \mathcal{A}_{2}|_g(\mathcal{W})^2}=C(g), \\&#10;\textrm{For } g= e: \,\,\, \mathcal{W}(e)=0.&#10;\end{array}&#10;\right.&#10;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52"/>
  <p:tag name="PICTUREFILESIZE" val="5474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HJB system can be written\\&#10;as SR eikonal equation 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19"/>
  <p:tag name="PICTUREFILESIZE" val="3707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$&#10;\left\{&#10;\begin{array}{l}&#10;\textrm{For }g\neq e:\\&#10;\sqrt{&#10;\frac{\mathcal{A}_{1}|_g(\mathcal{W}_{\varepsilon})^2}{\xi^{2}} + \mathcal{A}_{2}|_g(\mathcal{W}_{\varepsilon})^2 + \varepsilon^2 \frac{ \mathcal{A}_{3}|_g(\mathcal{W}_{\varepsilon})^2}{\xi^{2}}}=C(g), \\&#10;\textrm{For } g= e: \,\,\, \mathcal{W}_{\varepsilon}(e)=0.&#10;\end{array}&#10;\right.&#10;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21"/>
  <p:tag name="PICTUREFILESIZE" val="686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&#10;\\&#10;\textbf{[3]} \!G.~\!Sanguinetti,\! R.~\!Duits,\! E.~\!Bekkers,\! M.~\!Janssen,\! A.~\!Mashtakov,\! J-M.~\!Mirebeau,&#10;{\em Sub-Riemannian Fast Marching in $\SE$}, Proc. CIARP, 2015. 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43"/>
  <p:tag name="PICTUREFILESIZE" val="9688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Existence of \\&#10;nonoptimal \\&#10;cuspless \\&#10;geodesics \\&#10;(contra $\SE$).&#10;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66"/>
  <p:tag name="PICTUREFILESIZE" val="4794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Comparison&#10;of the exact \\&#10;SR-geodesics&#10;and \\&#10;SR-minimizers \\&#10;computed numerically\\&#10;shows an accurate result\\&#10; of SR-FM.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107"/>
  <p:tag name="PICTUREFILESIZE" val="8274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1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3"/>
  <p:tag name="PICTUREFILESIZE" val="312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3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4"/>
  <p:tag name="PICTUREFILESIZE" val="37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Retina $S^2 \ni \mathrm{n}(x,y)$\\[9pt]&#10;Spherical Image $I(x,y)$\\[9pt]&#10;Flat Image $F(X,Y)$\\&#10;$F(X,Y) = I(\Pi^{-1}(X,Y))$\\[9pt]&#10;External cost\\&#10;$C(x,y,\theta) = $\\&#10;$\left. \quad =\left(1+ \frac{VF(\Pi(x,y))}{\lambda\|VF\|^{2}_{\infty}}\right)^{-1}\right.$\\[5pt]&#10;$VF$ multiscale vesselness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09"/>
  <p:tag name="PICTUREFILESIZE" val="13517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E(2) geodesics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68"/>
  <p:tag name="PICTUREFILESIZE" val="1413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O(3) geodesics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69"/>
  <p:tag name="PICTUREFILESIZE" val="1421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newcommand{\SO}{SO(3)}&#10;\newcommand{\SE}{SE(2)}&#10;\usepackage{amssymb}&#10;\begin{document}&#10;$\left.\right.$\\&#10;$X_i$  - l.-i. v.f. on \SO\\[9pt]&#10;$\mathcal{A}_i$ - l.-i. v.f. on SE(2)\\[9pt]&#10;$\gamma^{\SO}$ -SO(3) geodesic\\[9pt]&#10;$\gamma^{\SE}$ - SE(2) geodesic\\[9pt]&#10;$\mathcal{W}$ - SR-distance\\&#10;from source point\\[9pt]&#10;Geodesic curvature \\[7pt]&#10;$\kappa_g^{\SO}(\cdot) = $\\&#10;$= -\xi^2 \frac{X_2|_{\gamma^{\SO}(\cdot)}(\mathcal{W}^{\SO})}{X_1|_{\gamma^{\SO}(\cdot)}(\mathcal{W}^{\SO})}$\\[9pt]&#10;Plannar curvature \\[7pt]&#10;$\kappa^{\SE}(\cdot) = $\\&#10;$=-\xi^2 \frac{\mathcal{A}_2|_{\gamma^{\SE}(\cdot)}(\mathcal{W}^{\SE})}{\mathcal{A}_1|_{\gamma^{\SE}(\cdot)}(\mathcal{W}^{\SE})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08"/>
  <p:tag name="PICTUREFILESIZE" val="2203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&#10;\\&#10;\textbf{[1]} E.J.~Bekkers, R.~Duits, A.~Mashtakov and G.R.~Sanguinetti,\\&#10;{\em  Data-driven Sub-Riemannian Geodesics in $\SE$},&#10; Proc. SSVM,\! 2015. 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01"/>
  <p:tag name="PICTUREFILESIZE" val="878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 &#10;\def\th{\theta}&#10;\def\span{\text{span}}&#10;\def\C{\mathcal{C}}&#10;\begin{document}&#10;\begin{equation*}&#10;\label{eq:ymax}&#10;y(a,R,\psi)=\arccos \left(\cos\psi \, \sqrt{1-\frac{a^2 \sin^2\psi}{R^2}}-\frac{a \sin ^2\psi}{R}\right)&#10;\end{equation*}&#10;\end{document}&#10;"/>
  <p:tag name="FILENAME" val="TP_tmp"/>
  <p:tag name="FORMAT" val="png256"/>
  <p:tag name="RES" val="2400"/>
  <p:tag name="BLEND" val="0"/>
  <p:tag name="TRANSPARENT" val="1"/>
  <p:tag name="TBUG" val="0"/>
  <p:tag name="ALLOWFS" val="0"/>
  <p:tag name="ORIGWIDTH" val="235"/>
  <p:tag name="PICTUREFILESIZE" val="586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\flushleft&#10;Global distortion $\mathcal{GD}(y) = \frac{|y-Y(0,y)|}{|y|}$ \\[5pt]&#10;Maximum global distortion: $ 0\leq \mathcal{GD}(y) \leq \mathcal{GD}(y_{max}) \approx 0.07$ \\[0.1 in]&#10;Local deformation $\begin{array}{l}&#10;J(x,y) =&#10;\det \left(\begin{array}{c c}&#10;\frac{\partial{X}}{\partial x}(x,y) &amp; \frac{\partial{X}}{\partial y}(x,y) \\&#10;\frac{\partial{Y}}{\partial x}(x,y) &amp; \frac{\partial{Y}}{\partial y}(x,y)&#10;\end{array} \right) &#10;\end{array}&#10;$\\[7pt]&#10;Maximum local deformation error $23\%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60"/>
  <p:tag name="PICTUREFILESIZE" val="18090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4018</TotalTime>
  <Words>531</Words>
  <Application>Microsoft Office PowerPoint</Application>
  <PresentationFormat>On-screen Show (4:3)</PresentationFormat>
  <Paragraphs>133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Тема Office</vt:lpstr>
      <vt:lpstr>Tracking of Lines in Spherical Images via Sub-Riemannian Geodesics in SO(3)</vt:lpstr>
      <vt:lpstr>PowerPoint Presentation</vt:lpstr>
      <vt:lpstr>Lie Group Analysis via Invertible Orientation Scores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Interview 2014 - 2015</dc:title>
  <dc:creator>Mashtakov, A.</dc:creator>
  <cp:lastModifiedBy>ICT Management W/BMT</cp:lastModifiedBy>
  <cp:revision>207</cp:revision>
  <dcterms:created xsi:type="dcterms:W3CDTF">2015-08-19T08:38:12Z</dcterms:created>
  <dcterms:modified xsi:type="dcterms:W3CDTF">2016-09-05T09:41:48Z</dcterms:modified>
</cp:coreProperties>
</file>