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4.xml" ContentType="application/vnd.openxmlformats-officedocument.presentationml.notesSlide+xml"/>
  <Override PartName="/ppt/tags/tag37.xml" ContentType="application/vnd.openxmlformats-officedocument.presentationml.tags+xml"/>
  <Override PartName="/ppt/notesSlides/notesSlide15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6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7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8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55.xml" ContentType="application/vnd.openxmlformats-officedocument.presentationml.tags+xml"/>
  <Override PartName="/ppt/notesSlides/notesSlide21.xml" ContentType="application/vnd.openxmlformats-officedocument.presentationml.notesSlide+xml"/>
  <Override PartName="/ppt/tags/tag56.xml" ContentType="application/vnd.openxmlformats-officedocument.presentationml.tags+xml"/>
  <Override PartName="/ppt/notesSlides/notesSlide22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24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25.xml" ContentType="application/vnd.openxmlformats-officedocument.presentationml.notesSlide+xml"/>
  <Override PartName="/ppt/tags/tag7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8" r:id="rId2"/>
    <p:sldId id="454" r:id="rId3"/>
    <p:sldId id="451" r:id="rId4"/>
    <p:sldId id="455" r:id="rId5"/>
    <p:sldId id="459" r:id="rId6"/>
    <p:sldId id="458" r:id="rId7"/>
    <p:sldId id="456" r:id="rId8"/>
    <p:sldId id="460" r:id="rId9"/>
    <p:sldId id="397" r:id="rId10"/>
    <p:sldId id="400" r:id="rId11"/>
    <p:sldId id="435" r:id="rId12"/>
    <p:sldId id="434" r:id="rId13"/>
    <p:sldId id="439" r:id="rId14"/>
    <p:sldId id="462" r:id="rId15"/>
    <p:sldId id="440" r:id="rId16"/>
    <p:sldId id="463" r:id="rId17"/>
    <p:sldId id="388" r:id="rId18"/>
    <p:sldId id="389" r:id="rId19"/>
    <p:sldId id="390" r:id="rId20"/>
    <p:sldId id="391" r:id="rId21"/>
    <p:sldId id="392" r:id="rId22"/>
    <p:sldId id="446" r:id="rId23"/>
    <p:sldId id="449" r:id="rId24"/>
    <p:sldId id="447" r:id="rId25"/>
    <p:sldId id="432" r:id="rId26"/>
    <p:sldId id="433" r:id="rId27"/>
    <p:sldId id="376" r:id="rId28"/>
    <p:sldId id="461" r:id="rId29"/>
    <p:sldId id="35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BFD"/>
    <a:srgbClr val="ED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7" autoAdjust="0"/>
    <p:restoredTop sz="94637" autoAdjust="0"/>
  </p:normalViewPr>
  <p:slideViewPr>
    <p:cSldViewPr>
      <p:cViewPr varScale="1">
        <p:scale>
          <a:sx n="100" d="100"/>
          <a:sy n="100" d="100"/>
        </p:scale>
        <p:origin x="-97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69B3B-B591-43A9-AC44-814A5298DD1C}" type="datetimeFigureOut">
              <a:rPr lang="en-US" smtClean="0"/>
              <a:pPr/>
              <a:t>9/4/2016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36698-3DEB-4A9D-89AF-B88761C206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1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6443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366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5856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42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question of optimality of extremal trajectories is much more complicated.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5557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8778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By</a:t>
            </a:r>
            <a:r>
              <a:rPr lang="ru-RU" dirty="0" smtClean="0"/>
              <a:t> </a:t>
            </a:r>
            <a:r>
              <a:rPr lang="ru-RU" dirty="0" err="1" smtClean="0"/>
              <a:t>Varying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initial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angle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mathematical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pendulim</a:t>
            </a:r>
            <a:r>
              <a:rPr lang="ru-RU" baseline="0" dirty="0" smtClean="0"/>
              <a:t> th_0 </a:t>
            </a:r>
            <a:r>
              <a:rPr lang="ru-RU" baseline="0" dirty="0" err="1" smtClean="0"/>
              <a:t>we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obtain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one-parametric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family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geodesics</a:t>
            </a:r>
            <a:r>
              <a:rPr lang="ru-RU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1535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 smtClean="0"/>
              <a:t>Then</a:t>
            </a:r>
            <a:r>
              <a:rPr lang="ru-RU" dirty="0" smtClean="0"/>
              <a:t>,</a:t>
            </a:r>
            <a:r>
              <a:rPr lang="ru-RU" baseline="0" dirty="0" smtClean="0"/>
              <a:t> </a:t>
            </a:r>
            <a:r>
              <a:rPr lang="ru-RU" baseline="0" dirty="0" err="1" smtClean="0"/>
              <a:t>b</a:t>
            </a:r>
            <a:r>
              <a:rPr lang="ru-RU" dirty="0" err="1" smtClean="0"/>
              <a:t>y</a:t>
            </a:r>
            <a:r>
              <a:rPr lang="ru-RU" dirty="0" smtClean="0"/>
              <a:t> </a:t>
            </a:r>
            <a:r>
              <a:rPr lang="ru-RU" dirty="0" err="1" smtClean="0"/>
              <a:t>Varying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initial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anglular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velocity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mathematical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pendulim</a:t>
            </a:r>
            <a:r>
              <a:rPr lang="ru-RU" baseline="0" dirty="0" smtClean="0"/>
              <a:t> c_0 </a:t>
            </a:r>
            <a:r>
              <a:rPr lang="ru-RU" baseline="0" dirty="0" err="1" smtClean="0"/>
              <a:t>from</a:t>
            </a:r>
            <a:r>
              <a:rPr lang="ru-RU" baseline="0" dirty="0" smtClean="0"/>
              <a:t> -\</a:t>
            </a:r>
            <a:r>
              <a:rPr lang="ru-RU" baseline="0" dirty="0" err="1" smtClean="0"/>
              <a:t>ifinity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to</a:t>
            </a:r>
            <a:r>
              <a:rPr lang="ru-RU" baseline="0" dirty="0" smtClean="0"/>
              <a:t> \</a:t>
            </a:r>
            <a:r>
              <a:rPr lang="ru-RU" baseline="0" dirty="0" err="1" smtClean="0"/>
              <a:t>infinity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will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obtain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whole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family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geodesics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Their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endpoints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form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wavefront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You</a:t>
            </a:r>
            <a:r>
              <a:rPr lang="ru-RU" baseline="0" dirty="0" smtClean="0"/>
              <a:t> </a:t>
            </a:r>
            <a:r>
              <a:rPr lang="ru-RU" baseline="0" dirty="0" err="1" smtClean="0"/>
              <a:t>can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see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that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wavefront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intersect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itself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It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happends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when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reach</a:t>
            </a:r>
            <a:r>
              <a:rPr lang="ru-RU" baseline="0" dirty="0" smtClean="0"/>
              <a:t> </a:t>
            </a:r>
            <a:r>
              <a:rPr lang="ru-RU" baseline="0" dirty="0" err="1" smtClean="0"/>
              <a:t>first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Maxwell</a:t>
            </a:r>
            <a:r>
              <a:rPr lang="ru-RU" baseline="0" dirty="0" smtClean="0"/>
              <a:t> </a:t>
            </a:r>
            <a:r>
              <a:rPr lang="ru-RU" baseline="0" dirty="0" err="1" smtClean="0"/>
              <a:t>set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So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ending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interior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part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of</a:t>
            </a:r>
            <a:r>
              <a:rPr lang="ru-RU" baseline="0" dirty="0" smtClean="0"/>
              <a:t> </a:t>
            </a:r>
            <a:r>
              <a:rPr lang="ru-RU" baseline="0" dirty="0" err="1" smtClean="0"/>
              <a:t>wavefront</a:t>
            </a:r>
            <a:r>
              <a:rPr lang="ru-RU" baseline="0" dirty="0" smtClean="0"/>
              <a:t> </a:t>
            </a:r>
            <a:r>
              <a:rPr lang="ru-RU" baseline="0" dirty="0" err="1" smtClean="0"/>
              <a:t>is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not</a:t>
            </a:r>
            <a:r>
              <a:rPr lang="ru-RU" baseline="0" dirty="0" smtClean="0"/>
              <a:t> SR </a:t>
            </a:r>
            <a:r>
              <a:rPr lang="ru-RU" baseline="0" dirty="0" err="1" smtClean="0"/>
              <a:t>minimizer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since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there</a:t>
            </a:r>
            <a:r>
              <a:rPr lang="ru-RU" baseline="0" dirty="0" smtClean="0"/>
              <a:t> </a:t>
            </a:r>
            <a:r>
              <a:rPr lang="ru-RU" baseline="0" dirty="0" err="1" smtClean="0"/>
              <a:t>exists</a:t>
            </a:r>
            <a:r>
              <a:rPr lang="ru-RU" baseline="0" dirty="0" smtClean="0"/>
              <a:t> </a:t>
            </a:r>
            <a:r>
              <a:rPr lang="ru-RU" baseline="0" dirty="0" err="1" smtClean="0"/>
              <a:t>another</a:t>
            </a:r>
            <a:r>
              <a:rPr lang="ru-RU" baseline="0" dirty="0" smtClean="0"/>
              <a:t> </a:t>
            </a:r>
            <a:r>
              <a:rPr lang="ru-RU" baseline="0" dirty="0" err="1" smtClean="0"/>
              <a:t>geodesic</a:t>
            </a:r>
            <a:r>
              <a:rPr lang="ru-RU" baseline="0" dirty="0" smtClean="0"/>
              <a:t> </a:t>
            </a:r>
            <a:r>
              <a:rPr lang="en-US" baseline="0" dirty="0" smtClean="0"/>
              <a:t>reaches the same point in less time</a:t>
            </a:r>
            <a:r>
              <a:rPr lang="ru-RU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9661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854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760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760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421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257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421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80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749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3789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67BFF8-57E7-4FC3-B663-48E9DC3C9021}" type="slidenum">
              <a:rPr lang="nl-NL" smtClean="0">
                <a:solidFill>
                  <a:prstClr val="black"/>
                </a:solidFill>
              </a:rPr>
              <a:pPr/>
              <a:t>3</a:t>
            </a:fld>
            <a:endParaRPr lang="nl-NL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378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67BFF8-57E7-4FC3-B663-48E9DC3C9021}" type="slidenum">
              <a:rPr lang="nl-NL" smtClean="0">
                <a:solidFill>
                  <a:prstClr val="black"/>
                </a:solidFill>
              </a:rPr>
              <a:pPr/>
              <a:t>5</a:t>
            </a:fld>
            <a:endParaRPr lang="nl-NL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720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366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829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0EC7-E4C0-446C-9360-BB815CA36AEC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7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39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8.png"/><Relationship Id="rId2" Type="http://schemas.openxmlformats.org/officeDocument/2006/relationships/tags" Target="../tags/tag18.xml"/><Relationship Id="rId16" Type="http://schemas.openxmlformats.org/officeDocument/2006/relationships/image" Target="../media/image42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37.png"/><Relationship Id="rId5" Type="http://schemas.openxmlformats.org/officeDocument/2006/relationships/tags" Target="../tags/tag21.xml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tags" Target="../tags/tag20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tags" Target="../tags/tag30.xml"/><Relationship Id="rId21" Type="http://schemas.openxmlformats.org/officeDocument/2006/relationships/image" Target="../media/image60.png"/><Relationship Id="rId7" Type="http://schemas.openxmlformats.org/officeDocument/2006/relationships/tags" Target="../tags/tag34.xml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tags" Target="../tags/tag29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32.xml"/><Relationship Id="rId15" Type="http://schemas.openxmlformats.org/officeDocument/2006/relationships/image" Target="../media/image54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58.pn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53.png"/><Relationship Id="rId22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image" Target="../media/image68.png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7.png"/><Relationship Id="rId2" Type="http://schemas.openxmlformats.org/officeDocument/2006/relationships/tags" Target="../tags/tag39.xml"/><Relationship Id="rId16" Type="http://schemas.openxmlformats.org/officeDocument/2006/relationships/image" Target="../media/image71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66.png"/><Relationship Id="rId5" Type="http://schemas.openxmlformats.org/officeDocument/2006/relationships/tags" Target="../tags/tag42.xml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tags" Target="../tags/tag41.xml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46.xml"/><Relationship Id="rId7" Type="http://schemas.openxmlformats.org/officeDocument/2006/relationships/image" Target="../media/image73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72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49.xml"/><Relationship Id="rId7" Type="http://schemas.openxmlformats.org/officeDocument/2006/relationships/image" Target="../media/image73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76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13" Type="http://schemas.openxmlformats.org/officeDocument/2006/relationships/image" Target="../media/image82.png"/><Relationship Id="rId3" Type="http://schemas.openxmlformats.org/officeDocument/2006/relationships/tags" Target="../tags/tag52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81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0.png"/><Relationship Id="rId5" Type="http://schemas.openxmlformats.org/officeDocument/2006/relationships/tags" Target="../tags/tag54.xml"/><Relationship Id="rId10" Type="http://schemas.openxmlformats.org/officeDocument/2006/relationships/image" Target="../media/image73.png"/><Relationship Id="rId4" Type="http://schemas.openxmlformats.org/officeDocument/2006/relationships/tags" Target="../tags/tag53.xml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92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tags" Target="../tags/tag58.xml"/><Relationship Id="rId16" Type="http://schemas.openxmlformats.org/officeDocument/2006/relationships/image" Target="../media/image95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90.png"/><Relationship Id="rId5" Type="http://schemas.openxmlformats.org/officeDocument/2006/relationships/tags" Target="../tags/tag61.xml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tags" Target="../tags/tag60.xml"/><Relationship Id="rId9" Type="http://schemas.openxmlformats.org/officeDocument/2006/relationships/notesSlide" Target="../notesSlides/notesSlide23.xml"/><Relationship Id="rId1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9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tags" Target="../tags/tag68.xml"/><Relationship Id="rId7" Type="http://schemas.openxmlformats.org/officeDocument/2006/relationships/notesSlide" Target="../notesSlides/notesSlide25.xml"/><Relationship Id="rId12" Type="http://schemas.openxmlformats.org/officeDocument/2006/relationships/image" Target="../media/image107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6.png"/><Relationship Id="rId5" Type="http://schemas.openxmlformats.org/officeDocument/2006/relationships/tags" Target="../tags/tag70.xml"/><Relationship Id="rId10" Type="http://schemas.openxmlformats.org/officeDocument/2006/relationships/image" Target="../media/image105.png"/><Relationship Id="rId4" Type="http://schemas.openxmlformats.org/officeDocument/2006/relationships/tags" Target="../tags/tag69.xml"/><Relationship Id="rId9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tags" Target="../tags/tag6.xml"/><Relationship Id="rId10" Type="http://schemas.openxmlformats.org/officeDocument/2006/relationships/image" Target="../media/image9.png"/><Relationship Id="rId4" Type="http://schemas.openxmlformats.org/officeDocument/2006/relationships/tags" Target="../tags/tag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9.xml"/><Relationship Id="rId7" Type="http://schemas.openxmlformats.org/officeDocument/2006/relationships/image" Target="../media/image18.png"/><Relationship Id="rId12" Type="http://schemas.openxmlformats.org/officeDocument/2006/relationships/image" Target="../media/image1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tags" Target="../tags/tag11.xml"/><Relationship Id="rId16" Type="http://schemas.openxmlformats.org/officeDocument/2006/relationships/image" Target="../media/image29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4.png"/><Relationship Id="rId5" Type="http://schemas.openxmlformats.org/officeDocument/2006/relationships/tags" Target="../tags/tag14.xml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tags" Target="../tags/tag13.xml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052736"/>
            <a:ext cx="8496944" cy="1470025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6"/>
                </a:solidFill>
              </a:rPr>
              <a:t>Tracking of Lines in Spherical Images via Sub-Riemannian Geodesics </a:t>
            </a:r>
            <a:r>
              <a:rPr lang="ru-RU" sz="4000" dirty="0" smtClean="0">
                <a:solidFill>
                  <a:schemeClr val="accent6"/>
                </a:solidFill>
              </a:rPr>
              <a:t>i</a:t>
            </a:r>
            <a:r>
              <a:rPr lang="en-US" sz="4000" dirty="0" smtClean="0">
                <a:solidFill>
                  <a:schemeClr val="accent6"/>
                </a:solidFill>
              </a:rPr>
              <a:t>n SO(3)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07504" y="2708920"/>
            <a:ext cx="885698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F497D"/>
                </a:solidFill>
              </a:rPr>
              <a:t>A.P. Mashtakov</a:t>
            </a:r>
            <a:r>
              <a:rPr lang="ru-RU" sz="2800" b="1" baseline="30000" dirty="0" smtClean="0">
                <a:solidFill>
                  <a:srgbClr val="1F497D"/>
                </a:solidFill>
              </a:rPr>
              <a:t>1</a:t>
            </a:r>
            <a:r>
              <a:rPr lang="fr-FR" sz="2000" dirty="0" smtClean="0">
                <a:solidFill>
                  <a:srgbClr val="1F497D"/>
                </a:solidFill>
              </a:rPr>
              <a:t> </a:t>
            </a:r>
            <a:endParaRPr lang="nl-NL" sz="2000" dirty="0">
              <a:solidFill>
                <a:srgbClr val="1F497D"/>
              </a:solidFill>
            </a:endParaRPr>
          </a:p>
          <a:p>
            <a:pPr algn="ctr"/>
            <a:r>
              <a:rPr lang="ru-RU" sz="2800" dirty="0" smtClean="0">
                <a:solidFill>
                  <a:srgbClr val="1F497D"/>
                </a:solidFill>
              </a:rPr>
              <a:t> </a:t>
            </a:r>
            <a:r>
              <a:rPr lang="ru-RU" sz="2800" dirty="0">
                <a:solidFill>
                  <a:srgbClr val="1F497D"/>
                </a:solidFill>
              </a:rPr>
              <a:t>C</a:t>
            </a:r>
            <a:r>
              <a:rPr lang="en-US" sz="2800" dirty="0" err="1" smtClean="0">
                <a:solidFill>
                  <a:srgbClr val="1F497D"/>
                </a:solidFill>
              </a:rPr>
              <a:t>ollaborators</a:t>
            </a:r>
            <a:r>
              <a:rPr lang="en-US" sz="2800" dirty="0" smtClean="0">
                <a:solidFill>
                  <a:srgbClr val="1F497D"/>
                </a:solidFill>
              </a:rPr>
              <a:t>: </a:t>
            </a:r>
            <a:r>
              <a:rPr lang="ru-RU" sz="2400" dirty="0" smtClean="0">
                <a:solidFill>
                  <a:srgbClr val="1F497D"/>
                </a:solidFill>
              </a:rPr>
              <a:t>R. Duits</a:t>
            </a:r>
            <a:r>
              <a:rPr lang="ru-RU" sz="2400" baseline="30000" dirty="0" smtClean="0">
                <a:solidFill>
                  <a:srgbClr val="1F497D"/>
                </a:solidFill>
              </a:rPr>
              <a:t>2</a:t>
            </a:r>
            <a:r>
              <a:rPr lang="en-US" sz="2400" dirty="0" smtClean="0">
                <a:solidFill>
                  <a:srgbClr val="1F497D"/>
                </a:solidFill>
              </a:rPr>
              <a:t>, </a:t>
            </a:r>
            <a:r>
              <a:rPr lang="ru-RU" sz="2400" dirty="0" smtClean="0">
                <a:solidFill>
                  <a:srgbClr val="1F497D"/>
                </a:solidFill>
              </a:rPr>
              <a:t>Y</a:t>
            </a:r>
            <a:r>
              <a:rPr lang="en-US" sz="2400" dirty="0" smtClean="0">
                <a:solidFill>
                  <a:srgbClr val="1F497D"/>
                </a:solidFill>
              </a:rPr>
              <a:t>u</a:t>
            </a:r>
            <a:r>
              <a:rPr lang="ru-RU" sz="2400" dirty="0" smtClean="0">
                <a:solidFill>
                  <a:srgbClr val="1F497D"/>
                </a:solidFill>
              </a:rPr>
              <a:t>. Sachkov</a:t>
            </a:r>
            <a:r>
              <a:rPr lang="ru-RU" sz="2400" baseline="30000" dirty="0" smtClean="0">
                <a:solidFill>
                  <a:srgbClr val="1F497D"/>
                </a:solidFill>
              </a:rPr>
              <a:t>1</a:t>
            </a:r>
            <a:r>
              <a:rPr lang="ru-RU" sz="2400" dirty="0" smtClean="0">
                <a:solidFill>
                  <a:srgbClr val="1F497D"/>
                </a:solidFill>
              </a:rPr>
              <a:t>, </a:t>
            </a:r>
            <a:r>
              <a:rPr lang="nl-NL" sz="2400" dirty="0" smtClean="0">
                <a:solidFill>
                  <a:srgbClr val="1F497D"/>
                </a:solidFill>
              </a:rPr>
              <a:t>E.J.</a:t>
            </a:r>
            <a:r>
              <a:rPr lang="ru-RU" sz="2400" dirty="0" smtClean="0">
                <a:solidFill>
                  <a:srgbClr val="1F497D"/>
                </a:solidFill>
              </a:rPr>
              <a:t> </a:t>
            </a:r>
            <a:r>
              <a:rPr lang="nl-NL" sz="2400" dirty="0" err="1" smtClean="0">
                <a:solidFill>
                  <a:srgbClr val="1F497D"/>
                </a:solidFill>
              </a:rPr>
              <a:t>Bekkers</a:t>
            </a:r>
            <a:r>
              <a:rPr lang="ru-RU" sz="2400" baseline="30000" dirty="0" smtClean="0">
                <a:solidFill>
                  <a:srgbClr val="1F497D"/>
                </a:solidFill>
              </a:rPr>
              <a:t>2</a:t>
            </a:r>
            <a:r>
              <a:rPr lang="nl-NL" sz="2400" dirty="0" smtClean="0">
                <a:solidFill>
                  <a:srgbClr val="1F497D"/>
                </a:solidFill>
              </a:rPr>
              <a:t>, </a:t>
            </a:r>
            <a:r>
              <a:rPr lang="ru-RU" sz="2400" dirty="0" smtClean="0">
                <a:solidFill>
                  <a:srgbClr val="1F497D"/>
                </a:solidFill>
                <a:latin typeface="Calibri"/>
              </a:rPr>
              <a:t>I. </a:t>
            </a:r>
            <a:r>
              <a:rPr lang="ru-RU" sz="2400" dirty="0" err="1" smtClean="0">
                <a:solidFill>
                  <a:srgbClr val="1F497D"/>
                </a:solidFill>
                <a:latin typeface="Calibri"/>
              </a:rPr>
              <a:t>Besch</a:t>
            </a:r>
            <a:r>
              <a:rPr lang="en-US" sz="2400" dirty="0" smtClean="0">
                <a:solidFill>
                  <a:srgbClr val="1F497D"/>
                </a:solidFill>
                <a:latin typeface="Calibri"/>
              </a:rPr>
              <a:t>a</a:t>
            </a:r>
            <a:r>
              <a:rPr lang="ru-RU" sz="2400" dirty="0" err="1" smtClean="0">
                <a:solidFill>
                  <a:srgbClr val="1F497D"/>
                </a:solidFill>
                <a:latin typeface="Calibri"/>
              </a:rPr>
              <a:t>stny</a:t>
            </a:r>
            <a:r>
              <a:rPr lang="en-US" sz="2400" dirty="0" err="1" smtClean="0">
                <a:solidFill>
                  <a:srgbClr val="1F497D"/>
                </a:solidFill>
                <a:latin typeface="Calibri"/>
              </a:rPr>
              <a:t>i</a:t>
            </a:r>
            <a:r>
              <a:rPr lang="ru-RU" sz="2400" baseline="30000" dirty="0" smtClean="0">
                <a:solidFill>
                  <a:srgbClr val="1F497D"/>
                </a:solidFill>
              </a:rPr>
              <a:t>3</a:t>
            </a:r>
            <a:endParaRPr lang="en-US" sz="2400" dirty="0" smtClean="0">
              <a:solidFill>
                <a:srgbClr val="1F497D"/>
              </a:solidFill>
              <a:latin typeface="Calibri"/>
            </a:endParaRPr>
          </a:p>
          <a:p>
            <a:pPr algn="ctr"/>
            <a:r>
              <a:rPr lang="en-US" dirty="0" smtClean="0">
                <a:solidFill>
                  <a:srgbClr val="1F497D"/>
                </a:solidFill>
                <a:latin typeface="Calibri"/>
              </a:rPr>
              <a:t>Program System Institute of RAS</a:t>
            </a:r>
            <a:r>
              <a:rPr lang="ru-RU" baseline="30000" dirty="0" smtClean="0">
                <a:solidFill>
                  <a:srgbClr val="1F497D"/>
                </a:solidFill>
              </a:rPr>
              <a:t>1</a:t>
            </a:r>
            <a:r>
              <a:rPr lang="en-US" dirty="0" smtClean="0">
                <a:solidFill>
                  <a:srgbClr val="1F497D"/>
                </a:solidFill>
                <a:latin typeface="Calibri"/>
              </a:rPr>
              <a:t>, Eindhoven University of Technology</a:t>
            </a:r>
            <a:r>
              <a:rPr lang="ru-RU" baseline="30000" dirty="0">
                <a:solidFill>
                  <a:srgbClr val="1F497D"/>
                </a:solidFill>
              </a:rPr>
              <a:t>2</a:t>
            </a:r>
            <a:r>
              <a:rPr lang="en-US" dirty="0" smtClean="0">
                <a:solidFill>
                  <a:srgbClr val="1F497D"/>
                </a:solidFill>
                <a:latin typeface="Calibri"/>
              </a:rPr>
              <a:t>, 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  <a:latin typeface="Calibri"/>
              </a:rPr>
              <a:t>International School of Advanced Studies</a:t>
            </a:r>
            <a:r>
              <a:rPr lang="ru-RU" baseline="30000" dirty="0" smtClean="0">
                <a:solidFill>
                  <a:srgbClr val="1F497D"/>
                </a:solidFill>
              </a:rPr>
              <a:t>3</a:t>
            </a:r>
            <a:endParaRPr lang="en-US" dirty="0" smtClean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85720" y="5157192"/>
            <a:ext cx="8534752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ru-RU" sz="2400" dirty="0" smtClean="0"/>
          </a:p>
          <a:p>
            <a:pPr fontAlgn="base"/>
            <a:r>
              <a:rPr lang="en-US" sz="2400" dirty="0"/>
              <a:t>International Workshop on </a:t>
            </a:r>
            <a:endParaRPr lang="ru-RU" sz="2400" dirty="0" smtClean="0"/>
          </a:p>
          <a:p>
            <a:pPr fontAlgn="base"/>
            <a:r>
              <a:rPr lang="en-US" sz="2400" dirty="0" smtClean="0"/>
              <a:t>Geometry</a:t>
            </a:r>
            <a:r>
              <a:rPr lang="en-US" sz="2400" dirty="0"/>
              <a:t>, PDE’s and Lie Groups in Image Analysis</a:t>
            </a:r>
            <a:r>
              <a:rPr lang="en-US" sz="2400" dirty="0" smtClean="0"/>
              <a:t> </a:t>
            </a:r>
          </a:p>
          <a:p>
            <a:pPr fontAlgn="base"/>
            <a:r>
              <a:rPr lang="ru-RU" sz="2400" dirty="0" err="1" smtClean="0"/>
              <a:t>Eindhoven</a:t>
            </a:r>
            <a:r>
              <a:rPr lang="en-US" sz="2400" dirty="0" smtClean="0"/>
              <a:t>, </a:t>
            </a:r>
            <a:r>
              <a:rPr lang="ru-RU" sz="2400" dirty="0" err="1" smtClean="0"/>
              <a:t>The</a:t>
            </a:r>
            <a:r>
              <a:rPr lang="ru-RU" sz="2400" dirty="0" smtClean="0"/>
              <a:t> </a:t>
            </a:r>
            <a:r>
              <a:rPr lang="ru-RU" sz="2400" dirty="0" err="1" smtClean="0"/>
              <a:t>Netherlands</a:t>
            </a:r>
            <a:r>
              <a:rPr lang="en-US" sz="2400" dirty="0" smtClean="0"/>
              <a:t>, </a:t>
            </a:r>
            <a:r>
              <a:rPr lang="ru-RU" sz="2400" dirty="0" err="1" smtClean="0"/>
              <a:t>August</a:t>
            </a:r>
            <a:r>
              <a:rPr lang="en-US" sz="2400" dirty="0" smtClean="0"/>
              <a:t> </a:t>
            </a:r>
            <a:r>
              <a:rPr lang="ru-RU" sz="2400" dirty="0" smtClean="0"/>
              <a:t>24</a:t>
            </a:r>
            <a:r>
              <a:rPr lang="en-US" sz="2400" dirty="0" smtClean="0"/>
              <a:t>, 2016</a:t>
            </a:r>
            <a:endParaRPr lang="en-US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3851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42689" y="-46216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	Spherical Extension of Flat Model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62623" y="6309026"/>
            <a:ext cx="5760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78704"/>
            <a:ext cx="1456649" cy="43907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Straight Connector 13"/>
          <p:cNvCxnSpPr>
            <a:endCxn id="26" idx="2"/>
          </p:cNvCxnSpPr>
          <p:nvPr/>
        </p:nvCxnSpPr>
        <p:spPr>
          <a:xfrm>
            <a:off x="4427984" y="476672"/>
            <a:ext cx="122671" cy="62644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4667" y="1892713"/>
            <a:ext cx="1512168" cy="46308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558169"/>
            <a:ext cx="3009253" cy="117190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D:\confs\izhevsk16\poster\figures\PcurveR2lab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62170"/>
            <a:ext cx="3672408" cy="274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onfs\izhevsk16\poster\figures\PcurveState4_Mesh_Re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90" y="1878704"/>
            <a:ext cx="4156490" cy="353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205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5411048"/>
            <a:ext cx="3547108" cy="142365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61" name="Picture 206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437" y="583824"/>
            <a:ext cx="2982380" cy="117202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62" name="Picture 206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265" y="5420910"/>
            <a:ext cx="3520966" cy="132045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5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-315416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Sub-Riemannian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Structure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i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n 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SO(3)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486" y="620688"/>
            <a:ext cx="8388761" cy="335550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606" y="4201841"/>
            <a:ext cx="8283601" cy="247700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093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-315416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Problem </a:t>
            </a:r>
            <a:r>
              <a:rPr lang="en-US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Pmec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: Sub-Riemannian Problem in SO(3)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548680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D:\confs\izhevsk16\poster\figures\ControlPicCleanL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06770"/>
            <a:ext cx="4408965" cy="427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4839218"/>
            <a:ext cx="7380234" cy="106551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022794"/>
            <a:ext cx="4662506" cy="154510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7505" y="6165304"/>
            <a:ext cx="8496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U. </a:t>
            </a:r>
            <a:r>
              <a:rPr lang="en-US" sz="1600" dirty="0" err="1" smtClean="0"/>
              <a:t>Boscain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en-US" sz="1600" dirty="0" smtClean="0"/>
              <a:t>F</a:t>
            </a:r>
            <a:r>
              <a:rPr lang="en-US" sz="1600" dirty="0"/>
              <a:t>. Rossi, Invariant Carnot-</a:t>
            </a:r>
            <a:r>
              <a:rPr lang="en-US" sz="1600" dirty="0" err="1"/>
              <a:t>Caratheodory</a:t>
            </a:r>
            <a:r>
              <a:rPr lang="en-US" sz="1600" dirty="0"/>
              <a:t> metrics on </a:t>
            </a:r>
            <a:r>
              <a:rPr lang="en-US" sz="1600" dirty="0" smtClean="0"/>
              <a:t>S^3, SO(3), SL(2) </a:t>
            </a:r>
            <a:r>
              <a:rPr lang="en-US" sz="1600" dirty="0"/>
              <a:t>and Lens Spaces</a:t>
            </a:r>
            <a:r>
              <a:rPr lang="en-US" sz="1600" dirty="0" smtClean="0"/>
              <a:t>,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en-US" sz="1600" dirty="0" smtClean="0"/>
              <a:t> </a:t>
            </a:r>
            <a:r>
              <a:rPr lang="ru-RU" sz="1600" dirty="0" smtClean="0"/>
              <a:t>   J</a:t>
            </a:r>
            <a:r>
              <a:rPr lang="en-US" sz="1600" dirty="0" smtClean="0"/>
              <a:t>CO</a:t>
            </a:r>
            <a:r>
              <a:rPr lang="ru-RU" sz="1600" dirty="0" smtClean="0"/>
              <a:t>, 2008.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86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186" y="3125419"/>
            <a:ext cx="8923814" cy="359605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552" y="116632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Relation </a:t>
            </a: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between </a:t>
            </a:r>
            <a:r>
              <a:rPr lang="en-US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Pmec</a:t>
            </a: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E46C0A"/>
                </a:solidFill>
                <a:latin typeface="Arial" charset="0"/>
                <a:cs typeface="Arial" charset="0"/>
              </a:rPr>
              <a:t>and </a:t>
            </a:r>
            <a:r>
              <a:rPr lang="en-US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Pcurve</a:t>
            </a: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3" descr="D:\papers\SO3\v11\png_pics\PcurveState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74267"/>
            <a:ext cx="2954259" cy="25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papers\SO3\v18\png_pics_new\Sta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694"/>
            <a:ext cx="2923461" cy="259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386383" y="776861"/>
            <a:ext cx="668688" cy="2939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52555" y="71080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1F497D"/>
                </a:solidFill>
                <a:cs typeface="Arial" charset="0"/>
              </a:rPr>
              <a:t>P</a:t>
            </a:r>
            <a:r>
              <a:rPr lang="ru-RU" sz="1600" b="1" dirty="0" err="1" smtClean="0">
                <a:solidFill>
                  <a:srgbClr val="1F497D"/>
                </a:solidFill>
                <a:cs typeface="Arial" charset="0"/>
              </a:rPr>
              <a:t>mec</a:t>
            </a:r>
            <a:endParaRPr lang="ru-RU" sz="2000" dirty="0" smtClean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17495" y="773013"/>
            <a:ext cx="668688" cy="342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364088" y="72463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1F497D"/>
                </a:solidFill>
                <a:cs typeface="Arial" charset="0"/>
              </a:rPr>
              <a:t>P</a:t>
            </a:r>
            <a:r>
              <a:rPr lang="ru-RU" sz="1600" b="1" dirty="0" err="1" smtClean="0">
                <a:solidFill>
                  <a:srgbClr val="1F497D"/>
                </a:solidFill>
                <a:cs typeface="Arial" charset="0"/>
              </a:rPr>
              <a:t>curve</a:t>
            </a:r>
            <a:endParaRPr lang="ru-RU" sz="2000" dirty="0" smtClean="0">
              <a:solidFill>
                <a:srgbClr val="1F497D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2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49" b="50000"/>
          <a:stretch/>
        </p:blipFill>
        <p:spPr bwMode="auto">
          <a:xfrm>
            <a:off x="513729" y="4077072"/>
            <a:ext cx="2447460" cy="247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3" r="67017"/>
          <a:stretch/>
        </p:blipFill>
        <p:spPr bwMode="auto">
          <a:xfrm>
            <a:off x="3271405" y="4145788"/>
            <a:ext cx="2534458" cy="2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3" r="34034" b="48955"/>
          <a:stretch/>
        </p:blipFill>
        <p:spPr bwMode="auto">
          <a:xfrm>
            <a:off x="6145865" y="4077072"/>
            <a:ext cx="2534458" cy="253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44624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>
                <a:solidFill>
                  <a:srgbClr val="E46C0A"/>
                </a:solidFill>
                <a:cs typeface="Arial" charset="0"/>
              </a:rPr>
              <a:t>Optimal Control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Problem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: ODE-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based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Approach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267" y="785247"/>
            <a:ext cx="6680034" cy="323036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67316" y="6106065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14" y="1135670"/>
            <a:ext cx="2943695" cy="222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6006036" y="2707240"/>
            <a:ext cx="156092" cy="239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006036" y="2707240"/>
            <a:ext cx="156092" cy="239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5847519" y="2235580"/>
            <a:ext cx="307532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6715206" y="1069956"/>
            <a:ext cx="0" cy="22456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3420" y="2019235"/>
            <a:ext cx="109207" cy="10788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0656" y="1025156"/>
            <a:ext cx="114846" cy="14149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207" y="2266825"/>
            <a:ext cx="233313" cy="8210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6369" y="2266825"/>
            <a:ext cx="182984" cy="11556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Picture 5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7672" y="2255203"/>
            <a:ext cx="82992" cy="11556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Picture 5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0032" y="2269592"/>
            <a:ext cx="116989" cy="819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5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2133" y="2264556"/>
            <a:ext cx="182652" cy="11535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Oval 26"/>
          <p:cNvSpPr/>
          <p:nvPr/>
        </p:nvSpPr>
        <p:spPr>
          <a:xfrm>
            <a:off x="7253986" y="4464271"/>
            <a:ext cx="72008" cy="6660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7362206" y="4077072"/>
            <a:ext cx="611253" cy="392885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/>
          <p:cNvSpPr txBox="1">
            <a:spLocks/>
          </p:cNvSpPr>
          <p:nvPr/>
        </p:nvSpPr>
        <p:spPr>
          <a:xfrm>
            <a:off x="7740352" y="3808622"/>
            <a:ext cx="1331020" cy="41246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800" b="1" dirty="0" err="1" smtClean="0">
                <a:solidFill>
                  <a:schemeClr val="tx2"/>
                </a:solidFill>
              </a:rPr>
              <a:t>Cusp</a:t>
            </a:r>
            <a:r>
              <a:rPr lang="en-US" sz="2800" b="1" dirty="0" smtClean="0">
                <a:solidFill>
                  <a:schemeClr val="tx2"/>
                </a:solidFill>
              </a:rPr>
              <a:t> Point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908" y="6516291"/>
            <a:ext cx="8678628" cy="27349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320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680" y="18424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46C0A"/>
                </a:solidFill>
                <a:latin typeface="Arial" charset="0"/>
                <a:cs typeface="Arial" charset="0"/>
              </a:rPr>
              <a:t>Geodesics in Problem </a:t>
            </a:r>
            <a:r>
              <a:rPr lang="en-US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Pmec</a:t>
            </a:r>
            <a:r>
              <a:rPr lang="en-US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>
                <a:solidFill>
                  <a:srgbClr val="E46C0A"/>
                </a:solidFill>
                <a:latin typeface="Arial" charset="0"/>
                <a:cs typeface="Arial" charset="0"/>
              </a:rPr>
              <a:t>for </a:t>
            </a:r>
            <a:r>
              <a:rPr lang="en-US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C= 1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endParaRPr lang="en-US" sz="28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6428" y="5661248"/>
            <a:ext cx="7064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Red surface: endpoints of geodesics starting from </a:t>
            </a:r>
            <a:r>
              <a:rPr lang="en-US" sz="2400" dirty="0" smtClean="0"/>
              <a:t>cusp.</a:t>
            </a:r>
          </a:p>
          <a:p>
            <a:r>
              <a:rPr lang="en-US" sz="2400" dirty="0" smtClean="0"/>
              <a:t>Blue </a:t>
            </a:r>
            <a:r>
              <a:rPr lang="en-US" sz="2400" dirty="0"/>
              <a:t>surface: endpoints of geodesics ending in cusp.</a:t>
            </a:r>
            <a:endParaRPr lang="en-US" sz="24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5" y="3068960"/>
            <a:ext cx="8431475" cy="219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8982" y="692696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385" y="1196752"/>
            <a:ext cx="8833193" cy="148901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821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42690" y="3703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en-US" sz="3200" dirty="0">
                <a:solidFill>
                  <a:srgbClr val="E46C0A"/>
                </a:solidFill>
                <a:cs typeface="Arial" charset="0"/>
              </a:rPr>
              <a:t>Optimality of </a:t>
            </a: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Extremal Trajectories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154" y="708461"/>
            <a:ext cx="6897020" cy="603126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132856"/>
            <a:ext cx="3213139" cy="230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42299"/>
            <a:ext cx="3240360" cy="17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90" y="2043371"/>
            <a:ext cx="381000" cy="278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8790" y="3814748"/>
            <a:ext cx="381000" cy="2788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5792" y="2887661"/>
            <a:ext cx="431292" cy="2788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6634" y="2992382"/>
            <a:ext cx="940310" cy="27889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719" y="5159093"/>
            <a:ext cx="202454" cy="20245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908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591" y="908720"/>
            <a:ext cx="6742126" cy="41309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23" y="2420888"/>
            <a:ext cx="1655562" cy="3431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5428" y="3389394"/>
            <a:ext cx="1621728" cy="100274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00512"/>
            <a:ext cx="523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72021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33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591" y="908720"/>
            <a:ext cx="6742126" cy="41309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23" y="2420888"/>
            <a:ext cx="1655562" cy="3431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0383" y="3389394"/>
            <a:ext cx="1591819" cy="13565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04704"/>
            <a:ext cx="523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72021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5122" name="Picture 2" descr="GeodesicSprayonWF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232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79" y="908720"/>
            <a:ext cx="6742750" cy="41313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623" y="2420888"/>
            <a:ext cx="1655562" cy="34311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6639" y="3389394"/>
            <a:ext cx="1119306" cy="32359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2040" y="3782070"/>
            <a:ext cx="1218055" cy="3612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702" y="4365104"/>
            <a:ext cx="1637404" cy="134607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72021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10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980728"/>
            <a:ext cx="74888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Diabetic retinopathy  ---  one of the main causes of blindness.</a:t>
            </a:r>
          </a:p>
          <a:p>
            <a:pPr algn="ctr"/>
            <a:r>
              <a:rPr lang="en-US" sz="2000" dirty="0" smtClean="0"/>
              <a:t>Epidemic forms: 10% people in China suffer from DR.</a:t>
            </a:r>
          </a:p>
          <a:p>
            <a:pPr algn="ctr"/>
            <a:r>
              <a:rPr lang="en-US" sz="2000" dirty="0" smtClean="0"/>
              <a:t>Patients are found early --&gt;  treatment is well possible. </a:t>
            </a:r>
          </a:p>
          <a:p>
            <a:pPr algn="ctr"/>
            <a:r>
              <a:rPr lang="en-US" sz="2000" dirty="0" smtClean="0"/>
              <a:t>Early warning  ---  leakage and malformation of blood vessels. </a:t>
            </a:r>
          </a:p>
          <a:p>
            <a:pPr algn="ctr"/>
            <a:r>
              <a:rPr lang="en-US" sz="2000" dirty="0" smtClean="0"/>
              <a:t>The retina  --- excellent view on the microvasculature of the brain.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95536" y="260648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61950" algn="l"/>
              </a:tabLst>
              <a:defRPr/>
            </a:pP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</a:rPr>
              <a:t>Analysis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Images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of the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</a:rPr>
              <a:t>Retina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C:\Users\JZhang1\Desktop\Norm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r="2166"/>
          <a:stretch/>
        </p:blipFill>
        <p:spPr bwMode="auto">
          <a:xfrm>
            <a:off x="1043608" y="2849039"/>
            <a:ext cx="3739033" cy="291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Zhang1\Desktop\illne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65746"/>
            <a:ext cx="3471422" cy="290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20072" y="5877272"/>
            <a:ext cx="2951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zh-CN" kern="0" dirty="0" smtClean="0">
                <a:solidFill>
                  <a:sysClr val="windowText" lastClr="000000"/>
                </a:solidFill>
                <a:latin typeface="+mj-lt"/>
                <a:ea typeface="宋体" charset="-122"/>
              </a:rPr>
              <a:t>Diabetes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Retinopathy</a:t>
            </a: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with</a:t>
            </a:r>
            <a:endParaRPr lang="nl-NL" altLang="zh-CN" kern="0" dirty="0">
              <a:solidFill>
                <a:sysClr val="windowText" lastClr="000000"/>
              </a:solidFill>
              <a:latin typeface="+mj-lt"/>
              <a:ea typeface="宋体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tortuous</a:t>
            </a: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</a:t>
            </a: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vessels</a:t>
            </a:r>
            <a:endParaRPr lang="zh-CN" altLang="en-US" kern="0" dirty="0">
              <a:solidFill>
                <a:sysClr val="windowText" lastClr="000000"/>
              </a:solidFill>
              <a:latin typeface="+mj-lt"/>
              <a:ea typeface="宋体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4271" y="5988551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zh-CN" kern="0" dirty="0" err="1">
                <a:solidFill>
                  <a:sysClr val="windowText" lastClr="000000"/>
                </a:solidFill>
                <a:latin typeface="+mj-lt"/>
                <a:ea typeface="宋体" charset="-122"/>
              </a:rPr>
              <a:t>Healthy</a:t>
            </a:r>
            <a:r>
              <a:rPr lang="nl-NL" altLang="zh-CN" kern="0" dirty="0">
                <a:solidFill>
                  <a:sysClr val="windowText" lastClr="000000"/>
                </a:solidFill>
                <a:latin typeface="+mj-lt"/>
                <a:ea typeface="宋体" charset="-122"/>
              </a:rPr>
              <a:t> retina</a:t>
            </a:r>
            <a:endParaRPr lang="zh-CN" altLang="en-US" kern="0" dirty="0">
              <a:solidFill>
                <a:sysClr val="windowText" lastClr="000000"/>
              </a:solidFill>
              <a:latin typeface="+mj-lt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552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40" y="1050773"/>
            <a:ext cx="51530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21371"/>
          <a:stretch/>
        </p:blipFill>
        <p:spPr>
          <a:xfrm>
            <a:off x="294852" y="3872740"/>
            <a:ext cx="3035558" cy="2231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r="24643" b="11903"/>
          <a:stretch/>
        </p:blipFill>
        <p:spPr>
          <a:xfrm>
            <a:off x="181916" y="451939"/>
            <a:ext cx="3264566" cy="271148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042092" y="3226902"/>
            <a:ext cx="112555" cy="131931"/>
          </a:xfrm>
          <a:prstGeom prst="ellipse">
            <a:avLst/>
          </a:prstGeom>
          <a:solidFill>
            <a:srgbClr val="FFCC00"/>
          </a:solidFill>
          <a:ln w="3175">
            <a:solidFill>
              <a:srgbClr val="0D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5" y="3675905"/>
            <a:ext cx="3410252" cy="26250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519325" y="3249569"/>
            <a:ext cx="2635321" cy="4263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532118" y="3358833"/>
            <a:ext cx="2566251" cy="294210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9073" y="418590"/>
            <a:ext cx="3410252" cy="28083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3" name="Straight Connector 32"/>
          <p:cNvCxnSpPr>
            <a:stCxn id="6" idx="3"/>
          </p:cNvCxnSpPr>
          <p:nvPr/>
        </p:nvCxnSpPr>
        <p:spPr>
          <a:xfrm flipH="1" flipV="1">
            <a:off x="3519325" y="3249569"/>
            <a:ext cx="2539250" cy="8994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519325" y="418590"/>
            <a:ext cx="2635322" cy="28309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818240" y="418590"/>
            <a:ext cx="532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General case: </a:t>
            </a:r>
            <a:r>
              <a:rPr lang="ru-RU" sz="2000" dirty="0" err="1"/>
              <a:t>a</a:t>
            </a:r>
            <a:r>
              <a:rPr lang="en-US" sz="2000" dirty="0" err="1" smtClean="0"/>
              <a:t>stroidal</a:t>
            </a:r>
            <a:r>
              <a:rPr lang="en-US" sz="2000" dirty="0" smtClean="0"/>
              <a:t> shape of </a:t>
            </a:r>
            <a:r>
              <a:rPr lang="ru-RU" sz="2000" dirty="0" smtClean="0"/>
              <a:t>c</a:t>
            </a:r>
            <a:r>
              <a:rPr lang="en-US" sz="2000" dirty="0" err="1" smtClean="0"/>
              <a:t>onjugate</a:t>
            </a:r>
            <a:r>
              <a:rPr lang="en-US" sz="2000" dirty="0" smtClean="0"/>
              <a:t> </a:t>
            </a:r>
            <a:r>
              <a:rPr lang="ru-RU" sz="2000" dirty="0" smtClean="0"/>
              <a:t>l</a:t>
            </a:r>
            <a:r>
              <a:rPr lang="en-US" sz="2000" dirty="0" err="1" smtClean="0"/>
              <a:t>ocus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4137754" y="5841818"/>
            <a:ext cx="4234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Special case with rotational symmetry</a:t>
            </a:r>
            <a:endParaRPr lang="en-US" sz="2000" dirty="0"/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2039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-4728" y="-112845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Self intersection of Sub-Riemannian Wave Front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9980501" flipH="1">
            <a:off x="3724870" y="954181"/>
            <a:ext cx="825768" cy="18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994788" flipH="1">
            <a:off x="3514598" y="5544039"/>
            <a:ext cx="825768" cy="18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207564" y="6241928"/>
            <a:ext cx="3962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927480" y="776734"/>
            <a:ext cx="4820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45101" y="6291676"/>
            <a:ext cx="8287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/>
              <a:t>A.Agrachev</a:t>
            </a:r>
            <a:r>
              <a:rPr lang="ru-RU" sz="1600" dirty="0" smtClean="0"/>
              <a:t>, </a:t>
            </a:r>
            <a:r>
              <a:rPr lang="en-US" sz="1600" dirty="0"/>
              <a:t>Exponential mappings for contact sub-Riemannian structures</a:t>
            </a:r>
            <a:r>
              <a:rPr lang="ru-RU" sz="1600" dirty="0" smtClean="0"/>
              <a:t>. JDCS, 1996.</a:t>
            </a:r>
          </a:p>
          <a:p>
            <a:r>
              <a:rPr lang="en-US" sz="1600" dirty="0" smtClean="0"/>
              <a:t>H</a:t>
            </a:r>
            <a:r>
              <a:rPr lang="en-US" sz="1600" dirty="0"/>
              <a:t>. </a:t>
            </a:r>
            <a:r>
              <a:rPr lang="en-US" sz="1600" dirty="0" err="1"/>
              <a:t>Chakir</a:t>
            </a:r>
            <a:r>
              <a:rPr lang="en-US" sz="1600" dirty="0"/>
              <a:t>, J.P. Gauthier and I. </a:t>
            </a:r>
            <a:r>
              <a:rPr lang="en-US" sz="1600" dirty="0" err="1"/>
              <a:t>Kupka</a:t>
            </a:r>
            <a:r>
              <a:rPr lang="en-US" sz="1600" dirty="0"/>
              <a:t>, Small </a:t>
            </a:r>
            <a:r>
              <a:rPr lang="en-US" sz="1600" dirty="0" err="1"/>
              <a:t>Subriemannian</a:t>
            </a:r>
            <a:r>
              <a:rPr lang="en-US" sz="1600" dirty="0"/>
              <a:t> Balls on R3. </a:t>
            </a:r>
            <a:r>
              <a:rPr lang="en-US" sz="1600" dirty="0" smtClean="0"/>
              <a:t>JDCS</a:t>
            </a:r>
            <a:r>
              <a:rPr lang="ru-RU" sz="1600" dirty="0" smtClean="0"/>
              <a:t>, </a:t>
            </a:r>
            <a:r>
              <a:rPr lang="en-US" sz="1600" dirty="0" smtClean="0"/>
              <a:t>1996.</a:t>
            </a:r>
            <a:endParaRPr lang="en-US" sz="16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-4728" y="6329776"/>
            <a:ext cx="86091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8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-42689" y="118318"/>
            <a:ext cx="91866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Sub-Riemannian Sphere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73" y="1268760"/>
            <a:ext cx="5921654" cy="582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221" y="798194"/>
            <a:ext cx="8460868" cy="41316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0" y="720214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37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680" y="18424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46C0A"/>
                </a:solidFill>
                <a:latin typeface="Arial" charset="0"/>
                <a:cs typeface="Arial" charset="0"/>
              </a:rPr>
              <a:t>SR-minimizers in Problem </a:t>
            </a:r>
            <a:r>
              <a:rPr lang="en-US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Pmec</a:t>
            </a:r>
            <a:endParaRPr lang="en-US" sz="28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82" y="692696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342" y="1628800"/>
            <a:ext cx="8833761" cy="400589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427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67544" y="-354325"/>
            <a:ext cx="83529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E46C0A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Riemannian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Approximation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and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Fast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8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Marching</a:t>
            </a:r>
            <a:endParaRPr lang="en-US" sz="28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150" name="Straight Connector 149"/>
          <p:cNvCxnSpPr/>
          <p:nvPr/>
        </p:nvCxnSpPr>
        <p:spPr>
          <a:xfrm>
            <a:off x="8982" y="50861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74" y="1772816"/>
            <a:ext cx="7875031" cy="253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875" y="1082234"/>
            <a:ext cx="3151717" cy="53272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613" y="1107104"/>
            <a:ext cx="4816294" cy="53270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6957392"/>
            <a:ext cx="5171849" cy="28832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726" y="4308680"/>
            <a:ext cx="3884425" cy="48813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1187" y="5085184"/>
            <a:ext cx="3374611" cy="9543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H="1">
            <a:off x="5631801" y="692696"/>
            <a:ext cx="22594" cy="5976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4437112"/>
            <a:ext cx="2641636" cy="48810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91" y="5018883"/>
            <a:ext cx="4906556" cy="95440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001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680" y="18424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E46C0A"/>
                </a:solidFill>
                <a:latin typeface="Arial" charset="0"/>
                <a:cs typeface="Arial" charset="0"/>
              </a:rPr>
              <a:t>Validation for Uniform Cost </a:t>
            </a:r>
            <a:r>
              <a:rPr lang="en-US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C</a:t>
            </a:r>
            <a:r>
              <a:rPr lang="ru-RU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= 1</a:t>
            </a:r>
            <a:endParaRPr lang="en-US" sz="28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82" y="692696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890" y="4581128"/>
            <a:ext cx="1694766" cy="15152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D:\confs\izhevsk16\poster\figures\WFvsSphe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18" y="836712"/>
            <a:ext cx="2884264" cy="29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confs\izhevsk16\poster\figures\FMComparCusp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747" y="764704"/>
            <a:ext cx="3287971" cy="342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380" y="1412776"/>
            <a:ext cx="2747373" cy="174608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4" name="Picture 4" descr="D:\confs\izhevsk16\poster\figures\ExactGeodesicsVsNumeri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77855"/>
            <a:ext cx="3067272" cy="306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confs\izhevsk16\poster\figures\NonOptimalGeodesic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72" y="3776217"/>
            <a:ext cx="3083976" cy="306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0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-66293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Vessel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Tracking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in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Spherical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Images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of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Retina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via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Data-driven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SR-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geodesics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on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SO(3)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72317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D:\papers\SO3\v25\png_pics_new\VesselTrackingFigNew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/>
          <a:stretch/>
        </p:blipFill>
        <p:spPr bwMode="auto">
          <a:xfrm>
            <a:off x="2555776" y="764704"/>
            <a:ext cx="6588224" cy="56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51" y="6518344"/>
            <a:ext cx="584456" cy="253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8494" y="6518921"/>
            <a:ext cx="609869" cy="2538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449" y="1268760"/>
            <a:ext cx="2418471" cy="292905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170927" y="5246856"/>
            <a:ext cx="584649" cy="0"/>
          </a:xfrm>
          <a:prstGeom prst="line">
            <a:avLst/>
          </a:prstGeom>
          <a:ln w="317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70926" y="5733256"/>
            <a:ext cx="584649" cy="0"/>
          </a:xfrm>
          <a:prstGeom prst="line">
            <a:avLst/>
          </a:prstGeom>
          <a:ln w="317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898" y="5139168"/>
            <a:ext cx="1508996" cy="24428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801" y="5611112"/>
            <a:ext cx="1531191" cy="24432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803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512" y="87015"/>
            <a:ext cx="9252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Vessel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Curvature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via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Data-driven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SR-</a:t>
            </a: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geodesics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7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on</a:t>
            </a:r>
            <a:r>
              <a:rPr lang="ru-RU" sz="27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SO(3)</a:t>
            </a:r>
            <a:endParaRPr lang="en-US" sz="27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8534" y="72317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papers\SO3\v25\png_pics_new\CurvatureFigureN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7"/>
          <a:stretch/>
        </p:blipFill>
        <p:spPr bwMode="auto">
          <a:xfrm>
            <a:off x="2818160" y="908720"/>
            <a:ext cx="6343588" cy="26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papers\SO3\v25\png_pics_new\CurvatureFigureN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4"/>
          <a:stretch/>
        </p:blipFill>
        <p:spPr bwMode="auto">
          <a:xfrm>
            <a:off x="3005447" y="3548038"/>
            <a:ext cx="5969014" cy="26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451535" y="3840654"/>
            <a:ext cx="43684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008" y="1052736"/>
            <a:ext cx="2284746" cy="512453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684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6512" y="46375"/>
            <a:ext cx="9252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Conclusion</a:t>
            </a:r>
            <a:endParaRPr lang="en-US" sz="40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92775" y="692696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0768" y="1556792"/>
            <a:ext cx="87437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Data-driven SR-geodesics - useful tool for retinal vessel </a:t>
            </a:r>
            <a:r>
              <a:rPr lang="en-US" sz="2400" dirty="0" smtClean="0">
                <a:cs typeface="Arial" charset="0"/>
              </a:rPr>
              <a:t>tracking</a:t>
            </a:r>
            <a:endParaRPr lang="ru-RU" sz="2400" dirty="0" smtClean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000" dirty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Fast and accurate method for computing data-driven </a:t>
            </a:r>
            <a:r>
              <a:rPr lang="en-US" sz="2400" dirty="0" smtClean="0">
                <a:cs typeface="Arial" charset="0"/>
              </a:rPr>
              <a:t>SR-geodesics</a:t>
            </a:r>
            <a:r>
              <a:rPr lang="ru-RU" sz="2400" dirty="0" smtClean="0">
                <a:cs typeface="Arial" charset="0"/>
              </a:rPr>
              <a:t/>
            </a:r>
            <a:br>
              <a:rPr lang="ru-RU" sz="2400" dirty="0" smtClean="0">
                <a:cs typeface="Arial" charset="0"/>
              </a:rPr>
            </a:br>
            <a:r>
              <a:rPr lang="ru-RU" sz="1000" dirty="0" smtClean="0"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Data-driven </a:t>
            </a:r>
            <a:r>
              <a:rPr lang="en-US" sz="2400" dirty="0" smtClean="0">
                <a:cs typeface="Arial" charset="0"/>
              </a:rPr>
              <a:t>SR-geodesics</a:t>
            </a:r>
            <a:r>
              <a:rPr lang="ru-RU" sz="2400" dirty="0" smtClean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- </a:t>
            </a:r>
            <a:r>
              <a:rPr lang="en-US" sz="2400" dirty="0">
                <a:cs typeface="Arial" charset="0"/>
              </a:rPr>
              <a:t>reasonable model of </a:t>
            </a:r>
            <a:r>
              <a:rPr lang="ru-RU" sz="2400" dirty="0" smtClean="0">
                <a:cs typeface="Arial" charset="0"/>
              </a:rPr>
              <a:t>V1</a:t>
            </a:r>
            <a:br>
              <a:rPr lang="ru-RU" sz="2400" dirty="0" smtClean="0">
                <a:cs typeface="Arial" charset="0"/>
              </a:rPr>
            </a:br>
            <a:r>
              <a:rPr lang="ru-RU" sz="1000" dirty="0" smtClean="0"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charset="0"/>
              </a:rPr>
              <a:t>Spherical </a:t>
            </a:r>
            <a:r>
              <a:rPr lang="en-US" sz="2400" dirty="0">
                <a:cs typeface="Arial" charset="0"/>
              </a:rPr>
              <a:t>images of retina reduce the </a:t>
            </a:r>
            <a:r>
              <a:rPr lang="en-US" sz="2400" dirty="0" smtClean="0">
                <a:cs typeface="Arial" charset="0"/>
              </a:rPr>
              <a:t>distortion</a:t>
            </a:r>
            <a:r>
              <a:rPr lang="ru-RU" sz="2400" dirty="0" smtClean="0">
                <a:cs typeface="Arial" charset="0"/>
              </a:rPr>
              <a:t/>
            </a:r>
            <a:br>
              <a:rPr lang="ru-RU" sz="2400" dirty="0" smtClean="0">
                <a:cs typeface="Arial" charset="0"/>
              </a:rPr>
            </a:br>
            <a:r>
              <a:rPr lang="ru-RU" sz="1000" dirty="0" smtClean="0"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Considerable difference in vessel tracking via SE(2) and SO(3) </a:t>
            </a:r>
            <a:r>
              <a:rPr lang="en-US" sz="2400" dirty="0" smtClean="0">
                <a:cs typeface="Arial" charset="0"/>
              </a:rPr>
              <a:t>geodesics</a:t>
            </a:r>
            <a:r>
              <a:rPr lang="ru-RU" sz="2400" dirty="0" smtClean="0">
                <a:cs typeface="Arial" charset="0"/>
              </a:rPr>
              <a:t/>
            </a:r>
            <a:br>
              <a:rPr lang="ru-RU" sz="2400" dirty="0" smtClean="0">
                <a:cs typeface="Arial" charset="0"/>
              </a:rPr>
            </a:br>
            <a:r>
              <a:rPr lang="ru-RU" sz="1000" dirty="0" smtClean="0"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charset="0"/>
              </a:rPr>
              <a:t>Bigger effect in curvature </a:t>
            </a:r>
            <a:r>
              <a:rPr lang="en-US" sz="2400" dirty="0" smtClean="0">
                <a:cs typeface="Arial" charset="0"/>
              </a:rPr>
              <a:t>measurement</a:t>
            </a:r>
            <a:endParaRPr lang="ru-RU" sz="2400" dirty="0" smtClean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cs typeface="Arial" charset="0"/>
              </a:rPr>
              <a:t> </a:t>
            </a:r>
            <a:endParaRPr lang="en-US" sz="1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70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8864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Future</a:t>
            </a:r>
            <a:r>
              <a:rPr lang="ru-RU" sz="24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Works</a:t>
            </a:r>
            <a:endParaRPr lang="en-US" sz="24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88525" y="1484784"/>
            <a:ext cx="8575963" cy="366764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Numerical computation of the 1-st Maxwell set,  </a:t>
            </a:r>
            <a:br>
              <a:rPr lang="en-US" sz="2800" dirty="0" smtClean="0"/>
            </a:br>
            <a:endParaRPr lang="en-US" sz="1100" dirty="0" smtClean="0"/>
          </a:p>
          <a:p>
            <a:r>
              <a:rPr lang="en-US" sz="2800" dirty="0" smtClean="0"/>
              <a:t>Adaptation for tracking by only  </a:t>
            </a:r>
            <a:r>
              <a:rPr lang="en-US" sz="2800" dirty="0" err="1" smtClean="0"/>
              <a:t>cuspless</a:t>
            </a:r>
            <a:r>
              <a:rPr lang="en-US" sz="2800" dirty="0" smtClean="0"/>
              <a:t> geodesics,</a:t>
            </a:r>
            <a:br>
              <a:rPr lang="en-US" sz="2800" dirty="0" smtClean="0"/>
            </a:br>
            <a:endParaRPr lang="en-US" sz="1100" dirty="0" smtClean="0"/>
          </a:p>
          <a:p>
            <a:r>
              <a:rPr lang="en-US" sz="2800" dirty="0" smtClean="0"/>
              <a:t>SR-problem on PTR^2 – tracking in space of positions and orientations,</a:t>
            </a:r>
            <a:br>
              <a:rPr lang="en-US" sz="2800" dirty="0" smtClean="0"/>
            </a:br>
            <a:endParaRPr lang="en-US" sz="1100" dirty="0" smtClean="0"/>
          </a:p>
          <a:p>
            <a:r>
              <a:rPr lang="en-US" sz="2800" dirty="0" smtClean="0"/>
              <a:t>Comparison of tracking by SO(3) and SE(2) SR-geodesics on large retinal imaging benchmark sequences,</a:t>
            </a:r>
            <a:br>
              <a:rPr lang="en-US" sz="2800" dirty="0" smtClean="0"/>
            </a:br>
            <a:endParaRPr lang="en-US" sz="1100" dirty="0" smtClean="0"/>
          </a:p>
          <a:p>
            <a:r>
              <a:rPr lang="en-US" sz="2800" dirty="0" smtClean="0"/>
              <a:t>Ext</a:t>
            </a:r>
            <a:r>
              <a:rPr lang="ru-RU" sz="2800" dirty="0" smtClean="0"/>
              <a:t>e</a:t>
            </a:r>
            <a:r>
              <a:rPr lang="en-US" sz="2800" dirty="0" smtClean="0"/>
              <a:t>n</a:t>
            </a:r>
            <a:r>
              <a:rPr lang="ru-RU" sz="2800" dirty="0" smtClean="0"/>
              <a:t>s</a:t>
            </a:r>
            <a:r>
              <a:rPr lang="en-US" sz="2800" dirty="0" smtClean="0"/>
              <a:t>ion to arbitrary 3D Lie groups.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251520" y="4581128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2986293" y="3789040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466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996951"/>
            <a:ext cx="7723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41690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0496" y="20240"/>
            <a:ext cx="8928673" cy="603121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Geodesic Methods in Computer Vision 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>
              <a:defRPr/>
            </a:pPr>
            <a:fld id="{9475BAE1-7E2A-4F92-81A7-804DD379C7A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Slide Number Placeholder 1"/>
          <p:cNvSpPr txBox="1">
            <a:spLocks/>
          </p:cNvSpPr>
          <p:nvPr/>
        </p:nvSpPr>
        <p:spPr>
          <a:xfrm>
            <a:off x="8460432" y="6356350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D:\confs\Eindhoven16\presentation\GeodesicMethod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52417"/>
            <a:ext cx="3653762" cy="365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39592" y="4648296"/>
            <a:ext cx="4460400" cy="216024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800" dirty="0" smtClean="0"/>
              <a:t>Tracking of salient lines via data-driven minimal paths (or geodesics).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en-US" sz="1300" dirty="0" smtClean="0"/>
          </a:p>
          <a:p>
            <a:pPr marL="0" indent="0" algn="ctr">
              <a:buNone/>
            </a:pPr>
            <a:r>
              <a:rPr lang="en-US" sz="2800" dirty="0" smtClean="0"/>
              <a:t>Data-driven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Geodesic</a:t>
            </a:r>
            <a:r>
              <a:rPr lang="en-US" sz="2800" dirty="0" smtClean="0"/>
              <a:t> – curve that minimizes length functional weighted by external cost (function with</a:t>
            </a:r>
            <a:r>
              <a:rPr lang="ru-RU" sz="2800" dirty="0" smtClean="0"/>
              <a:t> </a:t>
            </a:r>
            <a:r>
              <a:rPr lang="en-US" sz="2800" dirty="0"/>
              <a:t>high values at</a:t>
            </a:r>
            <a:r>
              <a:rPr lang="en-US" sz="2800" dirty="0" smtClean="0"/>
              <a:t> image locations with high curve saliency).</a:t>
            </a:r>
            <a:endParaRPr lang="en-US" sz="2800" dirty="0"/>
          </a:p>
        </p:txBody>
      </p:sp>
      <p:pic>
        <p:nvPicPr>
          <p:cNvPr id="1027" name="Picture 3" descr="D:\confs\Eindhoven16\presentation\GeodesicMethodsOr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19"/>
            <a:ext cx="3672408" cy="359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944880" y="3058160"/>
            <a:ext cx="2499360" cy="854417"/>
          </a:xfrm>
          <a:custGeom>
            <a:avLst/>
            <a:gdLst>
              <a:gd name="connsiteX0" fmla="*/ 2499360 w 2499360"/>
              <a:gd name="connsiteY0" fmla="*/ 0 h 854417"/>
              <a:gd name="connsiteX1" fmla="*/ 2448560 w 2499360"/>
              <a:gd name="connsiteY1" fmla="*/ 121920 h 854417"/>
              <a:gd name="connsiteX2" fmla="*/ 2387600 w 2499360"/>
              <a:gd name="connsiteY2" fmla="*/ 223520 h 854417"/>
              <a:gd name="connsiteX3" fmla="*/ 2352040 w 2499360"/>
              <a:gd name="connsiteY3" fmla="*/ 269240 h 854417"/>
              <a:gd name="connsiteX4" fmla="*/ 2250440 w 2499360"/>
              <a:gd name="connsiteY4" fmla="*/ 345440 h 854417"/>
              <a:gd name="connsiteX5" fmla="*/ 2194560 w 2499360"/>
              <a:gd name="connsiteY5" fmla="*/ 421640 h 854417"/>
              <a:gd name="connsiteX6" fmla="*/ 2143760 w 2499360"/>
              <a:gd name="connsiteY6" fmla="*/ 467360 h 854417"/>
              <a:gd name="connsiteX7" fmla="*/ 2118360 w 2499360"/>
              <a:gd name="connsiteY7" fmla="*/ 497840 h 854417"/>
              <a:gd name="connsiteX8" fmla="*/ 2082800 w 2499360"/>
              <a:gd name="connsiteY8" fmla="*/ 513080 h 854417"/>
              <a:gd name="connsiteX9" fmla="*/ 2057400 w 2499360"/>
              <a:gd name="connsiteY9" fmla="*/ 528320 h 854417"/>
              <a:gd name="connsiteX10" fmla="*/ 1930400 w 2499360"/>
              <a:gd name="connsiteY10" fmla="*/ 574040 h 854417"/>
              <a:gd name="connsiteX11" fmla="*/ 1884680 w 2499360"/>
              <a:gd name="connsiteY11" fmla="*/ 594360 h 854417"/>
              <a:gd name="connsiteX12" fmla="*/ 1859280 w 2499360"/>
              <a:gd name="connsiteY12" fmla="*/ 609600 h 854417"/>
              <a:gd name="connsiteX13" fmla="*/ 1747520 w 2499360"/>
              <a:gd name="connsiteY13" fmla="*/ 629920 h 854417"/>
              <a:gd name="connsiteX14" fmla="*/ 1711960 w 2499360"/>
              <a:gd name="connsiteY14" fmla="*/ 635000 h 854417"/>
              <a:gd name="connsiteX15" fmla="*/ 1635760 w 2499360"/>
              <a:gd name="connsiteY15" fmla="*/ 685800 h 854417"/>
              <a:gd name="connsiteX16" fmla="*/ 1579880 w 2499360"/>
              <a:gd name="connsiteY16" fmla="*/ 726440 h 854417"/>
              <a:gd name="connsiteX17" fmla="*/ 1534160 w 2499360"/>
              <a:gd name="connsiteY17" fmla="*/ 762000 h 854417"/>
              <a:gd name="connsiteX18" fmla="*/ 1457960 w 2499360"/>
              <a:gd name="connsiteY18" fmla="*/ 792480 h 854417"/>
              <a:gd name="connsiteX19" fmla="*/ 1361440 w 2499360"/>
              <a:gd name="connsiteY19" fmla="*/ 812800 h 854417"/>
              <a:gd name="connsiteX20" fmla="*/ 1295400 w 2499360"/>
              <a:gd name="connsiteY20" fmla="*/ 822960 h 854417"/>
              <a:gd name="connsiteX21" fmla="*/ 1173480 w 2499360"/>
              <a:gd name="connsiteY21" fmla="*/ 848360 h 854417"/>
              <a:gd name="connsiteX22" fmla="*/ 1046480 w 2499360"/>
              <a:gd name="connsiteY22" fmla="*/ 853440 h 854417"/>
              <a:gd name="connsiteX23" fmla="*/ 980440 w 2499360"/>
              <a:gd name="connsiteY23" fmla="*/ 853440 h 854417"/>
              <a:gd name="connsiteX24" fmla="*/ 919480 w 2499360"/>
              <a:gd name="connsiteY24" fmla="*/ 843280 h 854417"/>
              <a:gd name="connsiteX25" fmla="*/ 863600 w 2499360"/>
              <a:gd name="connsiteY25" fmla="*/ 822960 h 854417"/>
              <a:gd name="connsiteX26" fmla="*/ 807720 w 2499360"/>
              <a:gd name="connsiteY26" fmla="*/ 807720 h 854417"/>
              <a:gd name="connsiteX27" fmla="*/ 746760 w 2499360"/>
              <a:gd name="connsiteY27" fmla="*/ 792480 h 854417"/>
              <a:gd name="connsiteX28" fmla="*/ 670560 w 2499360"/>
              <a:gd name="connsiteY28" fmla="*/ 736600 h 854417"/>
              <a:gd name="connsiteX29" fmla="*/ 579120 w 2499360"/>
              <a:gd name="connsiteY29" fmla="*/ 721360 h 854417"/>
              <a:gd name="connsiteX30" fmla="*/ 533400 w 2499360"/>
              <a:gd name="connsiteY30" fmla="*/ 716280 h 854417"/>
              <a:gd name="connsiteX31" fmla="*/ 508000 w 2499360"/>
              <a:gd name="connsiteY31" fmla="*/ 711200 h 854417"/>
              <a:gd name="connsiteX32" fmla="*/ 447040 w 2499360"/>
              <a:gd name="connsiteY32" fmla="*/ 670560 h 854417"/>
              <a:gd name="connsiteX33" fmla="*/ 375920 w 2499360"/>
              <a:gd name="connsiteY33" fmla="*/ 629920 h 854417"/>
              <a:gd name="connsiteX34" fmla="*/ 309880 w 2499360"/>
              <a:gd name="connsiteY34" fmla="*/ 594360 h 854417"/>
              <a:gd name="connsiteX35" fmla="*/ 243840 w 2499360"/>
              <a:gd name="connsiteY35" fmla="*/ 614680 h 854417"/>
              <a:gd name="connsiteX36" fmla="*/ 198120 w 2499360"/>
              <a:gd name="connsiteY36" fmla="*/ 594360 h 854417"/>
              <a:gd name="connsiteX37" fmla="*/ 132080 w 2499360"/>
              <a:gd name="connsiteY37" fmla="*/ 599440 h 854417"/>
              <a:gd name="connsiteX38" fmla="*/ 81280 w 2499360"/>
              <a:gd name="connsiteY38" fmla="*/ 604520 h 854417"/>
              <a:gd name="connsiteX39" fmla="*/ 0 w 2499360"/>
              <a:gd name="connsiteY39" fmla="*/ 589280 h 85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99360" h="854417">
                <a:moveTo>
                  <a:pt x="2499360" y="0"/>
                </a:moveTo>
                <a:cubicBezTo>
                  <a:pt x="2483273" y="42333"/>
                  <a:pt x="2467187" y="84667"/>
                  <a:pt x="2448560" y="121920"/>
                </a:cubicBezTo>
                <a:cubicBezTo>
                  <a:pt x="2429933" y="159173"/>
                  <a:pt x="2403687" y="198967"/>
                  <a:pt x="2387600" y="223520"/>
                </a:cubicBezTo>
                <a:cubicBezTo>
                  <a:pt x="2371513" y="248073"/>
                  <a:pt x="2374900" y="248920"/>
                  <a:pt x="2352040" y="269240"/>
                </a:cubicBezTo>
                <a:cubicBezTo>
                  <a:pt x="2329180" y="289560"/>
                  <a:pt x="2276687" y="320040"/>
                  <a:pt x="2250440" y="345440"/>
                </a:cubicBezTo>
                <a:cubicBezTo>
                  <a:pt x="2224193" y="370840"/>
                  <a:pt x="2212340" y="401320"/>
                  <a:pt x="2194560" y="421640"/>
                </a:cubicBezTo>
                <a:cubicBezTo>
                  <a:pt x="2176780" y="441960"/>
                  <a:pt x="2156460" y="454660"/>
                  <a:pt x="2143760" y="467360"/>
                </a:cubicBezTo>
                <a:cubicBezTo>
                  <a:pt x="2131060" y="480060"/>
                  <a:pt x="2128520" y="490220"/>
                  <a:pt x="2118360" y="497840"/>
                </a:cubicBezTo>
                <a:cubicBezTo>
                  <a:pt x="2108200" y="505460"/>
                  <a:pt x="2092960" y="508000"/>
                  <a:pt x="2082800" y="513080"/>
                </a:cubicBezTo>
                <a:cubicBezTo>
                  <a:pt x="2072640" y="518160"/>
                  <a:pt x="2082800" y="518160"/>
                  <a:pt x="2057400" y="528320"/>
                </a:cubicBezTo>
                <a:cubicBezTo>
                  <a:pt x="2032000" y="538480"/>
                  <a:pt x="1959187" y="563033"/>
                  <a:pt x="1930400" y="574040"/>
                </a:cubicBezTo>
                <a:cubicBezTo>
                  <a:pt x="1901613" y="585047"/>
                  <a:pt x="1896533" y="588433"/>
                  <a:pt x="1884680" y="594360"/>
                </a:cubicBezTo>
                <a:cubicBezTo>
                  <a:pt x="1872827" y="600287"/>
                  <a:pt x="1882140" y="603673"/>
                  <a:pt x="1859280" y="609600"/>
                </a:cubicBezTo>
                <a:cubicBezTo>
                  <a:pt x="1836420" y="615527"/>
                  <a:pt x="1772073" y="625687"/>
                  <a:pt x="1747520" y="629920"/>
                </a:cubicBezTo>
                <a:cubicBezTo>
                  <a:pt x="1722967" y="634153"/>
                  <a:pt x="1730587" y="625687"/>
                  <a:pt x="1711960" y="635000"/>
                </a:cubicBezTo>
                <a:cubicBezTo>
                  <a:pt x="1693333" y="644313"/>
                  <a:pt x="1657773" y="670560"/>
                  <a:pt x="1635760" y="685800"/>
                </a:cubicBezTo>
                <a:cubicBezTo>
                  <a:pt x="1613747" y="701040"/>
                  <a:pt x="1596813" y="713740"/>
                  <a:pt x="1579880" y="726440"/>
                </a:cubicBezTo>
                <a:cubicBezTo>
                  <a:pt x="1562947" y="739140"/>
                  <a:pt x="1554480" y="750993"/>
                  <a:pt x="1534160" y="762000"/>
                </a:cubicBezTo>
                <a:cubicBezTo>
                  <a:pt x="1513840" y="773007"/>
                  <a:pt x="1486747" y="784013"/>
                  <a:pt x="1457960" y="792480"/>
                </a:cubicBezTo>
                <a:cubicBezTo>
                  <a:pt x="1429173" y="800947"/>
                  <a:pt x="1388533" y="807720"/>
                  <a:pt x="1361440" y="812800"/>
                </a:cubicBezTo>
                <a:cubicBezTo>
                  <a:pt x="1334347" y="817880"/>
                  <a:pt x="1326727" y="817033"/>
                  <a:pt x="1295400" y="822960"/>
                </a:cubicBezTo>
                <a:cubicBezTo>
                  <a:pt x="1264073" y="828887"/>
                  <a:pt x="1214967" y="843280"/>
                  <a:pt x="1173480" y="848360"/>
                </a:cubicBezTo>
                <a:cubicBezTo>
                  <a:pt x="1131993" y="853440"/>
                  <a:pt x="1078653" y="852593"/>
                  <a:pt x="1046480" y="853440"/>
                </a:cubicBezTo>
                <a:cubicBezTo>
                  <a:pt x="1014307" y="854287"/>
                  <a:pt x="1001607" y="855133"/>
                  <a:pt x="980440" y="853440"/>
                </a:cubicBezTo>
                <a:cubicBezTo>
                  <a:pt x="959273" y="851747"/>
                  <a:pt x="938953" y="848360"/>
                  <a:pt x="919480" y="843280"/>
                </a:cubicBezTo>
                <a:cubicBezTo>
                  <a:pt x="900007" y="838200"/>
                  <a:pt x="882227" y="828887"/>
                  <a:pt x="863600" y="822960"/>
                </a:cubicBezTo>
                <a:cubicBezTo>
                  <a:pt x="844973" y="817033"/>
                  <a:pt x="827193" y="812800"/>
                  <a:pt x="807720" y="807720"/>
                </a:cubicBezTo>
                <a:cubicBezTo>
                  <a:pt x="788247" y="802640"/>
                  <a:pt x="769620" y="804333"/>
                  <a:pt x="746760" y="792480"/>
                </a:cubicBezTo>
                <a:cubicBezTo>
                  <a:pt x="723900" y="780627"/>
                  <a:pt x="698500" y="748453"/>
                  <a:pt x="670560" y="736600"/>
                </a:cubicBezTo>
                <a:cubicBezTo>
                  <a:pt x="642620" y="724747"/>
                  <a:pt x="601980" y="724747"/>
                  <a:pt x="579120" y="721360"/>
                </a:cubicBezTo>
                <a:cubicBezTo>
                  <a:pt x="556260" y="717973"/>
                  <a:pt x="545253" y="717973"/>
                  <a:pt x="533400" y="716280"/>
                </a:cubicBezTo>
                <a:cubicBezTo>
                  <a:pt x="521547" y="714587"/>
                  <a:pt x="522393" y="718820"/>
                  <a:pt x="508000" y="711200"/>
                </a:cubicBezTo>
                <a:cubicBezTo>
                  <a:pt x="493607" y="703580"/>
                  <a:pt x="469053" y="684107"/>
                  <a:pt x="447040" y="670560"/>
                </a:cubicBezTo>
                <a:cubicBezTo>
                  <a:pt x="425027" y="657013"/>
                  <a:pt x="398780" y="642620"/>
                  <a:pt x="375920" y="629920"/>
                </a:cubicBezTo>
                <a:cubicBezTo>
                  <a:pt x="353060" y="617220"/>
                  <a:pt x="331893" y="596900"/>
                  <a:pt x="309880" y="594360"/>
                </a:cubicBezTo>
                <a:cubicBezTo>
                  <a:pt x="287867" y="591820"/>
                  <a:pt x="262467" y="614680"/>
                  <a:pt x="243840" y="614680"/>
                </a:cubicBezTo>
                <a:cubicBezTo>
                  <a:pt x="225213" y="614680"/>
                  <a:pt x="216747" y="596900"/>
                  <a:pt x="198120" y="594360"/>
                </a:cubicBezTo>
                <a:cubicBezTo>
                  <a:pt x="179493" y="591820"/>
                  <a:pt x="151553" y="597747"/>
                  <a:pt x="132080" y="599440"/>
                </a:cubicBezTo>
                <a:cubicBezTo>
                  <a:pt x="112607" y="601133"/>
                  <a:pt x="103293" y="606213"/>
                  <a:pt x="81280" y="604520"/>
                </a:cubicBezTo>
                <a:cubicBezTo>
                  <a:pt x="59267" y="602827"/>
                  <a:pt x="29633" y="596053"/>
                  <a:pt x="0" y="58928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652119" y="3062218"/>
            <a:ext cx="2499360" cy="854417"/>
          </a:xfrm>
          <a:custGeom>
            <a:avLst/>
            <a:gdLst>
              <a:gd name="connsiteX0" fmla="*/ 2499360 w 2499360"/>
              <a:gd name="connsiteY0" fmla="*/ 0 h 854417"/>
              <a:gd name="connsiteX1" fmla="*/ 2448560 w 2499360"/>
              <a:gd name="connsiteY1" fmla="*/ 121920 h 854417"/>
              <a:gd name="connsiteX2" fmla="*/ 2387600 w 2499360"/>
              <a:gd name="connsiteY2" fmla="*/ 223520 h 854417"/>
              <a:gd name="connsiteX3" fmla="*/ 2352040 w 2499360"/>
              <a:gd name="connsiteY3" fmla="*/ 269240 h 854417"/>
              <a:gd name="connsiteX4" fmla="*/ 2250440 w 2499360"/>
              <a:gd name="connsiteY4" fmla="*/ 345440 h 854417"/>
              <a:gd name="connsiteX5" fmla="*/ 2194560 w 2499360"/>
              <a:gd name="connsiteY5" fmla="*/ 421640 h 854417"/>
              <a:gd name="connsiteX6" fmla="*/ 2143760 w 2499360"/>
              <a:gd name="connsiteY6" fmla="*/ 467360 h 854417"/>
              <a:gd name="connsiteX7" fmla="*/ 2118360 w 2499360"/>
              <a:gd name="connsiteY7" fmla="*/ 497840 h 854417"/>
              <a:gd name="connsiteX8" fmla="*/ 2082800 w 2499360"/>
              <a:gd name="connsiteY8" fmla="*/ 513080 h 854417"/>
              <a:gd name="connsiteX9" fmla="*/ 2057400 w 2499360"/>
              <a:gd name="connsiteY9" fmla="*/ 528320 h 854417"/>
              <a:gd name="connsiteX10" fmla="*/ 1930400 w 2499360"/>
              <a:gd name="connsiteY10" fmla="*/ 574040 h 854417"/>
              <a:gd name="connsiteX11" fmla="*/ 1884680 w 2499360"/>
              <a:gd name="connsiteY11" fmla="*/ 594360 h 854417"/>
              <a:gd name="connsiteX12" fmla="*/ 1859280 w 2499360"/>
              <a:gd name="connsiteY12" fmla="*/ 609600 h 854417"/>
              <a:gd name="connsiteX13" fmla="*/ 1747520 w 2499360"/>
              <a:gd name="connsiteY13" fmla="*/ 629920 h 854417"/>
              <a:gd name="connsiteX14" fmla="*/ 1711960 w 2499360"/>
              <a:gd name="connsiteY14" fmla="*/ 635000 h 854417"/>
              <a:gd name="connsiteX15" fmla="*/ 1635760 w 2499360"/>
              <a:gd name="connsiteY15" fmla="*/ 685800 h 854417"/>
              <a:gd name="connsiteX16" fmla="*/ 1579880 w 2499360"/>
              <a:gd name="connsiteY16" fmla="*/ 726440 h 854417"/>
              <a:gd name="connsiteX17" fmla="*/ 1534160 w 2499360"/>
              <a:gd name="connsiteY17" fmla="*/ 762000 h 854417"/>
              <a:gd name="connsiteX18" fmla="*/ 1457960 w 2499360"/>
              <a:gd name="connsiteY18" fmla="*/ 792480 h 854417"/>
              <a:gd name="connsiteX19" fmla="*/ 1361440 w 2499360"/>
              <a:gd name="connsiteY19" fmla="*/ 812800 h 854417"/>
              <a:gd name="connsiteX20" fmla="*/ 1295400 w 2499360"/>
              <a:gd name="connsiteY20" fmla="*/ 822960 h 854417"/>
              <a:gd name="connsiteX21" fmla="*/ 1173480 w 2499360"/>
              <a:gd name="connsiteY21" fmla="*/ 848360 h 854417"/>
              <a:gd name="connsiteX22" fmla="*/ 1046480 w 2499360"/>
              <a:gd name="connsiteY22" fmla="*/ 853440 h 854417"/>
              <a:gd name="connsiteX23" fmla="*/ 980440 w 2499360"/>
              <a:gd name="connsiteY23" fmla="*/ 853440 h 854417"/>
              <a:gd name="connsiteX24" fmla="*/ 919480 w 2499360"/>
              <a:gd name="connsiteY24" fmla="*/ 843280 h 854417"/>
              <a:gd name="connsiteX25" fmla="*/ 863600 w 2499360"/>
              <a:gd name="connsiteY25" fmla="*/ 822960 h 854417"/>
              <a:gd name="connsiteX26" fmla="*/ 807720 w 2499360"/>
              <a:gd name="connsiteY26" fmla="*/ 807720 h 854417"/>
              <a:gd name="connsiteX27" fmla="*/ 746760 w 2499360"/>
              <a:gd name="connsiteY27" fmla="*/ 792480 h 854417"/>
              <a:gd name="connsiteX28" fmla="*/ 670560 w 2499360"/>
              <a:gd name="connsiteY28" fmla="*/ 736600 h 854417"/>
              <a:gd name="connsiteX29" fmla="*/ 579120 w 2499360"/>
              <a:gd name="connsiteY29" fmla="*/ 721360 h 854417"/>
              <a:gd name="connsiteX30" fmla="*/ 533400 w 2499360"/>
              <a:gd name="connsiteY30" fmla="*/ 716280 h 854417"/>
              <a:gd name="connsiteX31" fmla="*/ 508000 w 2499360"/>
              <a:gd name="connsiteY31" fmla="*/ 711200 h 854417"/>
              <a:gd name="connsiteX32" fmla="*/ 447040 w 2499360"/>
              <a:gd name="connsiteY32" fmla="*/ 670560 h 854417"/>
              <a:gd name="connsiteX33" fmla="*/ 375920 w 2499360"/>
              <a:gd name="connsiteY33" fmla="*/ 629920 h 854417"/>
              <a:gd name="connsiteX34" fmla="*/ 309880 w 2499360"/>
              <a:gd name="connsiteY34" fmla="*/ 594360 h 854417"/>
              <a:gd name="connsiteX35" fmla="*/ 243840 w 2499360"/>
              <a:gd name="connsiteY35" fmla="*/ 614680 h 854417"/>
              <a:gd name="connsiteX36" fmla="*/ 198120 w 2499360"/>
              <a:gd name="connsiteY36" fmla="*/ 594360 h 854417"/>
              <a:gd name="connsiteX37" fmla="*/ 132080 w 2499360"/>
              <a:gd name="connsiteY37" fmla="*/ 599440 h 854417"/>
              <a:gd name="connsiteX38" fmla="*/ 81280 w 2499360"/>
              <a:gd name="connsiteY38" fmla="*/ 604520 h 854417"/>
              <a:gd name="connsiteX39" fmla="*/ 0 w 2499360"/>
              <a:gd name="connsiteY39" fmla="*/ 589280 h 85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99360" h="854417">
                <a:moveTo>
                  <a:pt x="2499360" y="0"/>
                </a:moveTo>
                <a:cubicBezTo>
                  <a:pt x="2483273" y="42333"/>
                  <a:pt x="2467187" y="84667"/>
                  <a:pt x="2448560" y="121920"/>
                </a:cubicBezTo>
                <a:cubicBezTo>
                  <a:pt x="2429933" y="159173"/>
                  <a:pt x="2403687" y="198967"/>
                  <a:pt x="2387600" y="223520"/>
                </a:cubicBezTo>
                <a:cubicBezTo>
                  <a:pt x="2371513" y="248073"/>
                  <a:pt x="2374900" y="248920"/>
                  <a:pt x="2352040" y="269240"/>
                </a:cubicBezTo>
                <a:cubicBezTo>
                  <a:pt x="2329180" y="289560"/>
                  <a:pt x="2276687" y="320040"/>
                  <a:pt x="2250440" y="345440"/>
                </a:cubicBezTo>
                <a:cubicBezTo>
                  <a:pt x="2224193" y="370840"/>
                  <a:pt x="2212340" y="401320"/>
                  <a:pt x="2194560" y="421640"/>
                </a:cubicBezTo>
                <a:cubicBezTo>
                  <a:pt x="2176780" y="441960"/>
                  <a:pt x="2156460" y="454660"/>
                  <a:pt x="2143760" y="467360"/>
                </a:cubicBezTo>
                <a:cubicBezTo>
                  <a:pt x="2131060" y="480060"/>
                  <a:pt x="2128520" y="490220"/>
                  <a:pt x="2118360" y="497840"/>
                </a:cubicBezTo>
                <a:cubicBezTo>
                  <a:pt x="2108200" y="505460"/>
                  <a:pt x="2092960" y="508000"/>
                  <a:pt x="2082800" y="513080"/>
                </a:cubicBezTo>
                <a:cubicBezTo>
                  <a:pt x="2072640" y="518160"/>
                  <a:pt x="2082800" y="518160"/>
                  <a:pt x="2057400" y="528320"/>
                </a:cubicBezTo>
                <a:cubicBezTo>
                  <a:pt x="2032000" y="538480"/>
                  <a:pt x="1959187" y="563033"/>
                  <a:pt x="1930400" y="574040"/>
                </a:cubicBezTo>
                <a:cubicBezTo>
                  <a:pt x="1901613" y="585047"/>
                  <a:pt x="1896533" y="588433"/>
                  <a:pt x="1884680" y="594360"/>
                </a:cubicBezTo>
                <a:cubicBezTo>
                  <a:pt x="1872827" y="600287"/>
                  <a:pt x="1882140" y="603673"/>
                  <a:pt x="1859280" y="609600"/>
                </a:cubicBezTo>
                <a:cubicBezTo>
                  <a:pt x="1836420" y="615527"/>
                  <a:pt x="1772073" y="625687"/>
                  <a:pt x="1747520" y="629920"/>
                </a:cubicBezTo>
                <a:cubicBezTo>
                  <a:pt x="1722967" y="634153"/>
                  <a:pt x="1730587" y="625687"/>
                  <a:pt x="1711960" y="635000"/>
                </a:cubicBezTo>
                <a:cubicBezTo>
                  <a:pt x="1693333" y="644313"/>
                  <a:pt x="1657773" y="670560"/>
                  <a:pt x="1635760" y="685800"/>
                </a:cubicBezTo>
                <a:cubicBezTo>
                  <a:pt x="1613747" y="701040"/>
                  <a:pt x="1596813" y="713740"/>
                  <a:pt x="1579880" y="726440"/>
                </a:cubicBezTo>
                <a:cubicBezTo>
                  <a:pt x="1562947" y="739140"/>
                  <a:pt x="1554480" y="750993"/>
                  <a:pt x="1534160" y="762000"/>
                </a:cubicBezTo>
                <a:cubicBezTo>
                  <a:pt x="1513840" y="773007"/>
                  <a:pt x="1486747" y="784013"/>
                  <a:pt x="1457960" y="792480"/>
                </a:cubicBezTo>
                <a:cubicBezTo>
                  <a:pt x="1429173" y="800947"/>
                  <a:pt x="1388533" y="807720"/>
                  <a:pt x="1361440" y="812800"/>
                </a:cubicBezTo>
                <a:cubicBezTo>
                  <a:pt x="1334347" y="817880"/>
                  <a:pt x="1326727" y="817033"/>
                  <a:pt x="1295400" y="822960"/>
                </a:cubicBezTo>
                <a:cubicBezTo>
                  <a:pt x="1264073" y="828887"/>
                  <a:pt x="1214967" y="843280"/>
                  <a:pt x="1173480" y="848360"/>
                </a:cubicBezTo>
                <a:cubicBezTo>
                  <a:pt x="1131993" y="853440"/>
                  <a:pt x="1078653" y="852593"/>
                  <a:pt x="1046480" y="853440"/>
                </a:cubicBezTo>
                <a:cubicBezTo>
                  <a:pt x="1014307" y="854287"/>
                  <a:pt x="1001607" y="855133"/>
                  <a:pt x="980440" y="853440"/>
                </a:cubicBezTo>
                <a:cubicBezTo>
                  <a:pt x="959273" y="851747"/>
                  <a:pt x="938953" y="848360"/>
                  <a:pt x="919480" y="843280"/>
                </a:cubicBezTo>
                <a:cubicBezTo>
                  <a:pt x="900007" y="838200"/>
                  <a:pt x="882227" y="828887"/>
                  <a:pt x="863600" y="822960"/>
                </a:cubicBezTo>
                <a:cubicBezTo>
                  <a:pt x="844973" y="817033"/>
                  <a:pt x="827193" y="812800"/>
                  <a:pt x="807720" y="807720"/>
                </a:cubicBezTo>
                <a:cubicBezTo>
                  <a:pt x="788247" y="802640"/>
                  <a:pt x="769620" y="804333"/>
                  <a:pt x="746760" y="792480"/>
                </a:cubicBezTo>
                <a:cubicBezTo>
                  <a:pt x="723900" y="780627"/>
                  <a:pt x="698500" y="748453"/>
                  <a:pt x="670560" y="736600"/>
                </a:cubicBezTo>
                <a:cubicBezTo>
                  <a:pt x="642620" y="724747"/>
                  <a:pt x="601980" y="724747"/>
                  <a:pt x="579120" y="721360"/>
                </a:cubicBezTo>
                <a:cubicBezTo>
                  <a:pt x="556260" y="717973"/>
                  <a:pt x="545253" y="717973"/>
                  <a:pt x="533400" y="716280"/>
                </a:cubicBezTo>
                <a:cubicBezTo>
                  <a:pt x="521547" y="714587"/>
                  <a:pt x="522393" y="718820"/>
                  <a:pt x="508000" y="711200"/>
                </a:cubicBezTo>
                <a:cubicBezTo>
                  <a:pt x="493607" y="703580"/>
                  <a:pt x="469053" y="684107"/>
                  <a:pt x="447040" y="670560"/>
                </a:cubicBezTo>
                <a:cubicBezTo>
                  <a:pt x="425027" y="657013"/>
                  <a:pt x="398780" y="642620"/>
                  <a:pt x="375920" y="629920"/>
                </a:cubicBezTo>
                <a:cubicBezTo>
                  <a:pt x="353060" y="617220"/>
                  <a:pt x="331893" y="596900"/>
                  <a:pt x="309880" y="594360"/>
                </a:cubicBezTo>
                <a:cubicBezTo>
                  <a:pt x="287867" y="591820"/>
                  <a:pt x="262467" y="614680"/>
                  <a:pt x="243840" y="614680"/>
                </a:cubicBezTo>
                <a:cubicBezTo>
                  <a:pt x="225213" y="614680"/>
                  <a:pt x="216747" y="596900"/>
                  <a:pt x="198120" y="594360"/>
                </a:cubicBezTo>
                <a:cubicBezTo>
                  <a:pt x="179493" y="591820"/>
                  <a:pt x="151553" y="597747"/>
                  <a:pt x="132080" y="599440"/>
                </a:cubicBezTo>
                <a:cubicBezTo>
                  <a:pt x="112607" y="601133"/>
                  <a:pt x="103293" y="606213"/>
                  <a:pt x="81280" y="604520"/>
                </a:cubicBezTo>
                <a:cubicBezTo>
                  <a:pt x="59267" y="602827"/>
                  <a:pt x="29633" y="596053"/>
                  <a:pt x="0" y="58928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19872" y="2991552"/>
            <a:ext cx="72008" cy="66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11784" y="3621088"/>
            <a:ext cx="72008" cy="66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46024" y="3632136"/>
            <a:ext cx="72008" cy="66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112584" y="3027432"/>
            <a:ext cx="72008" cy="66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7" idx="1"/>
          </p:cNvCxnSpPr>
          <p:nvPr/>
        </p:nvCxnSpPr>
        <p:spPr>
          <a:xfrm>
            <a:off x="2987824" y="2679298"/>
            <a:ext cx="442593" cy="322009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958582" y="3228704"/>
            <a:ext cx="315308" cy="392384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2"/>
          <p:cNvSpPr txBox="1">
            <a:spLocks/>
          </p:cNvSpPr>
          <p:nvPr/>
        </p:nvSpPr>
        <p:spPr>
          <a:xfrm>
            <a:off x="2194560" y="2421189"/>
            <a:ext cx="1295524" cy="28626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Source Point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683568" y="2991552"/>
            <a:ext cx="1295524" cy="28626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Sink Point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1458512" y="3482720"/>
            <a:ext cx="1224136" cy="2862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Geodesic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7682332" y="2703381"/>
            <a:ext cx="442593" cy="322009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5653090" y="3252787"/>
            <a:ext cx="315308" cy="392384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2"/>
          <p:cNvSpPr txBox="1">
            <a:spLocks/>
          </p:cNvSpPr>
          <p:nvPr/>
        </p:nvSpPr>
        <p:spPr>
          <a:xfrm>
            <a:off x="6889068" y="2445272"/>
            <a:ext cx="1295524" cy="28626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Source Point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5378076" y="3015635"/>
            <a:ext cx="1295524" cy="28626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Sink Point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2" name="Content Placeholder 2"/>
          <p:cNvSpPr txBox="1">
            <a:spLocks/>
          </p:cNvSpPr>
          <p:nvPr/>
        </p:nvSpPr>
        <p:spPr>
          <a:xfrm>
            <a:off x="6153020" y="3506803"/>
            <a:ext cx="1224136" cy="2862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Geodesic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3" name="Content Placeholder 2"/>
          <p:cNvSpPr txBox="1">
            <a:spLocks/>
          </p:cNvSpPr>
          <p:nvPr/>
        </p:nvSpPr>
        <p:spPr>
          <a:xfrm>
            <a:off x="835968" y="548680"/>
            <a:ext cx="1647800" cy="3600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000" dirty="0" smtClean="0"/>
              <a:t>Image</a:t>
            </a:r>
            <a:endParaRPr lang="en-US" sz="2000" dirty="0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5418688" y="512104"/>
            <a:ext cx="3257768" cy="3403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000" dirty="0" smtClean="0"/>
              <a:t>Distance from source point</a:t>
            </a:r>
            <a:endParaRPr lang="en-US" sz="2000" dirty="0"/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4872898" y="4651257"/>
            <a:ext cx="4104456" cy="192432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dirty="0" err="1" smtClean="0"/>
              <a:t>Fast</a:t>
            </a:r>
            <a:r>
              <a:rPr lang="ru-RU" dirty="0" smtClean="0"/>
              <a:t> </a:t>
            </a:r>
            <a:r>
              <a:rPr lang="ru-RU" dirty="0" err="1" smtClean="0"/>
              <a:t>Marching</a:t>
            </a:r>
            <a:r>
              <a:rPr lang="ru-RU" dirty="0" smtClean="0"/>
              <a:t> </a:t>
            </a:r>
            <a:r>
              <a:rPr lang="ru-RU" dirty="0" err="1" smtClean="0"/>
              <a:t>method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compute</a:t>
            </a:r>
            <a:r>
              <a:rPr lang="ru-RU" dirty="0" smtClean="0"/>
              <a:t> </a:t>
            </a:r>
            <a:r>
              <a:rPr lang="ru-RU" dirty="0" err="1" smtClean="0"/>
              <a:t>geodesics</a:t>
            </a:r>
            <a:r>
              <a:rPr lang="ru-RU" dirty="0" smtClean="0"/>
              <a:t>: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1400" dirty="0" smtClean="0"/>
          </a:p>
          <a:p>
            <a:pPr marL="0" indent="0" algn="ctr">
              <a:buNone/>
            </a:pPr>
            <a:r>
              <a:rPr lang="ru-RU" dirty="0" smtClean="0"/>
              <a:t>1) </a:t>
            </a:r>
            <a:r>
              <a:rPr lang="ru-RU" dirty="0" err="1" smtClean="0"/>
              <a:t>Computation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distance</a:t>
            </a:r>
            <a:r>
              <a:rPr lang="ru-RU" dirty="0" smtClean="0"/>
              <a:t> </a:t>
            </a:r>
            <a:r>
              <a:rPr lang="ru-RU" dirty="0" err="1" smtClean="0"/>
              <a:t>map</a:t>
            </a:r>
            <a:r>
              <a:rPr lang="ru-RU" dirty="0" smtClean="0"/>
              <a:t> </a:t>
            </a:r>
            <a:r>
              <a:rPr lang="ru-RU" dirty="0" err="1" smtClean="0"/>
              <a:t>from</a:t>
            </a:r>
            <a:r>
              <a:rPr lang="ru-RU" dirty="0" smtClean="0"/>
              <a:t> </a:t>
            </a:r>
            <a:r>
              <a:rPr lang="ru-RU" dirty="0" err="1" smtClean="0"/>
              <a:t>source</a:t>
            </a:r>
            <a:r>
              <a:rPr lang="ru-RU" dirty="0" smtClean="0"/>
              <a:t> </a:t>
            </a:r>
            <a:r>
              <a:rPr lang="ru-RU" dirty="0" err="1" smtClean="0"/>
              <a:t>point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2)  </a:t>
            </a:r>
            <a:r>
              <a:rPr lang="ru-RU" dirty="0" err="1" smtClean="0"/>
              <a:t>Geodesic</a:t>
            </a:r>
            <a:r>
              <a:rPr lang="ru-RU" dirty="0" smtClean="0"/>
              <a:t> </a:t>
            </a:r>
            <a:r>
              <a:rPr lang="ru-RU" dirty="0" err="1" smtClean="0"/>
              <a:t>via</a:t>
            </a:r>
            <a:r>
              <a:rPr lang="ru-RU" dirty="0" smtClean="0"/>
              <a:t> </a:t>
            </a:r>
            <a:r>
              <a:rPr lang="ru-RU" dirty="0" err="1" smtClean="0"/>
              <a:t>steepest</a:t>
            </a:r>
            <a:r>
              <a:rPr lang="ru-RU" dirty="0" smtClean="0"/>
              <a:t> </a:t>
            </a:r>
            <a:r>
              <a:rPr lang="ru-RU" dirty="0" err="1" smtClean="0"/>
              <a:t>decent</a:t>
            </a:r>
            <a:r>
              <a:rPr lang="ru-RU" dirty="0" smtClean="0"/>
              <a:t> </a:t>
            </a:r>
            <a:r>
              <a:rPr lang="ru-RU" dirty="0" err="1" smtClean="0"/>
              <a:t>on</a:t>
            </a:r>
            <a:r>
              <a:rPr lang="ru-RU" dirty="0" smtClean="0"/>
              <a:t> </a:t>
            </a:r>
            <a:r>
              <a:rPr lang="ru-RU" dirty="0" err="1" smtClean="0"/>
              <a:t>distance</a:t>
            </a:r>
            <a:r>
              <a:rPr lang="ru-RU" dirty="0" smtClean="0"/>
              <a:t> </a:t>
            </a:r>
            <a:r>
              <a:rPr lang="ru-RU" dirty="0" err="1" smtClean="0"/>
              <a:t>map</a:t>
            </a:r>
            <a:r>
              <a:rPr lang="ru-RU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2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01429" y="-27384"/>
            <a:ext cx="835910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2800" dirty="0" smtClean="0">
                <a:solidFill>
                  <a:srgbClr val="E46C0A"/>
                </a:solidFill>
                <a:cs typeface="Arial" charset="0"/>
              </a:rPr>
              <a:t>Sub-Riemannian Geodesics: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2800" dirty="0" smtClean="0">
                <a:solidFill>
                  <a:srgbClr val="E46C0A"/>
                </a:solidFill>
                <a:cs typeface="Arial" charset="0"/>
              </a:rPr>
              <a:t>Cortical </a:t>
            </a:r>
            <a:r>
              <a:rPr lang="en-US" sz="2800" dirty="0">
                <a:solidFill>
                  <a:srgbClr val="E46C0A"/>
                </a:solidFill>
                <a:cs typeface="Arial" charset="0"/>
              </a:rPr>
              <a:t>Based Model of Perceptual Completion</a:t>
            </a:r>
            <a:endParaRPr lang="en-US" sz="28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309" y="1124744"/>
            <a:ext cx="8241155" cy="386072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88390"/>
            <a:ext cx="6209952" cy="1656184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5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0496" y="116632"/>
            <a:ext cx="8928673" cy="603121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E46C0A"/>
                </a:solidFill>
              </a:rPr>
              <a:t>Lie Group Analysis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via Invertible Orientation Scores 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>
              <a:defRPr/>
            </a:pPr>
            <a:fld id="{9475BAE1-7E2A-4F92-81A7-804DD379C7AD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28"/>
          <a:stretch/>
        </p:blipFill>
        <p:spPr bwMode="auto">
          <a:xfrm>
            <a:off x="145895" y="3326747"/>
            <a:ext cx="5805718" cy="296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9340" y="2915743"/>
            <a:ext cx="2784721" cy="155909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95536" y="904552"/>
            <a:ext cx="2404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Image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47864" y="904552"/>
            <a:ext cx="2404425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solidFill>
                  <a:prstClr val="black"/>
                </a:solidFill>
                <a:cs typeface="Arial" charset="0"/>
              </a:rPr>
              <a:t>Score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5536" y="2424271"/>
            <a:ext cx="2404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47864" y="2424271"/>
            <a:ext cx="2457588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5" name="Picture 3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940" y="1337532"/>
            <a:ext cx="1350996" cy="29381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TP_t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667795" y="1408608"/>
            <a:ext cx="1757498" cy="316756"/>
          </a:xfrm>
          <a:prstGeom prst="rect">
            <a:avLst/>
          </a:prstGeom>
          <a:noFill/>
          <a:ln/>
          <a:effectLst/>
        </p:spPr>
      </p:pic>
      <p:cxnSp>
        <p:nvCxnSpPr>
          <p:cNvPr id="3" name="Straight Arrow Connector 2"/>
          <p:cNvCxnSpPr>
            <a:stCxn id="44" idx="3"/>
            <a:endCxn id="45" idx="1"/>
          </p:cNvCxnSpPr>
          <p:nvPr/>
        </p:nvCxnSpPr>
        <p:spPr>
          <a:xfrm>
            <a:off x="2800336" y="1412384"/>
            <a:ext cx="54752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775173" y="2966203"/>
            <a:ext cx="570968" cy="20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92774" y="1925984"/>
            <a:ext cx="3406" cy="51449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591097" y="1916459"/>
            <a:ext cx="19050" cy="5048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591097" y="1916459"/>
            <a:ext cx="15602" cy="5048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4759721" y="2006173"/>
            <a:ext cx="237822" cy="2703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5536" y="2245409"/>
            <a:ext cx="2404800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 err="1" smtClean="0">
                <a:solidFill>
                  <a:prstClr val="black"/>
                </a:solidFill>
                <a:cs typeface="Arial" charset="0"/>
              </a:rPr>
              <a:t>Processed</a:t>
            </a:r>
            <a:endParaRPr lang="nl-NL" sz="2000" dirty="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solidFill>
                  <a:prstClr val="black"/>
                </a:solidFill>
                <a:cs typeface="Arial" charset="0"/>
              </a:rPr>
              <a:t>image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38698" y="2244003"/>
            <a:ext cx="2457407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Processed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000" smtClean="0">
                <a:solidFill>
                  <a:prstClr val="black"/>
                </a:solidFill>
                <a:cs typeface="Arial" charset="0"/>
              </a:rPr>
              <a:t>Score</a:t>
            </a:r>
            <a:endParaRPr lang="nl-NL" sz="2000" dirty="0" err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7505" y="6165304"/>
            <a:ext cx="84969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</a:t>
            </a:r>
            <a:r>
              <a:rPr lang="ru-RU" sz="1600" dirty="0" smtClean="0"/>
              <a:t>R. Duits</a:t>
            </a:r>
            <a:r>
              <a:rPr lang="en-US" sz="1600" dirty="0" smtClean="0"/>
              <a:t>, </a:t>
            </a:r>
            <a:r>
              <a:rPr lang="en-US" sz="1600" dirty="0"/>
              <a:t>Perceptual Organization in Image Analysis</a:t>
            </a:r>
            <a:r>
              <a:rPr lang="en-US" sz="1600" dirty="0" smtClean="0"/>
              <a:t>,</a:t>
            </a:r>
            <a:r>
              <a:rPr lang="ru-RU" sz="1600" dirty="0" smtClean="0"/>
              <a:t> </a:t>
            </a:r>
            <a:r>
              <a:rPr lang="ru-RU" sz="1600" dirty="0" err="1" smtClean="0"/>
              <a:t>PhD</a:t>
            </a:r>
            <a:r>
              <a:rPr lang="ru-RU" sz="1600" dirty="0" smtClean="0"/>
              <a:t> </a:t>
            </a:r>
            <a:r>
              <a:rPr lang="ru-RU" sz="1600" dirty="0" err="1" smtClean="0"/>
              <a:t>Thesis</a:t>
            </a:r>
            <a:r>
              <a:rPr lang="ru-RU" sz="1600" dirty="0" smtClean="0"/>
              <a:t>, 2005.</a:t>
            </a:r>
            <a:endParaRPr lang="en-US" sz="1600" dirty="0"/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9340" y="1170750"/>
            <a:ext cx="2695277" cy="129183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837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D:\documents\interview\demoFullTr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6" y="3843296"/>
            <a:ext cx="1757755" cy="17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TI-CorpusCallosu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8834" y="3963749"/>
            <a:ext cx="4524909" cy="2433310"/>
          </a:xfrm>
          <a:prstGeom prst="rect">
            <a:avLst/>
          </a:prstGeom>
        </p:spPr>
      </p:pic>
      <p:pic>
        <p:nvPicPr>
          <p:cNvPr id="11" name="Picture 6" descr="D:\papers\SO3\v13\png_pics_new\retinaspherePlot3_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6892"/>
            <a:ext cx="2843707" cy="18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161576" y="6258354"/>
            <a:ext cx="916272" cy="5040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500" dirty="0" smtClean="0"/>
              <a:t>SO(3)</a:t>
            </a:r>
            <a:endParaRPr lang="en-US" sz="25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97704" y="5633865"/>
            <a:ext cx="916272" cy="5040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500" dirty="0" smtClean="0"/>
              <a:t>SE(2)</a:t>
            </a:r>
            <a:endParaRPr lang="en-US" sz="25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588224" y="6361663"/>
            <a:ext cx="916272" cy="5040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500" dirty="0" smtClean="0"/>
              <a:t>SE(3)</a:t>
            </a:r>
            <a:endParaRPr lang="en-US" sz="25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6" y="404664"/>
            <a:ext cx="8947150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356769" y="2924944"/>
            <a:ext cx="576064" cy="331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289" y="2924944"/>
            <a:ext cx="576064" cy="331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99382" y="3256711"/>
            <a:ext cx="4149082" cy="58658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/>
              <a:t>Restoration of corrupted contours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/>
              <a:t>b</a:t>
            </a:r>
            <a:r>
              <a:rPr lang="en-US" dirty="0" smtClean="0"/>
              <a:t>ased on model of human vision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497" y="-27384"/>
            <a:ext cx="8928673" cy="6031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E46C0A"/>
                </a:solidFill>
              </a:rPr>
              <a:t>SR geodesics o</a:t>
            </a:r>
            <a:r>
              <a:rPr lang="ru-RU" sz="3200" dirty="0" smtClean="0">
                <a:solidFill>
                  <a:srgbClr val="E46C0A"/>
                </a:solidFill>
              </a:rPr>
              <a:t>n</a:t>
            </a:r>
            <a:r>
              <a:rPr lang="en-US" sz="3200" dirty="0" smtClean="0">
                <a:solidFill>
                  <a:srgbClr val="E46C0A"/>
                </a:solidFill>
              </a:rPr>
              <a:t> Lie Groups in Image Analysis</a:t>
            </a:r>
            <a:endParaRPr lang="en-US" sz="40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55841" y="3232322"/>
            <a:ext cx="3403004" cy="556717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Crossing structures are disentangled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3789040"/>
            <a:ext cx="9144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1876140" y="4181031"/>
            <a:ext cx="2647520" cy="70468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in medical image analysis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2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42689" y="-951"/>
            <a:ext cx="918668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en-US" sz="3200" dirty="0" smtClean="0">
                <a:solidFill>
                  <a:srgbClr val="E46C0A"/>
                </a:solidFill>
                <a:cs typeface="Arial" charset="0"/>
              </a:rPr>
              <a:t>	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Traccking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of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Lines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in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Flat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Images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via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42925" algn="l"/>
              </a:tabLst>
              <a:defRPr/>
            </a:pP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Sub-Riemannian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Geodesics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</a:t>
            </a:r>
            <a:r>
              <a:rPr lang="ru-RU" sz="3200" dirty="0" err="1">
                <a:solidFill>
                  <a:srgbClr val="E46C0A"/>
                </a:solidFill>
                <a:cs typeface="Arial" charset="0"/>
              </a:rPr>
              <a:t>i</a:t>
            </a:r>
            <a:r>
              <a:rPr lang="ru-RU" sz="3200" dirty="0" err="1" smtClean="0">
                <a:solidFill>
                  <a:srgbClr val="E46C0A"/>
                </a:solidFill>
                <a:cs typeface="Arial" charset="0"/>
              </a:rPr>
              <a:t>n</a:t>
            </a:r>
            <a:r>
              <a:rPr lang="ru-RU" sz="3200" dirty="0" smtClean="0">
                <a:solidFill>
                  <a:srgbClr val="E46C0A"/>
                </a:solidFill>
                <a:cs typeface="Arial" charset="0"/>
              </a:rPr>
              <a:t> SE(2)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  <a:cs typeface="Arial" charset="0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504056" cy="365125"/>
          </a:xfrm>
        </p:spPr>
        <p:txBody>
          <a:bodyPr/>
          <a:lstStyle/>
          <a:p>
            <a:pPr>
              <a:defRPr/>
            </a:pPr>
            <a:fld id="{9CD1CDB8-EC3E-47ED-989F-4EA6DFFB24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62623" y="6309026"/>
            <a:ext cx="5760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12" y="5389992"/>
            <a:ext cx="8307529" cy="77531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156" y="6256097"/>
            <a:ext cx="8306857" cy="55727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043" y="4743884"/>
            <a:ext cx="7290251" cy="55732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6372200" y="1124744"/>
            <a:ext cx="2520280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4" descr="D:\seminars\ResearchDay2015\poster\v2\figures\VesselPatchesOverview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4" t="55456" r="2014" b="1931"/>
          <a:stretch/>
        </p:blipFill>
        <p:spPr bwMode="auto">
          <a:xfrm>
            <a:off x="6498951" y="1205805"/>
            <a:ext cx="2303415" cy="155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D:\seminars\ResearchDay2015\poster\v2\figures\VesselPatchesOverview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9" t="53936" r="1644" b="4349"/>
          <a:stretch/>
        </p:blipFill>
        <p:spPr bwMode="auto">
          <a:xfrm>
            <a:off x="6503545" y="2870768"/>
            <a:ext cx="2296925" cy="155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" descr="D:\seminars\espresso24032016\demoFullTrac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27" y="1430609"/>
            <a:ext cx="2880320" cy="288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C:\Users\JZhang1\Desktop\Normal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r="2166"/>
          <a:stretch/>
        </p:blipFill>
        <p:spPr bwMode="auto">
          <a:xfrm>
            <a:off x="107504" y="1578040"/>
            <a:ext cx="3223590" cy="25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16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8680" y="-27384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Spherical Images </a:t>
            </a:r>
            <a:r>
              <a:rPr lang="en-US" sz="3200" dirty="0">
                <a:solidFill>
                  <a:srgbClr val="E46C0A"/>
                </a:solidFill>
                <a:latin typeface="Arial" charset="0"/>
                <a:cs typeface="Arial" charset="0"/>
              </a:rPr>
              <a:t>of Retina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76672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D:\papers\SO3\v25\png_pics_new\eye1_3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8"/>
          <a:stretch/>
        </p:blipFill>
        <p:spPr bwMode="auto">
          <a:xfrm>
            <a:off x="175307" y="546735"/>
            <a:ext cx="4396693" cy="286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papers\SO3\v25\png_pics_new\eye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7" y="4316360"/>
            <a:ext cx="2675458" cy="225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93" y="3538571"/>
            <a:ext cx="4396693" cy="69208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3" name="Picture 5" descr="D:\papers\SO3\v25\png_pics_new\2sphersOnly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62" y="485234"/>
            <a:ext cx="3986546" cy="284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718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3253" y="4916222"/>
            <a:ext cx="5299623" cy="175308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9105" y="3986140"/>
            <a:ext cx="4197769" cy="48903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4" name="Picture 717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825298"/>
            <a:ext cx="1181453" cy="71327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2802" y="2878989"/>
            <a:ext cx="2710074" cy="7537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3275856" y="4509120"/>
            <a:ext cx="58157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3" idx="2"/>
          </p:cNvCxnSpPr>
          <p:nvPr/>
        </p:nvCxnSpPr>
        <p:spPr>
          <a:xfrm>
            <a:off x="4565144" y="557391"/>
            <a:ext cx="6856" cy="3951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75856" y="4509120"/>
            <a:ext cx="0" cy="2348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" name="Picture 716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3253" y="4647437"/>
            <a:ext cx="3403022" cy="2035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89" name="Picture 718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7761" y="3660274"/>
            <a:ext cx="2730606" cy="22434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686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B8E47DF-3AC4-4269-BA27-C078E6BBC1F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44624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Motivation</a:t>
            </a:r>
            <a:endParaRPr lang="en-US" sz="3200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195750" y="650305"/>
            <a:ext cx="85939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D:\papers\SO3\v18\png_pics_new\sphe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56" y="2774964"/>
            <a:ext cx="5652344" cy="408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papers\SO3\v18\png_pics_new\EyeReceptorsLabel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8" y="777367"/>
            <a:ext cx="4102634" cy="437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4283969" y="777367"/>
            <a:ext cx="4680519" cy="212465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800" dirty="0" smtClean="0"/>
              <a:t>Aim: data-driven SR geodesics on </a:t>
            </a:r>
            <a:r>
              <a:rPr lang="en-US" sz="2800" b="1" dirty="0" smtClean="0"/>
              <a:t>SO(3)</a:t>
            </a:r>
            <a:r>
              <a:rPr lang="en-US" sz="2800" dirty="0" smtClean="0"/>
              <a:t> for detection and analysis of vessel tree in spherical images of retina,</a:t>
            </a:r>
            <a:r>
              <a:rPr lang="ru-RU" sz="2800" dirty="0"/>
              <a:t> </a:t>
            </a:r>
            <a:r>
              <a:rPr lang="ru-RU" sz="2800" dirty="0" smtClean="0"/>
              <a:t>     </a:t>
            </a:r>
            <a:r>
              <a:rPr lang="en-US" sz="2800" dirty="0" smtClean="0"/>
              <a:t> to reduce distortion.</a:t>
            </a:r>
            <a:endParaRPr lang="en-US" sz="28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-39071" y="5184240"/>
            <a:ext cx="3674967" cy="153723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800" dirty="0" smtClean="0"/>
              <a:t>Spherical extension of cortical based model of perceptual completion on retinal sphere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 rot="861724">
            <a:off x="2401349" y="908359"/>
            <a:ext cx="1306894" cy="16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251520" y="4581128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2986293" y="3789040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1547664" y="2204864"/>
            <a:ext cx="137006" cy="121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07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itemize}&#10;\item D.H. Hubel and T.N. Wiesel, Receptive fields of single neurones in the cat's striate cortex, 1959. Nobel prize in 1981.&#10;\item Sub-Riemanian structures in neurogeometry of the vision:&#10;\begin{itemize}&#10;\item J. Petitot, The neurogeometry of pinwheels as a sub-Riemannian contact structure, 2003. (Heisenberg group.) &#10;\item G. Citti and A. Sarti, A Cortical Based Model of Perceptual Completion in the Roto-Translation Space, 2006. ($SE(2)$ group.)&#10;\end{itemize}&#10;\item Variational principle: recovered arc has minimal length in the space $(x,y,\theta )$: &#10; $$\int \, \sqrt{\xi^2 \, (\dot{x}^{2} +\dot{y}^{2}) + \dot{\theta }^{2} }  dt\to \min, \mbox{ under constraint } \theta = \arg\left(\dot{x} + \mbox{i } \dot{y}\right)$$&#10;\end{itemize}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333"/>
  <p:tag name="PICTUREFILESIZE" val="42197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 &#10;\def\th{\theta}&#10;\def\span{\text{span}}&#10;\def\C{\mathcal{C}}&#10;\begin{document}&#10;\begin{equation*}&#10;\label{eq:ymax}&#10;y(a,R,\psi)=\arccos \left(\cos\psi \, \sqrt{1-\frac{a^2 \sin^2\psi}{R^2}}-\frac{a \sin ^2\psi}{R}\right)&#10;\end{equation*}&#10;\end{document}&#10;"/>
  <p:tag name="FILENAME" val="TP_tmp"/>
  <p:tag name="FORMAT" val="png256"/>
  <p:tag name="RES" val="2400"/>
  <p:tag name="BLEND" val="0"/>
  <p:tag name="TRANSPARENT" val="1"/>
  <p:tag name="TBUG" val="0"/>
  <p:tag name="ALLOWFS" val="0"/>
  <p:tag name="ORIGWIDTH" val="235"/>
  <p:tag name="PICTUREFILESIZE" val="586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\flushleft&#10;Global distortion $\mathcal{GD}(y) = \frac{|y-Y(0,y)|}{|y|}$ \\[5pt]&#10;Maximum global distortion: $ 0\leq \mathcal{GD}(y) \leq \mathcal{GD}(y_{max}) \approx 0.07$ \\[0.1 in]&#10;Local deformation $\begin{array}{l}&#10;J(x,y) =&#10;\det \left(\begin{array}{c c}&#10;\frac{\partial{X}}{\partial x}(x,y) &amp; \frac{\partial{X}}{\partial y}(x,y) \\&#10;\frac{\partial{Y}}{\partial x}(x,y) &amp; \frac{\partial{Y}}{\partial y}(x,y)&#10;\end{array} \right) &#10;\end{array}&#10;$\\[7pt]&#10;Maximum local deformation error $23\%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60"/>
  <p:tag name="PICTUREFILESIZE" val="18090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\begin{equation*} \label{eq:xytoXY}&#10;X = \frac{(a+c)\sin x}{a+ \cos{x} \cos{y}} \eta, \quad Y = \frac{(a+c)\cos x \sin y}{a+\cos x \cos y} \eta&#10;\end{equation*}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06"/>
  <p:tag name="PICTUREFILESIZE" val="482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$\left. \right.$\\&#10;$R = 10.5 \, mm$\\&#10;$a = 6.5 \, mm$ \\&#10;$\psi_{\max} = \frac{\pi}{8}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58"/>
  <p:tag name="PICTUREFILESIZE" val="2288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\begin{equation*}\label{eq:S2param}&#10;S^2 \ni \mathrm{n}(x,y) = \left(\begin{array}{c}&#10;\cos x \cos y \\&#10;\cos x \sin y \\&#10;\sin x&#10;\end{array}\right)&#10;\end{equation*}&#10;\end{document}&#10;"/>
  <p:tag name="FILENAME" val="TP_tmp"/>
  <p:tag name="FORMAT" val="png256"/>
  <p:tag name="RES" val="2400"/>
  <p:tag name="BLEND" val="0"/>
  <p:tag name="TRANSPARENT" val="1"/>
  <p:tag name="TBUG" val="0"/>
  <p:tag name="ALLOWFS" val="0"/>
  <p:tag name="ORIGWIDTH" val="133"/>
  <p:tag name="PICTUREFILESIZE" val="4155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Maximum angle $y_{max} \approx 0.63 \text{rad} \approx 36^{\circ}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67"/>
  <p:tag name="PICTUREFILESIZE" val="2803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paperwidth=8.5in, paperheight=8.5in]{geometry}&#10;\usepackage{mathtools} &#10;\def\th{\theta}&#10;\def\span{\text{span}}&#10;\def\C{\mathcal{C}}&#10;\begin{document}&#10;Projection $\Pi:(x,y)\mapsto(X,Y)$: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34"/>
  <p:tag name="PICTUREFILESIZE" val="2198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boxed{\Pcurve(\R^2):}\left. \right.$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63"/>
  <p:tag name="PICTUREFILESIZE" val="119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boxed{\Pcurve {\nf (S^2)}:}\left. \right.$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62"/>
  <p:tag name="PICTUREFILESIZE" val="1186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\right.$\\&#10;%For given boundary conditions on a 2D sphere (positions and velocities) to find a curve  minimizing the functional compromising length and geodesic curvature. External cost in optimization functional is induced by spherical image.&#10;\textbf{Given:} constant $\xi&gt;0$,\\&#10;$\ul{n}_0 \in S^2$, $\ul{n}_0' \in T_{\ul{n}_0}(S^2),$ \\&#10;$\ul{n}_1 \in S^2$, $\ul{n}_1' \in T_{\ul{n}_1}(S^2),$ \\&#10;external cost $\gothic{C}:S^2 \to \R^+$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113"/>
  <p:tag name="PICTUREFILESIZE" val="632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symb}&#10;\begin{document}&#10;%\begin{equation*} \label{cost}&#10;%\begin{array}{l}&#10;%\mathcal{C}(\mathbf{x},\theta) = \delta + (1 - \delta) e^{- \lambda \mathcal{V}(\mathbf{x},\theta)}, \quad \lambda&gt;0, \quad \mathbf{x} = (x,y),&#10;%\end{array}&#10;%\end{equation*}&#10;%$\qquad \qquad \mathcal{V}(\mathbf{x},\theta) = \left| \frac{\mathcal{W}_\psi f(\mathbf{x},\theta)}{\|\mathcal{W}_\psi f\|_{\infty}} \right|^p$, $p&gt;1$,  $\qquad \psi$ - anisotropic cake wavelets,&#10;\begin{equation*}&#10;\begin{array}{l}&#10;\text{Flat images: } G = SE(2):\\&#10;( \mathcal{W}_\psi  f )(\mathbf{x},\theta) =\\&#10;\displaystyle&#10; \int_{{\mathbb{R}^{\rm{2}}}} {\overline {\psi ( R_\theta ^{ - 1} (\mathbf{y} - \mathbf{x}))} f(\mathbf{y})d\mathbf{y}}&#10;,\\&#10;\psi \text{- anisotropic cake wavelets},\\&#10;(\mathbf{x},\mathbf{y})\in\mathbb{R}^{\rm{2}}. &#10;\end{array}&#10;\end{equation*}&#10;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25"/>
  <p:tag name="PICTUREFILESIZE" val="906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\right.$\\&#10;\textbf{Find:} $\ul{n}(\cdot):[0,l]\to S^2$, s.t.\\&#10;$\ul{n}(0) = \ul{n}_0$,~~~ $\ul{n}(l) = \ul{n}_{1}$,\\&#10;$\ul{n}'(0) = \ul{n}_0'$,~~ $\ul{n}'(l) = \ul{n}_1',$\\&#10;$\!\int_0^l \!\gothic{C}(\ul{n}(s))\sqrt{\xi^2 + k_g^2(s)} {\rm d} s \!\to\! \min.$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137"/>
  <p:tag name="PICTUREFILESIZE" val="7146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\right.$\\&#10;%For given boundary conditions on a 2D sphere (positions and velocities) to find a curve  minimizing the functional compromising length and geodesic curvature. External cost in optimization functional is induced by spherical image.&#10;\textbf{Given:} constant $\xi&gt;0$,\\&#10;$\ul{x}_0 \in \R^2$, $\ul{x}_0' \in T_{\ul{x}_0}(\R^2),$ \\&#10;$\ul{x}_1 \in \R^2$, $\ul{x}_1' \in T_{\ul{x}_1}(\R^2),$ \\&#10;external cost $\gothic{c}:\R^2 \to \R^+$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112"/>
  <p:tag name="PICTUREFILESIZE" val="639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\right.$\\&#10;\textbf{Find:} $\ul{x}(\cdot):[0,l]\to \R^2$, s.t.\\&#10;$\ul{x}(0) = \ul{x}_0$,~~~ $\ul{x}(l) = \ul{x}_{1}$,\\&#10;$\ul{x}'(0) = \ul{x}_0'$,~~ $\ul{x}'(l) = \ul{x}_1',$\\&#10;$\!\int_0^l \!\gothic{c}(\ul{n}(s))\sqrt{\xi^2 + k^2(s)} {\rm d} s \!\to\! \min.$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136"/>
  <p:tag name="PICTUREFILESIZE" val="709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\\&#10;\underline{Lie group} $\SO  \ni  g \sim R(x,y,\theta) =  R_{\ul{e}_{3}}^{y} R_{\ul{e}_{2}}^{-x} R_{\ul{e}_1}^{\theta}$,\\&#10;$\left.\right.$~~~~where $R_{\ul{a}}^{\varphi}$ is a 3D rotation around axis $\ul{a} \in S^{2}$ by angle $\varphi$.&#10;%&#10;%Lie algebra $\se = T_{e}\SE = \spann\{\left.\partial_{x}\right|_{e}, \left.\partial_{\theta}\right|_{e},&#10;%\left. \partial_{y} \right|_{e}\}$ \\ \ ~ is a tangent space at the unity $e=(0,0,0)$.&#10;\\[0.005\vsize]&#10;\underline{Basis left-invariant vector fields}&#10;\begin{equation*}&#10;\begin{array}{l}&#10; \left.\mathcal{A}_{1}\right|_{g}= (L_{g})_* \left.\partial_{x}\right|_{e}&#10;=  \cos\th \left. \partial_x\right|_{g} - \sec x \sin\th \left. \partial_y\right|_{g} + \tan x \sin \th \left. \partial_\th\right|_{g}&#10; , \\&#10; \left.\mathcal{A}_{2}\right|_{g}=(L_{g})_* \left.\partial_{\theta}\right|_{e}&#10;= \left.\partial_{\theta}\right|_{g}, \\&#10; \left. \mathcal{A}_{3}\right|_{g} = (L_{g})_* \left.\partial_{y}\right|_{e}&#10;= \sin\th \left. \partial_x \right|_{g} + \sec x \cos\th \left. \partial_y \right|_{g} - \tan x \cos \th \left. \partial_\th \right|_{g}&#10;,&#10;\end{array}&#10;\end{equation*}&#10;\ where $(L_{g})_*$ is push-forward of left multiplication $L_{g}h=gh$.&#10;\\[0.005\vsize]&#10;\underline{Basis left-invariant one forms} $\langle \omega^i, \mathcal{A}_j \rangle = \delta_i^j$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315"/>
  <p:tag name="PICTUREFILESIZE" val="3213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\\&#10;\underline{Left-invariant distribution} $\ds \Delta = \spann\{\mathcal{A}_{1},\mathcal{A}_{2}\} \subset T(\SO)$    \\[0.005\vsize]&#10;\underline{Metric tensor} $\ds \left.\mathcal{G}\right|_{g} = \mathcal{C}^2(g)\left. \left(\xi^2  \omega^1 \otimes \omega^1 +  \omega^2 \otimes  \omega^2 \right)\right|_{g}$ on~$\Delta$, \\[0.005\vsize]&#10;~~~with \underline{external cost}&#10;%with $\gamma:\R\! \to\! \SE$ a smooth curve, $\xi&gt;0$ constant, and&#10;$\ds \mathcal{C}:\SO\to [\delta,+\infty), \delta&gt;0,$ and $\xi&gt;0$.\\[0.005\vsize]&#10;\underline{SR-distance:} Inf among Lipschitzian curves $\gamma:\R \to \SO$&#10;\begin{equation*}&#10;\ds&#10;\begin{array}{l}&#10;d(e, g) = \inf\{\int\limits_0^T \sqrt{\mathcal{G}|_{\gamma(t)}(\dot{\gamma}(t),\dot{\gamma}(t))} {\rm d} \, t \, | \, %\\&#10;%\qquad \quad&#10;\begin{array}{l}&#10;\gamma(0) = e,\\&#10;\gamma(T) = g,&#10;\end{array}&#10;\dot{\gamma}(t) \in \Delta|_{\gamma(t)}\}. %\textrm{ a.e. in }[0, T]\}.&#10;\end{array}&#10;\end{equation*}&#10;%\underline{SR-minimizers } are solutions to the optimal control problem&#10;%%%%%%%%%%%%%%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311"/>
  <p:tag name="PICTUREFILESIZE" val="24866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\\&#10;Optimal motion of Reeds-Shepp car on a sphere. \\[0.005\vsize]&#10;Admissible motions forward/backward and rotations on a place \\[0.005\vsize]&#10;are controlled by $(u_1,u_2) \in \R^2$.&#10;\end{document}&#10;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277"/>
  <p:tag name="PICTUREFILESIZE" val="9942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\\&#10;$\boxed{\Pmec:}\left. \right.$&#10;$\left. \right.~~~~\gamma(0) = e, \quad \gamma(T) = g,$\\[0.005\vsize]&#10;$&#10;\begin{array}{c}&#10;\ds \left. \right.~~~~\dot{\gamma}(t) = u_1(t) \left.\mathcal{A}_1\right|_{\gamma(t)} + u_2(t) \left. \mathcal{A}_{2}\right|_{\gamma(t)} \\&#10;% \\&#10;%\;   (u_1(t),u_2(t))  \in \R^2, \\[0.005\vsize]&#10;\ds \int_{0}^{T}\!\!\!\!\mathcal{C}(\gamma(t))\sqrt{\xi^2 u_1(t)^2 +  u_2(t)^2}\, {\rm d} \, t \!\to\! \min.&#10;%\ds \qquad \gamma(t) \in \SE, \quad (u^1(t), u^2(t)) \in \R^2, \quad \xi&gt;0.&#10;\end{array}&#10;$\end{document}&#10;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175"/>
  <p:tag name="PICTUREFILESIZE" val="8555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\\&#10;\textbf{Theorem.}\\ Let $\gamma(t)$, $t \in [0,T]$, be a minimizer of $\Pmec~$ parametrized by SR-arclength $t$.&#10;\\[0.005\vsize] Let %the corresponding optimal control satisfies inequality&#10;$u_1(t)&gt;0$ for all $t \in [0,T]$. % (i.e. $T &lt; \tcusp $).&#10;\\[0.01\vsize]&#10;Set&#10;%\begin{equation*}&#10;%\label{pcurveRbounds}&#10;%\begin{cases}&#10;$\; \ul{n}_0 = \ul{e}_1$, $\; \ul{n}_0' = \ul{e}_3$,&#10;$\; \ul{n}_1 = \gamma(T) \, \ul{e}_1$, $\;\ul{n}_1' = \gamma(T)\, \ul{e}_3$.&#10;%\end{cases}&#10;%\end{equation*}\\&#10;\\[0.005\vsize]&#10;Then for such boundary conditions $\Pcurve$ has a minimizer $\ul{n}(s)$, &#10;\\[0.005\vsize] &#10;along which \\[0.005\vsize]&#10;$\ul{n}(s)= \gamma(t(s)) \, \ul{e}_1$, $\quad \ds u_1(t)= \frac{d s}{d t}(t)$, $\ds \; u_2(t)= k_g(s(t)) \frac{d s}{d t}(t)$,&#10;%where $\ds s(t) = \int_{0}^t u_1(\tau) {\rm d} \tau$&#10;\\[0.005\vsize]&#10;and&#10;$\ds t(s)\! = \!\int_0^s\!\! \gothic{C}(\ul{n}(\sigma)) \sqrt{\xi^2 + k_g^2(\sigma)} d\sigma$.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335"/>
  <p:tag name="PICTUREFILESIZE" val="31258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R{\mathbb{R}}&#10;\def\Id{\textrm{Id}}&#10;\def\X{\mathcal{A}}&#10;\def\q{\gamma}&#10;\begin{document}&#10;\begin{itemize}&#10;%\item Optimal control problem&#10;%\vspace{-5pt}&#10;%\begin{eqnarray*}&#10;%&amp; \dot{\gamma} = u_1 \left.\mathcal{A}_1\right|_{\gamma} + u_2 \left. \mathcal{A}_{2}\right|_{\gamma} \qquad \qquad \qquad \qquad \qquad \left. \right. \\&#10;%&amp;\q(0) = \Id, \qquad \q(T) = g_1 \qquad \qquad \qquad \qquad \qquad \left. \right. \\&#10;%&amp;l(\q(\cdot)) = \int_{0}^{T} \sqrt{\xi^2 u_1(t)^2 + u_2(t)^2} \, dt \to \min \qquad \qquad \qquad \qquad \qquad \left. \right.\\&#10;%&amp;(u_1(t), u_2(t)) \in \R^2, \quad \xi &gt;0 \qquad \qquad \qquad \qquad \qquad \left. \right.&#10;%\end{eqnarray*}&#10;%\vspace{-20pt}&#10;%\item By Cauchy–-Schwarz inequality:&#10;%$J = \int_{0}^{T} \frac{u_1^2 + u_2^2}{2} \, dt \to \min.$&#10;\item PMP: the Hamiltonian system&#10;%$$\dot{\lambda} =\vec{\HH}(\lambda), \textrm{ where } \vec{\HH} \textrm{ is the Hamiltonian vector field corresponding to } \HH.$$&#10;\vspace{-5pt}&#10;\begin{eqnarray*}&#10;&amp;\begin{dcases}&#10;\dot{h}_{1}=-h_{2}h_{3},\\&#10;\dot{h}_{2}=\frac{1}{\xi^2}h_{1}h_{3},\\&#10;\dot{h}_{3}=\frac{\xi^2-1}{\xi^2} h_{1} h_{2},&#10;\end{dcases} &#10;\Leftrightarrow \quad &#10;\begin{cases}&#10;\dot{r} = 0,\\&#10;\dot{\nu}=c,\\&#10;\dot{c} = - r \sin \nu.&#10;\end{cases} \qquad \qquad \qquad \qquad \qquad \left. \right. \\&#10;&amp;\dot{\q}=h_1 \left. \X_1\right |_{\gamma} + h_2 \left. \X_2 \right|_{\gamma}.  \qquad \qquad \qquad \qquad \qquad \left. \right.&#10;\end{eqnarray*}&#10;\vspace{-20pt}&#10;\item Exponential mapping: &#10;\vspace{-5pt}&#10;$\textrm{Exp}: (\lambda_0,t) = (\nu_0, c_0, t) \mapsto \q(t)  \qquad \qquad \qquad \qquad \qquad \left. \right.$&#10;\end{itemize}&#10;%\begin{enumerate}&#10;%\item Existance of SR length minimizers (optimal trajectories),&#10;%\item Parametrization of SR geodesics (extremal trajectories) via PMP,&#10;%\item Selection SR length minimizers among SR geodesics (study optimality of extremal trajectories)&#10;%\end{enumerate}&#10;\end{document}&#10;"/>
  <p:tag name="FILENAME" val="TP_tmp"/>
  <p:tag name="FORMAT" val="bmpmono"/>
  <p:tag name="RES" val="2400"/>
  <p:tag name="BLEND" val="0"/>
  <p:tag name="TRANSPARENT" val="0"/>
  <p:tag name="TBUG" val="0"/>
  <p:tag name="ALLOWFS" val="0"/>
  <p:tag name="ORIGWIDTH" val="244"/>
  <p:tag name="PICTUREFILESIZE" val="401172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nu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0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,amsmath,mathrsfs,amsfonts}&#10;\begin{document}&#10;\[&#10;f:D \to \mathbb{R}&#10;\]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46"/>
  <p:tag name="PICTUREFILESIZE" val="950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c$&#10;\end{document}&#10;"/>
  <p:tag name="FILENAME" val="TP_tmp"/>
  <p:tag name="FORMAT" val="bmpmono"/>
  <p:tag name="RES" val="4800"/>
  <p:tag name="BLEND" val="0"/>
  <p:tag name="TRANSPARENT" val="0"/>
  <p:tag name="TBUG" val="0"/>
  <p:tag name="ALLOWFS" val="0"/>
  <p:tag name="ORIGWIDTH" val="4"/>
  <p:tag name="PICTUREFILESIZE" val="1205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-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4"/>
  <p:tag name="PICTUREFILESIZE" val="271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3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1"/>
  <p:tag name="PICTUREFILESIZE" val="287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"/>
  <p:tag name="PICTUREFILESIZE" val="146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7"/>
  <p:tag name="PICTUREFILESIZE" val="139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2\pi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1"/>
  <p:tag name="PICTUREFILESIZE" val="287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R{\mathbb{R}}&#10;\def\Id{\textrm{Id}}&#10;\def\X{\mathcal{A}}&#10;\def\q{\gamma}&#10;\begin{document}&#10;%\begin{itemize}&#10;%\item &#10;Jacobi elliptic functions and elliptic integrals of 1-st, 2-nd and 3-rd kind.&#10;%\end{itemize}&#10;\end{document}&#10;"/>
  <p:tag name="FILENAME" val="TP_tmp"/>
  <p:tag name="FORMAT" val="bmpmono"/>
  <p:tag name="RES" val="2400"/>
  <p:tag name="BLEND" val="0"/>
  <p:tag name="TRANSPARENT" val="0"/>
  <p:tag name="TBUG" val="0"/>
  <p:tag name="ALLOWFS" val="0"/>
  <p:tag name="ORIGWIDTH" val="317"/>
  <p:tag name="PICTUREFILESIZE" val="44095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By applying Pontryagin Maximum Principle we provide explicit formulas for SR geodesics.&#10;This allows us to describe the set of end points in $\SO$ reachable by geodesics whose spherical projections do not have cusps.&#10;We parameterize such ``cuspless'' SR geodesics by spherical arclength $s$ and present new simpler formulas, which only involve a single elliptic integral.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344"/>
  <p:tag name="PICTUREFILESIZE" val="22324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tcut{t_{cut}}&#10;\def\tmax{t_{MAX}}&#10;\begin{document}&#10;\begin{itemize}&#10;\item&#10;Short arcs of extremal trajectories $q(s)$ are optimal&#10;\item&#10;Cut time along $q(s)$: \vspace{-5pt}&#10;$$&#10;\tcut = \sup\{ t &gt; 0 \mid q(s), \ s \in [0, t], \ \textrm{ is optimal } \}.&#10;$$&#10;\item \vspace{-10pt}&#10;Maxwell time:\\&#10;\begin{minipage}{0.5\linewidth}&#10;\begin{eqnarray*}&#10; \exists \ \tilde q(s) \not\equiv  q(s), \quad q(0) = \tilde q(0) = q_0, \\&#10; q(t) = \tilde q(t) \textrm{ Maxwell point}, \\&#10; t = \tmax \textrm{ Maxwell time}.&#10;\end{eqnarray*}&#10;\end{minipage}&#10;\vspace{10pt}&#10;\item Conjugate time:\vspace{5pt}\\&#10;\begin{minipage}{0.5\linewidth}&#10;%$q(t) ∈$ envelope of the family of extremal trajectories,\\&#10;$q_{conj}$ -- conjugate point $\Leftrightarrow$ \\ $q_{conj}$ critical value of Exp:&#10;$~ \qquad \qquad \frac{\partial q(x,y,\theta)}{\partial \lambda} = 0$\\&#10;conjugate time $q(t_{conj}) = q_{conj}$&#10;\end{minipage}&#10;\item&#10;Upper bound on cut time:&#10;$$&#10;\tcut \leq \min(\tmax, t_{conj}).&#10;$$&#10;\end{itemize}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71"/>
  <p:tag name="PICTUREFILESIZE" val="224366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q(t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5"/>
  <p:tag name="PICTUREFILESIZE" val="59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times}&#10;\usepackage{amscd}&#10;\usepackage{amssymb}&#10;\usepackage{amsmath}&#10;\usepackage{mathrsfs}&#10;\begin{document}&#10;\[&#10;\mathcal{W}_{\psi}f:G \to \mathbb{C}&#10;\]&#10;\end{document}&#10;"/>
  <p:tag name="FILENAME" val="TP_tmp"/>
  <p:tag name="FORMAT" val="pngmono"/>
  <p:tag name="RES" val="4800"/>
  <p:tag name="BLEND" val="0"/>
  <p:tag name="TRANSPARENT" val="1"/>
  <p:tag name="TBUG" val="0"/>
  <p:tag name="ALLOWFS" val="0"/>
  <p:tag name="ORIGWIDTH" val="61"/>
  <p:tag name="PICTUREFILESIZE" val="157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ilde{q}(t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5"/>
  <p:tag name="PICTUREFILESIZE" val="591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q(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7"/>
  <p:tag name="PICTUREFILESIZE" val="665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q(t_{MAX}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7"/>
  <p:tag name="PICTUREFILESIZE" val="1470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G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8"/>
  <p:tag name="PICTUREFILESIZE" val="272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W(T) = \{ \textrm{Exp}(\lambda_0,T)|\lambda_0 \in T^{\ast}_{e} SO(3), \HH(\lambda_0)=\frac12 \}.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12"/>
  <p:tag name="PICTUREFILESIZE" val="3791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lambda_0 = (\nu_0, c_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3"/>
  <p:tag name="PICTUREFILESIZE" val="2055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Varying $t$\\&#10;$\Rightarrow$ \\&#10;one geodesic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5"/>
  <p:tag name="PICTUREFILESIZE" val="6583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W(T) = \{ \textrm{Exp}(\lambda_0,T)|\lambda_0 \in T^{\ast}_{e} SO(3), \HH(\lambda_0)=\frac12 \}.$&#10;\end{document}&#10;"/>
  <p:tag name="FILENAME" val="TP_tmp"/>
  <p:tag name="FORMAT" val="bmp256"/>
  <p:tag name="RES" val="2400"/>
  <p:tag name="BLEND" val="0"/>
  <p:tag name="TRANSPARENT" val="0"/>
  <p:tag name="TBUG" val="0"/>
  <p:tag name="ALLOWFS" val="0"/>
  <p:tag name="ORIGWIDTH" val="212"/>
  <p:tag name="PICTUREFILESIZE" val="306152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lambda_0 = (\nu_0, c_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3"/>
  <p:tag name="PICTUREFILESIZE" val="2055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$t \in [0,T]$\\&#10;Varying $\nu_0$\\&#10;$\Rightarrow$ family of\\ geodesics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4"/>
  <p:tag name="PICTUREFILESIZE" val="8903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40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W(T) = \{ \textrm{Exp}(\lambda_0,T)|\lambda_0 \in T^{\ast}_{e} SO(3), \HH(\lambda_0)=\frac12 \}.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12"/>
  <p:tag name="PICTUREFILESIZE" val="3791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$\lambda_0 = (\nu_0, c_0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3"/>
  <p:tag name="PICTUREFILESIZE" val="2055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begin{document}&#10;\noindent&#10;$t \in [0,T]$\\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8"/>
  <p:tag name="PICTUREFILESIZE" val="1470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2 \nu_0 \in S^1$\\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7"/>
  <p:tag name="PICTUREFILESIZE" val="1470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noindent&#10;Varying $c_0$\\&#10;$\Rightarrow$\\ whole family\\ of geodesics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56"/>
  <p:tag name="PICTUREFILESIZE" val="9210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}&#10;\def\HH{\mathrm{H}}&#10;\def\Id{\operatorname{Id}}&#10;\begin{document}&#10;$S(T) = \{ \textrm{Exp}(\lambda_0,T)|\lambda_0 \in T^{\ast}_{e} SO(3), \HH(\lambda_0)=\frac12, t_{cut}(\lambda_0) \geq T \}.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66"/>
  <p:tag name="PICTUREFILESIZE" val="4618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\textbf{Theorem.}&#10;Let $\mathcal{W}(g)$ be a viscosity solution of eikonal system %(BVP) with eikonal-equation&#10;\begin{equation*} \label{eq:eikonalsystfull}&#10;\left\{&#10;\begin{array}{l}&#10;\sqrt{&#10;\frac{1}{\xi^{2}}\left(\mathcal{A}_{1}|_g(\mathcal{W})\right)^2 + \left(\mathcal{A}_{2}|_g(\mathcal{W})\right)^2}=\mathcal{C}(g),  \textrm{ for }g\neq e, \\&#10;\mathcal{W}(e)=0.&#10;\end{array}&#10;\right.&#10;\end{equation*}&#10;Then $\mathcal{S}_{t}=\! \{g \! \in \! \SO \,|\, \mathcal{W}(g)=t \}$ are&#10;SR-spheres of radius $t$. \\ % centered at $e$.\\&#10;SR-minimizer $\gamma(t)$ starting from $e$ and ending at $g$ is given by $\gamma(t)\! =\! \gamma_b(\mathcal{W}(g)\!-\!t)$, which is found by %backward&#10;integration for $t\in[0,\mathcal{W}(g)]$&#10;\begin{equation*}\label{eq:backtrackmain}&#10;%\begin{cases}&#10;%\begin{array}{l}&#10;\dot{\gamma}_b(t)=-u_1(t) \left.\mathcal{A}_{1}\right|_{\gamma_b(t)}- u_2(t) \left.\mathcal{A}_{2}\right|_{\gamma_b(t)}, \qquad&#10;\gamma_{b}(0)=g,&#10;%\end{array}&#10;%\end{cases}&#10;\end{equation*}&#10;where $\ds u_1(t) = \frac{\mathcal{A}_{1}|_{\gamma_b(t)}(\mathcal{W})}{(\xi \, \mathcal{C}(\gamma_b(t)))^2}$ and $\ds u_2(t) = \frac{\mathcal{A}_{2}|_{\gamma_b(t)}(\mathcal{W})}{&#10;(\mathcal{C}(\gamma_b(t)))^2}$.&#10;%\\ \medskip&#10;%\rule{\hsize}{0.001\hsize}&#10;\end{document}&#10;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344"/>
  <p:tag name="PICTUREFILESIZE" val="40145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Sub-Riemannian metric tensor\\&#10;$\mathcal{G} = C^2(\cdot)\left(\xi^2 \omega^1\otimes \omega^1 + \omega^2\otimes \omega^2\right)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42"/>
  <p:tag name="PICTUREFILESIZE" val="4312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Riemannian metric tensor\\&#10;$\mathcal{G_{\varepsilon}} = C^2(\cdot)\left(\xi^2 \omega^1\otimes \omega^1 + \omega^2\otimes \omega^2 + \xi^2 \varepsilon^{-2} \omega^3\otimes \omega^3\right)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17"/>
  <p:tag name="PICTUREFILESIZE" val="4867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$\omega^i$ --- basis left invariant one forms, s.t. $\langle \omega^i, \mathcal{A}_j \rangle = \delta_i^j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33"/>
  <p:tag name="PICTUREFILESIZE" val="358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 amssymb}&#10;\begin{document}&#10;%\begin{equation*} \label{cost}&#10;%\begin{array}{l}&#10;%\mathcal{C}(\mathbf{x},\theta) = \delta + (1 - \delta) e^{- \lambda \mathcal{V}(\mathbf{x},\theta)}, \quad \lambda&gt;0, \quad \mathbf{x} = (x,y),&#10;%\end{array}&#10;%\end{equation*}&#10;%$\qquad \qquad \mathcal{V}(\mathbf{x},\theta) = \left| \frac{\mathcal{W}_\psi f(\mathbf{x},\theta)}{\|\mathcal{W}_\psi f\|_{\infty}} \right|^p$, $p&gt;1$,  $\qquad \psi$ - anisotropic cake wavelets,&#10;\begin{equation*}&#10;\begin{array}{l}&#10;\text{Lie group } G \ni (\mathbf{x},\theta) :\\&#10;( \mathcal{W}_\psi  f )(\mathbf{x},\theta) =\\&#10;\displaystyle&#10; \int_{{D}} {\overline {\psi (L_{(\mathbf{x},\theta) ^{-1}} (\mathbf{y},0))} f(\mathbf{y})d\mathbf{y}},\\&#10;(\mathbf{x},\mathbf{y})\in D. &#10;\end{array}&#10;\end{equation*}&#10;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21"/>
  <p:tag name="PICTUREFILESIZE" val="6659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SR Fast Marching for highly anisotropic\\&#10; Riemannian eikonal equation 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75"/>
  <p:tag name="PICTUREFILESIZE" val="5122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$&#10;\left\{&#10;\begin{array}{l}&#10;\textrm{For }g\neq e:\\&#10;\sqrt{&#10;\frac{\mathcal{A}_{1}|_g(\mathcal{W})^2}{\xi^{2}} + \mathcal{A}_{2}|_g(\mathcal{W})^2}=C(g), \\&#10;\textrm{For } g= e: \,\,\, \mathcal{W}(e)=0.&#10;\end{array}&#10;\right.&#10;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52"/>
  <p:tag name="PICTUREFILESIZE" val="547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HJB system can be written\\&#10;as SR eikonal equation 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19"/>
  <p:tag name="PICTUREFILESIZE" val="370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$&#10;\left\{&#10;\begin{array}{l}&#10;\textrm{For }g\neq e:\\&#10;\sqrt{&#10;\frac{\mathcal{A}_{1}|_g(\mathcal{W}_{\varepsilon})^2}{\xi^{2}} + \mathcal{A}_{2}|_g(\mathcal{W}_{\varepsilon})^2 + \varepsilon^2 \frac{ \mathcal{A}_{3}|_g(\mathcal{W}_{\varepsilon})^2}{\xi^{2}}}=C(g), \\&#10;\textrm{For } g= e: \,\,\, \mathcal{W}_{\varepsilon}(e)=0.&#10;\end{array}&#10;\right.&#10;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21"/>
  <p:tag name="PICTUREFILESIZE" val="6867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\\&#10;Existence of \\&#10;nonoptimal \\&#10;cuspless \\&#10;geodesics \\&#10;(contra $\SE$).&#10;\end{document}&#10;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66"/>
  <p:tag name="PICTUREFILESIZE" val="4794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se{\operatorname{se(2)}}&#10;\def\spann{\operatorname{span}}&#10;\newcommand{\ds}{\displaystyle}&#10;\def\th{\theta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\\&#10;Comparison&#10;of the exact \\&#10;SR-geodesics&#10;and \\&#10;SR-minimizers \\&#10;computed numerically\\&#10;shows an accurate result\\&#10; of SR-FM.\end{document}&#10;"/>
  <p:tag name="FILENAME" val="TP_tmp"/>
  <p:tag name="FORMAT" val="png16m"/>
  <p:tag name="RES" val="2400"/>
  <p:tag name="BLEND" val="0"/>
  <p:tag name="TRANSPARENT" val="1"/>
  <p:tag name="TBUG" val="0"/>
  <p:tag name="ALLOWFS" val="0"/>
  <p:tag name="ORIGWIDTH" val="107"/>
  <p:tag name="PICTUREFILESIZE" val="8274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xi = 1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3"/>
  <p:tag name="PICTUREFILESIZE" val="312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xi = 3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24"/>
  <p:tag name="PICTUREFILESIZE" val="37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Retina $S^2 \ni \mathrm{n}(x,y)$\\[9pt]&#10;Spherical Image $I(x,y)$\\[9pt]&#10;Flat Image $F(X,Y)$\\&#10;$F(X,Y) = I(\Pi^{-1}(X,Y))$\\[9pt]&#10;External cost\\&#10;$C(x,y,\theta) = $\\&#10;$\left. \quad =\left(1+ \frac{VF(\Pi(x,y))}{\lambda\|VF\|^{2}_{\infty}}\right)^{-1}\right.$\\[5pt]&#10;$VF$ multiscale vesselness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09"/>
  <p:tag name="PICTUREFILESIZE" val="13517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SE(2) geodesics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68"/>
  <p:tag name="PICTUREFILESIZE" val="141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&#10;\\&#10;\textbf{[2]} E.J.~Bekkers, R.~Duits, A.~Mashtakov and G.R.~Sanguinetti,\\&#10;{\em \!\!\!\! A \!\! PDE \!Approach \!to \!Data-driven \!Sub-Riemannian \!Geodesics \!in $\SE$},&#10; \!SIIMS,\! 2015. 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343"/>
  <p:tag name="PICTUREFILESIZE" val="11277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\left.\right.$\\&#10;SO(3) geodesics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69"/>
  <p:tag name="PICTUREFILESIZE" val="1421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newcommand{\SO}{SO(3)}&#10;\newcommand{\SE}{SE(2)}&#10;\usepackage{amssymb}&#10;\begin{document}&#10;$\left.\right.$\\&#10;$X_i$  - l.-i. v.f. on \SO\\[9pt]&#10;$\mathcal{A}_i$ - l.-i. v.f. on SE(2)\\[9pt]&#10;$\gamma^{\SO}$ -SO(3) geodesic\\[9pt]&#10;$\gamma^{\SE}$ - SE(2) geodesic\\[9pt]&#10;$\mathcal{W}$ - SR-distance\\&#10;from source point\\[9pt]&#10;Geodesic curvature \\[7pt]&#10;$\kappa_g^{\SO}(\cdot) = $\\&#10;$= \xi^2 \frac{X_2|_{\gamma^{\SO}(\cdot)}(\mathcal{W}^{\SO})}{X_1|_{\gamma^{\SO}(\cdot)}(\mathcal{W}^{\SO})}$\\[9pt]&#10;Plannar curvature \\[7pt]&#10;$\kappa^{\SE}(\cdot) = $\\&#10;$=\xi^2 \frac{\mathcal{A}_2|_{\gamma^{\SE}(\cdot)}(\mathcal{W}^{\SE})}{\mathcal{A}_1|_{\gamma^{\SE}(\cdot)}(\mathcal{W}^{\SE})}$&#10;\end{document}&#10;"/>
  <p:tag name="FILENAME" val="TP_tmp"/>
  <p:tag name="FORMAT" val="png256"/>
  <p:tag name="RES" val="2400"/>
  <p:tag name="BLEND" val="0"/>
  <p:tag name="TRANSPARENT" val="0"/>
  <p:tag name="TBUG" val="0"/>
  <p:tag name="ALLOWFS" val="0"/>
  <p:tag name="ORIGWIDTH" val="103"/>
  <p:tag name="PICTUREFILESIZE" val="2195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&#10;\\&#10;\textbf{[3]} \!G.~\!Sanguinetti,\! R.~\!Duits,\! E.~\!Bekkers,\! M.~\!Janssen,\! A.~\!Mashtakov,\! J-M.~\!Mirebeau,&#10;{\em Sub-Riemannian Fast Marching in $\SE$}, Proc. CIARP, 2015. 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343"/>
  <p:tag name="PICTUREFILESIZE" val="968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mathtools,amssymb}&#10;\def\D{\Delta}&#10;\def\Id{\textrm{Id}}&#10;\def\spann{\textrm{span}}&#10;\def\min{\textrm{min}}&#10;\def\R{\mathbb{R}}&#10;\DeclareMathAlphabet\gothic{U}{euf}{m}{n}&#10;\newcommand{\SE}{\operatorname{SE(2)}\nolimits}&#10;\newcommand{\SO}{\operatorname{SO(3)}\nolimits}&#10;\newcommand{\ul}{\textbf}&#10;\newcommand{\Pcurve}{\bf P_{curve}}&#10;\newcommand{\Pmec}{\bf P_{mec}}&#10;\begin{document}&#10;$\left. \right.$&#10;\\&#10;\textbf{[1]} E.J.~Bekkers, R.~Duits, A.~Mashtakov and G.R.~Sanguinetti,\\&#10;{\em  Data-driven Sub-Riemannian Geodesics in $\SE$},&#10; Proc. SSVM,\! 2015. &#10;\end{document}&#10;"/>
  <p:tag name="FILENAME" val="TP_tmp"/>
  <p:tag name="FORMAT" val="png16m"/>
  <p:tag name="RES" val="2400"/>
  <p:tag name="BLEND" val="0"/>
  <p:tag name="TRANSPARENT" val="0"/>
  <p:tag name="TBUG" val="0"/>
  <p:tag name="ALLOWFS" val="0"/>
  <p:tag name="ORIGWIDTH" val="301"/>
  <p:tag name="PICTUREFILESIZE" val="8781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4820</TotalTime>
  <Words>687</Words>
  <Application>Microsoft Office PowerPoint</Application>
  <PresentationFormat>On-screen Show (4:3)</PresentationFormat>
  <Paragraphs>167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Тема Office</vt:lpstr>
      <vt:lpstr>Tracking of Lines in Spherical Images via Sub-Riemannian Geodesics in SO(3)</vt:lpstr>
      <vt:lpstr>PowerPoint Presentation</vt:lpstr>
      <vt:lpstr>Geodesic Methods in Computer Vision </vt:lpstr>
      <vt:lpstr>PowerPoint Presentation</vt:lpstr>
      <vt:lpstr>Lie Group Analysis via Invertible Orientation Scores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Interview 2014 - 2015</dc:title>
  <dc:creator>Mashtakov, A.</dc:creator>
  <cp:lastModifiedBy>ICT Management W/BMT</cp:lastModifiedBy>
  <cp:revision>231</cp:revision>
  <dcterms:created xsi:type="dcterms:W3CDTF">2015-08-19T08:38:12Z</dcterms:created>
  <dcterms:modified xsi:type="dcterms:W3CDTF">2016-09-04T10:27:02Z</dcterms:modified>
</cp:coreProperties>
</file>