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ags/tag5.xml" ContentType="application/vnd.openxmlformats-officedocument.presentationml.tags+xml"/>
  <Override PartName="/ppt/notesSlides/notesSlide9.xml" ContentType="application/vnd.openxmlformats-officedocument.presentationml.notesSlid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notesSlides/notesSlide10.xml" ContentType="application/vnd.openxmlformats-officedocument.presentationml.notesSlide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notesSlides/notesSlide11.xml" ContentType="application/vnd.openxmlformats-officedocument.presentationml.notesSlide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notesSlides/notesSlide12.xml" ContentType="application/vnd.openxmlformats-officedocument.presentationml.notesSlide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tags/tag25.xml" ContentType="application/vnd.openxmlformats-officedocument.presentationml.tags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notesSlides/notesSlide17.xml" ContentType="application/vnd.openxmlformats-officedocument.presentationml.notesSlide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notesSlides/notesSlide18.xml" ContentType="application/vnd.openxmlformats-officedocument.presentationml.notesSlide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notesSlides/notesSlide19.xml" ContentType="application/vnd.openxmlformats-officedocument.presentationml.notesSlide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notesSlides/notesSlide20.xml" ContentType="application/vnd.openxmlformats-officedocument.presentationml.notesSlide+xml"/>
  <Override PartName="/ppt/tags/tag64.xml" ContentType="application/vnd.openxmlformats-officedocument.presentationml.tags+xml"/>
  <Override PartName="/ppt/notesSlides/notesSlide21.xml" ContentType="application/vnd.openxmlformats-officedocument.presentationml.notesSlide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tags/tag68.xml" ContentType="application/vnd.openxmlformats-officedocument.presentationml.tags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tags/tag69.xml" ContentType="application/vnd.openxmlformats-officedocument.presentationml.tags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notesSlides/notesSlide30.xml" ContentType="application/vnd.openxmlformats-officedocument.presentationml.notesSlide+xml"/>
  <Override PartName="/ppt/tags/tag75.xml" ContentType="application/vnd.openxmlformats-officedocument.presentationml.tags+xml"/>
  <Override PartName="/ppt/notesSlides/notesSlide31.xml" ContentType="application/vnd.openxmlformats-officedocument.presentationml.notesSlide+xml"/>
  <Override PartName="/ppt/tags/tag76.xml" ContentType="application/vnd.openxmlformats-officedocument.presentationml.tags+xml"/>
  <Override PartName="/ppt/notesSlides/notesSlide32.xml" ContentType="application/vnd.openxmlformats-officedocument.presentationml.notesSlide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notesSlides/notesSlide33.xml" ContentType="application/vnd.openxmlformats-officedocument.presentationml.notesSlide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notesSlides/notesSlide34.xml" ContentType="application/vnd.openxmlformats-officedocument.presentationml.notesSlide+xml"/>
  <Override PartName="/ppt/tags/tag89.xml" ContentType="application/vnd.openxmlformats-officedocument.presentationml.tags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tags/tag90.xml" ContentType="application/vnd.openxmlformats-officedocument.presentationml.tags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notesSlides/notesSlide45.xml" ContentType="application/vnd.openxmlformats-officedocument.presentationml.notesSlide+xml"/>
  <Override PartName="/ppt/tags/tag98.xml" ContentType="application/vnd.openxmlformats-officedocument.presentationml.tags+xml"/>
  <Override PartName="/ppt/notesSlides/notesSlide4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8"/>
  </p:notesMasterIdLst>
  <p:sldIdLst>
    <p:sldId id="288" r:id="rId2"/>
    <p:sldId id="378" r:id="rId3"/>
    <p:sldId id="379" r:id="rId4"/>
    <p:sldId id="377" r:id="rId5"/>
    <p:sldId id="380" r:id="rId6"/>
    <p:sldId id="381" r:id="rId7"/>
    <p:sldId id="324" r:id="rId8"/>
    <p:sldId id="382" r:id="rId9"/>
    <p:sldId id="383" r:id="rId10"/>
    <p:sldId id="384" r:id="rId11"/>
    <p:sldId id="388" r:id="rId12"/>
    <p:sldId id="389" r:id="rId13"/>
    <p:sldId id="390" r:id="rId14"/>
    <p:sldId id="391" r:id="rId15"/>
    <p:sldId id="392" r:id="rId16"/>
    <p:sldId id="335" r:id="rId17"/>
    <p:sldId id="350" r:id="rId18"/>
    <p:sldId id="328" r:id="rId19"/>
    <p:sldId id="340" r:id="rId20"/>
    <p:sldId id="374" r:id="rId21"/>
    <p:sldId id="353" r:id="rId22"/>
    <p:sldId id="352" r:id="rId23"/>
    <p:sldId id="354" r:id="rId24"/>
    <p:sldId id="396" r:id="rId25"/>
    <p:sldId id="364" r:id="rId26"/>
    <p:sldId id="360" r:id="rId27"/>
    <p:sldId id="365" r:id="rId28"/>
    <p:sldId id="338" r:id="rId29"/>
    <p:sldId id="327" r:id="rId30"/>
    <p:sldId id="366" r:id="rId31"/>
    <p:sldId id="373" r:id="rId32"/>
    <p:sldId id="375" r:id="rId33"/>
    <p:sldId id="368" r:id="rId34"/>
    <p:sldId id="361" r:id="rId35"/>
    <p:sldId id="362" r:id="rId36"/>
    <p:sldId id="376" r:id="rId37"/>
    <p:sldId id="394" r:id="rId38"/>
    <p:sldId id="395" r:id="rId39"/>
    <p:sldId id="351" r:id="rId40"/>
    <p:sldId id="356" r:id="rId41"/>
    <p:sldId id="357" r:id="rId42"/>
    <p:sldId id="358" r:id="rId43"/>
    <p:sldId id="359" r:id="rId44"/>
    <p:sldId id="370" r:id="rId45"/>
    <p:sldId id="371" r:id="rId46"/>
    <p:sldId id="372" r:id="rId4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9FBFD"/>
    <a:srgbClr val="EDF2F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17" autoAdjust="0"/>
    <p:restoredTop sz="94637" autoAdjust="0"/>
  </p:normalViewPr>
  <p:slideViewPr>
    <p:cSldViewPr>
      <p:cViewPr varScale="1">
        <p:scale>
          <a:sx n="84" d="100"/>
          <a:sy n="84" d="100"/>
        </p:scale>
        <p:origin x="-1406" y="-6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D769B3B-B591-43A9-AC44-814A5298DD1C}" type="datetimeFigureOut">
              <a:rPr lang="en-US" smtClean="0"/>
              <a:t>5/27/2016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0036698-3DEB-4A9D-89AF-B88761C206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07129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190EC7-E4C0-446C-9360-BB815CA36AEC}" type="slidenum">
              <a:rPr lang="nl-NL" smtClean="0"/>
              <a:t>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1644302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190EC7-E4C0-446C-9360-BB815CA36AEC}" type="slidenum">
              <a:rPr lang="nl-NL" smtClean="0"/>
              <a:t>10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8585643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190EC7-E4C0-446C-9360-BB815CA36AEC}" type="slidenum">
              <a:rPr lang="nl-NL" smtClean="0"/>
              <a:t>11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8877895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err="1" smtClean="0"/>
              <a:t>By</a:t>
            </a:r>
            <a:r>
              <a:rPr lang="ru-RU" dirty="0" smtClean="0"/>
              <a:t> </a:t>
            </a:r>
            <a:r>
              <a:rPr lang="ru-RU" dirty="0" err="1" smtClean="0"/>
              <a:t>Varying</a:t>
            </a:r>
            <a:r>
              <a:rPr lang="ru-RU" dirty="0" smtClean="0"/>
              <a:t> </a:t>
            </a:r>
            <a:r>
              <a:rPr lang="ru-RU" dirty="0" err="1" smtClean="0"/>
              <a:t>of</a:t>
            </a:r>
            <a:r>
              <a:rPr lang="ru-RU" dirty="0" smtClean="0"/>
              <a:t> </a:t>
            </a:r>
            <a:r>
              <a:rPr lang="ru-RU" dirty="0" err="1" smtClean="0"/>
              <a:t>initial</a:t>
            </a:r>
            <a:r>
              <a:rPr lang="ru-RU" baseline="0" dirty="0" smtClean="0"/>
              <a:t> </a:t>
            </a:r>
            <a:r>
              <a:rPr lang="ru-RU" baseline="0" dirty="0" err="1" smtClean="0"/>
              <a:t>angle</a:t>
            </a:r>
            <a:r>
              <a:rPr lang="ru-RU" baseline="0" dirty="0" smtClean="0"/>
              <a:t> </a:t>
            </a:r>
            <a:r>
              <a:rPr lang="ru-RU" baseline="0" dirty="0" err="1" smtClean="0"/>
              <a:t>of</a:t>
            </a:r>
            <a:r>
              <a:rPr lang="ru-RU" baseline="0" dirty="0" smtClean="0"/>
              <a:t> </a:t>
            </a:r>
            <a:r>
              <a:rPr lang="ru-RU" baseline="0" dirty="0" err="1" smtClean="0"/>
              <a:t>mathematical</a:t>
            </a:r>
            <a:r>
              <a:rPr lang="ru-RU" baseline="0" dirty="0" smtClean="0"/>
              <a:t> </a:t>
            </a:r>
            <a:r>
              <a:rPr lang="ru-RU" baseline="0" dirty="0" err="1" smtClean="0"/>
              <a:t>pendulim</a:t>
            </a:r>
            <a:r>
              <a:rPr lang="ru-RU" baseline="0" dirty="0" smtClean="0"/>
              <a:t> th_0 </a:t>
            </a:r>
            <a:r>
              <a:rPr lang="ru-RU" baseline="0" dirty="0" err="1" smtClean="0"/>
              <a:t>we</a:t>
            </a:r>
            <a:r>
              <a:rPr lang="ru-RU" baseline="0" dirty="0" smtClean="0"/>
              <a:t> </a:t>
            </a:r>
            <a:r>
              <a:rPr lang="ru-RU" baseline="0" dirty="0" err="1" smtClean="0"/>
              <a:t>obtain</a:t>
            </a:r>
            <a:r>
              <a:rPr lang="ru-RU" baseline="0" dirty="0" smtClean="0"/>
              <a:t> </a:t>
            </a:r>
            <a:r>
              <a:rPr lang="ru-RU" baseline="0" dirty="0" err="1" smtClean="0"/>
              <a:t>one-parametric</a:t>
            </a:r>
            <a:r>
              <a:rPr lang="ru-RU" baseline="0" dirty="0" smtClean="0"/>
              <a:t> </a:t>
            </a:r>
            <a:r>
              <a:rPr lang="ru-RU" baseline="0" dirty="0" err="1" smtClean="0"/>
              <a:t>family</a:t>
            </a:r>
            <a:r>
              <a:rPr lang="ru-RU" baseline="0" dirty="0" smtClean="0"/>
              <a:t> </a:t>
            </a:r>
            <a:r>
              <a:rPr lang="ru-RU" baseline="0" dirty="0" err="1" smtClean="0"/>
              <a:t>of</a:t>
            </a:r>
            <a:r>
              <a:rPr lang="ru-RU" baseline="0" dirty="0" smtClean="0"/>
              <a:t> </a:t>
            </a:r>
            <a:r>
              <a:rPr lang="ru-RU" baseline="0" dirty="0" err="1" smtClean="0"/>
              <a:t>geodesics</a:t>
            </a:r>
            <a:r>
              <a:rPr lang="ru-RU" baseline="0" dirty="0" smtClean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190EC7-E4C0-446C-9360-BB815CA36AEC}" type="slidenum">
              <a:rPr lang="nl-NL" smtClean="0"/>
              <a:t>12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3153541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err="1" smtClean="0"/>
              <a:t>Then</a:t>
            </a:r>
            <a:r>
              <a:rPr lang="ru-RU" dirty="0" smtClean="0"/>
              <a:t>,</a:t>
            </a:r>
            <a:r>
              <a:rPr lang="ru-RU" baseline="0" dirty="0" smtClean="0"/>
              <a:t> </a:t>
            </a:r>
            <a:r>
              <a:rPr lang="ru-RU" baseline="0" dirty="0" err="1" smtClean="0"/>
              <a:t>b</a:t>
            </a:r>
            <a:r>
              <a:rPr lang="ru-RU" dirty="0" err="1" smtClean="0"/>
              <a:t>y</a:t>
            </a:r>
            <a:r>
              <a:rPr lang="ru-RU" dirty="0" smtClean="0"/>
              <a:t> </a:t>
            </a:r>
            <a:r>
              <a:rPr lang="ru-RU" dirty="0" err="1" smtClean="0"/>
              <a:t>Varying</a:t>
            </a:r>
            <a:r>
              <a:rPr lang="ru-RU" dirty="0" smtClean="0"/>
              <a:t> </a:t>
            </a:r>
            <a:r>
              <a:rPr lang="ru-RU" dirty="0" err="1" smtClean="0"/>
              <a:t>of</a:t>
            </a:r>
            <a:r>
              <a:rPr lang="ru-RU" dirty="0" smtClean="0"/>
              <a:t> </a:t>
            </a:r>
            <a:r>
              <a:rPr lang="ru-RU" dirty="0" err="1" smtClean="0"/>
              <a:t>initial</a:t>
            </a:r>
            <a:r>
              <a:rPr lang="ru-RU" baseline="0" dirty="0" smtClean="0"/>
              <a:t> </a:t>
            </a:r>
            <a:r>
              <a:rPr lang="ru-RU" baseline="0" dirty="0" err="1" smtClean="0"/>
              <a:t>anglular</a:t>
            </a:r>
            <a:r>
              <a:rPr lang="ru-RU" baseline="0" dirty="0" smtClean="0"/>
              <a:t> </a:t>
            </a:r>
            <a:r>
              <a:rPr lang="ru-RU" baseline="0" dirty="0" err="1" smtClean="0"/>
              <a:t>velocity</a:t>
            </a:r>
            <a:r>
              <a:rPr lang="ru-RU" baseline="0" dirty="0" smtClean="0"/>
              <a:t> </a:t>
            </a:r>
            <a:r>
              <a:rPr lang="ru-RU" baseline="0" dirty="0" err="1" smtClean="0"/>
              <a:t>of</a:t>
            </a:r>
            <a:r>
              <a:rPr lang="ru-RU" baseline="0" dirty="0" smtClean="0"/>
              <a:t> </a:t>
            </a:r>
            <a:r>
              <a:rPr lang="ru-RU" baseline="0" dirty="0" err="1" smtClean="0"/>
              <a:t>mathematical</a:t>
            </a:r>
            <a:r>
              <a:rPr lang="ru-RU" baseline="0" dirty="0" smtClean="0"/>
              <a:t> </a:t>
            </a:r>
            <a:r>
              <a:rPr lang="ru-RU" baseline="0" dirty="0" err="1" smtClean="0"/>
              <a:t>pendulim</a:t>
            </a:r>
            <a:r>
              <a:rPr lang="ru-RU" baseline="0" dirty="0" smtClean="0"/>
              <a:t> c_0 </a:t>
            </a:r>
            <a:r>
              <a:rPr lang="ru-RU" baseline="0" dirty="0" err="1" smtClean="0"/>
              <a:t>from</a:t>
            </a:r>
            <a:r>
              <a:rPr lang="ru-RU" baseline="0" dirty="0" smtClean="0"/>
              <a:t> -\</a:t>
            </a:r>
            <a:r>
              <a:rPr lang="ru-RU" baseline="0" dirty="0" err="1" smtClean="0"/>
              <a:t>ifinity</a:t>
            </a:r>
            <a:r>
              <a:rPr lang="ru-RU" baseline="0" dirty="0" smtClean="0"/>
              <a:t> </a:t>
            </a:r>
            <a:r>
              <a:rPr lang="ru-RU" baseline="0" dirty="0" err="1" smtClean="0"/>
              <a:t>to</a:t>
            </a:r>
            <a:r>
              <a:rPr lang="ru-RU" baseline="0" dirty="0" smtClean="0"/>
              <a:t> \</a:t>
            </a:r>
            <a:r>
              <a:rPr lang="ru-RU" baseline="0" dirty="0" err="1" smtClean="0"/>
              <a:t>infinity</a:t>
            </a:r>
            <a:r>
              <a:rPr lang="ru-RU" baseline="0" dirty="0" smtClean="0"/>
              <a:t> </a:t>
            </a:r>
            <a:r>
              <a:rPr lang="ru-RU" baseline="0" dirty="0" err="1" smtClean="0"/>
              <a:t>we</a:t>
            </a:r>
            <a:r>
              <a:rPr lang="ru-RU" baseline="0" dirty="0" smtClean="0"/>
              <a:t> </a:t>
            </a:r>
            <a:r>
              <a:rPr lang="ru-RU" baseline="0" dirty="0" err="1" smtClean="0"/>
              <a:t>will</a:t>
            </a:r>
            <a:r>
              <a:rPr lang="ru-RU" baseline="0" dirty="0" smtClean="0"/>
              <a:t> </a:t>
            </a:r>
            <a:r>
              <a:rPr lang="ru-RU" baseline="0" dirty="0" err="1" smtClean="0"/>
              <a:t>obtain</a:t>
            </a:r>
            <a:r>
              <a:rPr lang="ru-RU" baseline="0" dirty="0" smtClean="0"/>
              <a:t> </a:t>
            </a:r>
            <a:r>
              <a:rPr lang="ru-RU" baseline="0" dirty="0" err="1" smtClean="0"/>
              <a:t>whole</a:t>
            </a:r>
            <a:r>
              <a:rPr lang="ru-RU" baseline="0" dirty="0" smtClean="0"/>
              <a:t> </a:t>
            </a:r>
            <a:r>
              <a:rPr lang="ru-RU" baseline="0" dirty="0" err="1" smtClean="0"/>
              <a:t>family</a:t>
            </a:r>
            <a:r>
              <a:rPr lang="ru-RU" baseline="0" dirty="0" smtClean="0"/>
              <a:t> </a:t>
            </a:r>
            <a:r>
              <a:rPr lang="ru-RU" baseline="0" dirty="0" err="1" smtClean="0"/>
              <a:t>of</a:t>
            </a:r>
            <a:r>
              <a:rPr lang="ru-RU" baseline="0" dirty="0" smtClean="0"/>
              <a:t> </a:t>
            </a:r>
            <a:r>
              <a:rPr lang="ru-RU" baseline="0" dirty="0" err="1" smtClean="0"/>
              <a:t>geodesics</a:t>
            </a:r>
            <a:r>
              <a:rPr lang="ru-RU" baseline="0" dirty="0" smtClean="0"/>
              <a:t>. </a:t>
            </a:r>
            <a:r>
              <a:rPr lang="ru-RU" baseline="0" dirty="0" err="1" smtClean="0"/>
              <a:t>Their</a:t>
            </a:r>
            <a:r>
              <a:rPr lang="ru-RU" baseline="0" dirty="0" smtClean="0"/>
              <a:t> </a:t>
            </a:r>
            <a:r>
              <a:rPr lang="ru-RU" baseline="0" dirty="0" err="1" smtClean="0"/>
              <a:t>endpoints</a:t>
            </a:r>
            <a:r>
              <a:rPr lang="ru-RU" baseline="0" dirty="0" smtClean="0"/>
              <a:t> </a:t>
            </a:r>
            <a:r>
              <a:rPr lang="ru-RU" baseline="0" dirty="0" err="1" smtClean="0"/>
              <a:t>form</a:t>
            </a:r>
            <a:r>
              <a:rPr lang="ru-RU" baseline="0" dirty="0" smtClean="0"/>
              <a:t> </a:t>
            </a:r>
            <a:r>
              <a:rPr lang="ru-RU" baseline="0" dirty="0" err="1" smtClean="0"/>
              <a:t>wavefront</a:t>
            </a:r>
            <a:r>
              <a:rPr lang="ru-RU" baseline="0" dirty="0" smtClean="0"/>
              <a:t>. </a:t>
            </a:r>
            <a:r>
              <a:rPr lang="ru-RU" baseline="0" dirty="0" err="1" smtClean="0"/>
              <a:t>You</a:t>
            </a:r>
            <a:r>
              <a:rPr lang="ru-RU" baseline="0" dirty="0" smtClean="0"/>
              <a:t> </a:t>
            </a:r>
            <a:r>
              <a:rPr lang="ru-RU" baseline="0" dirty="0" err="1" smtClean="0"/>
              <a:t>can</a:t>
            </a:r>
            <a:r>
              <a:rPr lang="ru-RU" baseline="0" dirty="0" smtClean="0"/>
              <a:t> </a:t>
            </a:r>
            <a:r>
              <a:rPr lang="ru-RU" baseline="0" dirty="0" err="1" smtClean="0"/>
              <a:t>see</a:t>
            </a:r>
            <a:r>
              <a:rPr lang="ru-RU" baseline="0" dirty="0" smtClean="0"/>
              <a:t> </a:t>
            </a:r>
            <a:r>
              <a:rPr lang="ru-RU" baseline="0" dirty="0" err="1" smtClean="0"/>
              <a:t>that</a:t>
            </a:r>
            <a:r>
              <a:rPr lang="ru-RU" baseline="0" dirty="0" smtClean="0"/>
              <a:t> </a:t>
            </a:r>
            <a:r>
              <a:rPr lang="ru-RU" baseline="0" dirty="0" err="1" smtClean="0"/>
              <a:t>wavefront</a:t>
            </a:r>
            <a:r>
              <a:rPr lang="ru-RU" baseline="0" dirty="0" smtClean="0"/>
              <a:t> </a:t>
            </a:r>
            <a:r>
              <a:rPr lang="ru-RU" baseline="0" dirty="0" err="1" smtClean="0"/>
              <a:t>intersect</a:t>
            </a:r>
            <a:r>
              <a:rPr lang="ru-RU" baseline="0" dirty="0" smtClean="0"/>
              <a:t> </a:t>
            </a:r>
            <a:r>
              <a:rPr lang="ru-RU" baseline="0" dirty="0" err="1" smtClean="0"/>
              <a:t>itself</a:t>
            </a:r>
            <a:r>
              <a:rPr lang="ru-RU" baseline="0" dirty="0" smtClean="0"/>
              <a:t>. </a:t>
            </a:r>
            <a:r>
              <a:rPr lang="ru-RU" baseline="0" dirty="0" err="1" smtClean="0"/>
              <a:t>It</a:t>
            </a:r>
            <a:r>
              <a:rPr lang="ru-RU" baseline="0" dirty="0" smtClean="0"/>
              <a:t> </a:t>
            </a:r>
            <a:r>
              <a:rPr lang="ru-RU" baseline="0" dirty="0" err="1" smtClean="0"/>
              <a:t>happends</a:t>
            </a:r>
            <a:r>
              <a:rPr lang="ru-RU" baseline="0" dirty="0" smtClean="0"/>
              <a:t> </a:t>
            </a:r>
            <a:r>
              <a:rPr lang="ru-RU" baseline="0" dirty="0" err="1" smtClean="0"/>
              <a:t>when</a:t>
            </a:r>
            <a:r>
              <a:rPr lang="ru-RU" baseline="0" dirty="0" smtClean="0"/>
              <a:t> </a:t>
            </a:r>
            <a:r>
              <a:rPr lang="ru-RU" baseline="0" dirty="0" err="1" smtClean="0"/>
              <a:t>geodesic</a:t>
            </a:r>
            <a:r>
              <a:rPr lang="ru-RU" baseline="0" dirty="0" smtClean="0"/>
              <a:t> </a:t>
            </a:r>
            <a:r>
              <a:rPr lang="ru-RU" baseline="0" dirty="0" err="1" smtClean="0"/>
              <a:t>reach</a:t>
            </a:r>
            <a:r>
              <a:rPr lang="ru-RU" baseline="0" dirty="0" smtClean="0"/>
              <a:t> </a:t>
            </a:r>
            <a:r>
              <a:rPr lang="ru-RU" baseline="0" dirty="0" err="1" smtClean="0"/>
              <a:t>first</a:t>
            </a:r>
            <a:r>
              <a:rPr lang="ru-RU" baseline="0" dirty="0" smtClean="0"/>
              <a:t> </a:t>
            </a:r>
            <a:r>
              <a:rPr lang="ru-RU" baseline="0" dirty="0" err="1" smtClean="0"/>
              <a:t>Maxwell</a:t>
            </a:r>
            <a:r>
              <a:rPr lang="ru-RU" baseline="0" dirty="0" smtClean="0"/>
              <a:t> </a:t>
            </a:r>
            <a:r>
              <a:rPr lang="ru-RU" baseline="0" dirty="0" err="1" smtClean="0"/>
              <a:t>set</a:t>
            </a:r>
            <a:r>
              <a:rPr lang="ru-RU" baseline="0" dirty="0" smtClean="0"/>
              <a:t>. </a:t>
            </a:r>
            <a:r>
              <a:rPr lang="ru-RU" baseline="0" dirty="0" err="1" smtClean="0"/>
              <a:t>So</a:t>
            </a:r>
            <a:r>
              <a:rPr lang="ru-RU" baseline="0" dirty="0" smtClean="0"/>
              <a:t> </a:t>
            </a:r>
            <a:r>
              <a:rPr lang="ru-RU" baseline="0" dirty="0" err="1" smtClean="0"/>
              <a:t>geodesic</a:t>
            </a:r>
            <a:r>
              <a:rPr lang="ru-RU" baseline="0" dirty="0" smtClean="0"/>
              <a:t> </a:t>
            </a:r>
            <a:r>
              <a:rPr lang="ru-RU" baseline="0" dirty="0" err="1" smtClean="0"/>
              <a:t>ending</a:t>
            </a:r>
            <a:r>
              <a:rPr lang="ru-RU" baseline="0" dirty="0" smtClean="0"/>
              <a:t> </a:t>
            </a:r>
            <a:r>
              <a:rPr lang="ru-RU" baseline="0" dirty="0" err="1" smtClean="0"/>
              <a:t>in</a:t>
            </a:r>
            <a:r>
              <a:rPr lang="ru-RU" baseline="0" dirty="0" smtClean="0"/>
              <a:t> </a:t>
            </a:r>
            <a:r>
              <a:rPr lang="ru-RU" baseline="0" dirty="0" err="1" smtClean="0"/>
              <a:t>interior</a:t>
            </a:r>
            <a:r>
              <a:rPr lang="ru-RU" baseline="0" dirty="0" smtClean="0"/>
              <a:t> </a:t>
            </a:r>
            <a:r>
              <a:rPr lang="ru-RU" baseline="0" dirty="0" err="1" smtClean="0"/>
              <a:t>part</a:t>
            </a:r>
            <a:r>
              <a:rPr lang="ru-RU" baseline="0" dirty="0" smtClean="0"/>
              <a:t> </a:t>
            </a:r>
            <a:r>
              <a:rPr lang="ru-RU" baseline="0" dirty="0" err="1" smtClean="0"/>
              <a:t>of</a:t>
            </a:r>
            <a:r>
              <a:rPr lang="ru-RU" baseline="0" dirty="0" smtClean="0"/>
              <a:t> </a:t>
            </a:r>
            <a:r>
              <a:rPr lang="ru-RU" baseline="0" dirty="0" err="1" smtClean="0"/>
              <a:t>wavefront</a:t>
            </a:r>
            <a:r>
              <a:rPr lang="ru-RU" baseline="0" dirty="0" smtClean="0"/>
              <a:t> </a:t>
            </a:r>
            <a:r>
              <a:rPr lang="ru-RU" baseline="0" dirty="0" err="1" smtClean="0"/>
              <a:t>is</a:t>
            </a:r>
            <a:r>
              <a:rPr lang="ru-RU" baseline="0" dirty="0" smtClean="0"/>
              <a:t> </a:t>
            </a:r>
            <a:r>
              <a:rPr lang="ru-RU" baseline="0" dirty="0" err="1" smtClean="0"/>
              <a:t>not</a:t>
            </a:r>
            <a:r>
              <a:rPr lang="ru-RU" baseline="0" dirty="0" smtClean="0"/>
              <a:t> SR </a:t>
            </a:r>
            <a:r>
              <a:rPr lang="ru-RU" baseline="0" dirty="0" err="1" smtClean="0"/>
              <a:t>minimizer</a:t>
            </a:r>
            <a:r>
              <a:rPr lang="ru-RU" baseline="0" dirty="0" smtClean="0"/>
              <a:t>, </a:t>
            </a:r>
            <a:r>
              <a:rPr lang="ru-RU" baseline="0" dirty="0" err="1" smtClean="0"/>
              <a:t>since</a:t>
            </a:r>
            <a:r>
              <a:rPr lang="ru-RU" baseline="0" dirty="0" smtClean="0"/>
              <a:t> </a:t>
            </a:r>
            <a:r>
              <a:rPr lang="ru-RU" baseline="0" dirty="0" err="1" smtClean="0"/>
              <a:t>there</a:t>
            </a:r>
            <a:r>
              <a:rPr lang="ru-RU" baseline="0" dirty="0" smtClean="0"/>
              <a:t> </a:t>
            </a:r>
            <a:r>
              <a:rPr lang="ru-RU" baseline="0" dirty="0" err="1" smtClean="0"/>
              <a:t>exists</a:t>
            </a:r>
            <a:r>
              <a:rPr lang="ru-RU" baseline="0" dirty="0" smtClean="0"/>
              <a:t> </a:t>
            </a:r>
            <a:r>
              <a:rPr lang="ru-RU" baseline="0" dirty="0" err="1" smtClean="0"/>
              <a:t>another</a:t>
            </a:r>
            <a:r>
              <a:rPr lang="ru-RU" baseline="0" dirty="0" smtClean="0"/>
              <a:t> </a:t>
            </a:r>
            <a:r>
              <a:rPr lang="ru-RU" baseline="0" dirty="0" err="1" smtClean="0"/>
              <a:t>geodesic</a:t>
            </a:r>
            <a:r>
              <a:rPr lang="ru-RU" baseline="0" dirty="0" smtClean="0"/>
              <a:t> </a:t>
            </a:r>
            <a:r>
              <a:rPr lang="en-US" baseline="0" dirty="0" smtClean="0"/>
              <a:t>reaches the same point in less time</a:t>
            </a:r>
            <a:r>
              <a:rPr lang="ru-RU" baseline="0" dirty="0" smtClean="0"/>
              <a:t>.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190EC7-E4C0-446C-9360-BB815CA36AEC}" type="slidenum">
              <a:rPr lang="nl-NL" smtClean="0"/>
              <a:t>13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2966169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190EC7-E4C0-446C-9360-BB815CA36AEC}" type="slidenum">
              <a:rPr lang="nl-NL" smtClean="0"/>
              <a:t>14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0376024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190EC7-E4C0-446C-9360-BB815CA36AEC}" type="slidenum">
              <a:rPr lang="nl-NL" smtClean="0"/>
              <a:t>15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0376024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190EC7-E4C0-446C-9360-BB815CA36AEC}" type="slidenum">
              <a:rPr lang="nl-NL" smtClean="0"/>
              <a:t>16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5296825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190EC7-E4C0-446C-9360-BB815CA36AEC}" type="slidenum">
              <a:rPr lang="nl-NL" smtClean="0"/>
              <a:t>17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7587092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190EC7-E4C0-446C-9360-BB815CA36AEC}" type="slidenum">
              <a:rPr lang="nl-NL" smtClean="0"/>
              <a:t>18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0409040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190EC7-E4C0-446C-9360-BB815CA36AEC}" type="slidenum">
              <a:rPr lang="nl-NL" smtClean="0"/>
              <a:t>19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562570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190EC7-E4C0-446C-9360-BB815CA36AEC}" type="slidenum">
              <a:rPr lang="nl-NL" smtClean="0"/>
              <a:t>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4072011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190EC7-E4C0-446C-9360-BB815CA36AEC}" type="slidenum">
              <a:rPr lang="nl-NL" smtClean="0"/>
              <a:t>20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5625706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190EC7-E4C0-446C-9360-BB815CA36AEC}" type="slidenum">
              <a:rPr lang="nl-NL" smtClean="0"/>
              <a:t>21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9609080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190EC7-E4C0-446C-9360-BB815CA36AEC}" type="slidenum">
              <a:rPr lang="nl-NL" smtClean="0"/>
              <a:t>22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9609080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190EC7-E4C0-446C-9360-BB815CA36AEC}" type="slidenum">
              <a:rPr lang="nl-NL" smtClean="0"/>
              <a:t>23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5296825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190EC7-E4C0-446C-9360-BB815CA36AEC}" type="slidenum">
              <a:rPr lang="nl-NL" smtClean="0"/>
              <a:t>24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0837847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190EC7-E4C0-446C-9360-BB815CA36AEC}" type="slidenum">
              <a:rPr lang="nl-NL" smtClean="0"/>
              <a:t>25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054803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190EC7-E4C0-446C-9360-BB815CA36AEC}" type="slidenum">
              <a:rPr lang="nl-NL" smtClean="0"/>
              <a:t>26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054803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190EC7-E4C0-446C-9360-BB815CA36AEC}" type="slidenum">
              <a:rPr lang="nl-NL" smtClean="0"/>
              <a:t>27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054803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190EC7-E4C0-446C-9360-BB815CA36AEC}" type="slidenum">
              <a:rPr lang="nl-NL" smtClean="0"/>
              <a:t>28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5296825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190EC7-E4C0-446C-9360-BB815CA36AEC}" type="slidenum">
              <a:rPr lang="nl-NL" smtClean="0"/>
              <a:t>29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98749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190EC7-E4C0-446C-9360-BB815CA36AEC}" type="slidenum">
              <a:rPr lang="nl-NL" smtClean="0"/>
              <a:t>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4072011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e^{y A_3} e^{- x A_2}  e^{\theta A_1}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190EC7-E4C0-446C-9360-BB815CA36AEC}" type="slidenum">
              <a:rPr lang="nl-NL" smtClean="0"/>
              <a:t>30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987491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190EC7-E4C0-446C-9360-BB815CA36AEC}" type="slidenum">
              <a:rPr lang="nl-NL" smtClean="0"/>
              <a:t>31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054803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190EC7-E4C0-446C-9360-BB815CA36AEC}" type="slidenum">
              <a:rPr lang="nl-NL" smtClean="0"/>
              <a:t>32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054803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190EC7-E4C0-446C-9360-BB815CA36AEC}" type="slidenum">
              <a:rPr lang="nl-NL" smtClean="0"/>
              <a:t>33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9882996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190EC7-E4C0-446C-9360-BB815CA36AEC}" type="slidenum">
              <a:rPr lang="nl-NL" smtClean="0"/>
              <a:t>34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0548033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190EC7-E4C0-446C-9360-BB815CA36AEC}" type="slidenum">
              <a:rPr lang="nl-NL" smtClean="0"/>
              <a:t>35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0548033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190EC7-E4C0-446C-9360-BB815CA36AEC}" type="slidenum">
              <a:rPr lang="nl-NL" smtClean="0"/>
              <a:t>36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0548033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190EC7-E4C0-446C-9360-BB815CA36AEC}" type="slidenum">
              <a:rPr lang="nl-NL" smtClean="0"/>
              <a:t>37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0548033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190EC7-E4C0-446C-9360-BB815CA36AEC}" type="slidenum">
              <a:rPr lang="nl-NL" smtClean="0"/>
              <a:t>38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0548033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190EC7-E4C0-446C-9360-BB815CA36AEC}" type="slidenum">
              <a:rPr lang="nl-NL" smtClean="0"/>
              <a:t>39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137892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190EC7-E4C0-446C-9360-BB815CA36AEC}" type="slidenum">
              <a:rPr lang="nl-NL" smtClean="0"/>
              <a:t>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29854237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190EC7-E4C0-446C-9360-BB815CA36AEC}" type="slidenum">
              <a:rPr lang="nl-NL" smtClean="0"/>
              <a:t>40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52968258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190EC7-E4C0-446C-9360-BB815CA36AEC}" type="slidenum">
              <a:rPr lang="nl-NL" smtClean="0"/>
              <a:t>41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96366627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190EC7-E4C0-446C-9360-BB815CA36AEC}" type="slidenum">
              <a:rPr lang="nl-NL" smtClean="0"/>
              <a:t>42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8842101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190EC7-E4C0-446C-9360-BB815CA36AEC}" type="slidenum">
              <a:rPr lang="nl-NL" smtClean="0"/>
              <a:t>43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0548033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190EC7-E4C0-446C-9360-BB815CA36AEC}" type="slidenum">
              <a:rPr lang="nl-NL" smtClean="0"/>
              <a:t>44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52968258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190EC7-E4C0-446C-9360-BB815CA36AEC}" type="slidenum">
              <a:rPr lang="nl-NL" smtClean="0"/>
              <a:t>45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9874916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190EC7-E4C0-446C-9360-BB815CA36AEC}" type="slidenum">
              <a:rPr lang="nl-NL" smtClean="0"/>
              <a:t>46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05480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190EC7-E4C0-446C-9360-BB815CA36AEC}" type="slidenum">
              <a:rPr lang="nl-NL" smtClean="0"/>
              <a:t>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8338467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57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z="1200" b="0" i="0" u="none" strike="noStrike" kern="1200" baseline="0" noProof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457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A067BFF8-57E7-4FC3-B663-48E9DC3C9021}" type="slidenum">
              <a:rPr lang="nl-NL" smtClean="0">
                <a:solidFill>
                  <a:prstClr val="black"/>
                </a:solidFill>
              </a:rPr>
              <a:pPr/>
              <a:t>6</a:t>
            </a:fld>
            <a:endParaRPr lang="nl-NL" smtClean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190EC7-E4C0-446C-9360-BB815CA36AEC}" type="slidenum">
              <a:rPr lang="nl-NL" smtClean="0"/>
              <a:t>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4072011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190EC7-E4C0-446C-9360-BB815CA36AEC}" type="slidenum">
              <a:rPr lang="nl-NL" smtClean="0"/>
              <a:t>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1111451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190EC7-E4C0-446C-9360-BB815CA36AEC}" type="slidenum">
              <a:rPr lang="nl-NL" smtClean="0"/>
              <a:t>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963666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27.05.2016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27.05.2016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27.05.2016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27.05.2016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27.05.2016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27.05.2016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27.05.2016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27.05.2016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27.05.2016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27.05.2016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27.05.2016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27.05.2016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tags" Target="../tags/tag13.xml"/><Relationship Id="rId13" Type="http://schemas.openxmlformats.org/officeDocument/2006/relationships/image" Target="../media/image25.png"/><Relationship Id="rId18" Type="http://schemas.openxmlformats.org/officeDocument/2006/relationships/image" Target="../media/image30.png"/><Relationship Id="rId3" Type="http://schemas.openxmlformats.org/officeDocument/2006/relationships/tags" Target="../tags/tag8.xml"/><Relationship Id="rId7" Type="http://schemas.openxmlformats.org/officeDocument/2006/relationships/tags" Target="../tags/tag12.xml"/><Relationship Id="rId12" Type="http://schemas.openxmlformats.org/officeDocument/2006/relationships/image" Target="../media/image24.png"/><Relationship Id="rId17" Type="http://schemas.openxmlformats.org/officeDocument/2006/relationships/image" Target="../media/image29.png"/><Relationship Id="rId2" Type="http://schemas.openxmlformats.org/officeDocument/2006/relationships/tags" Target="../tags/tag7.xml"/><Relationship Id="rId16" Type="http://schemas.openxmlformats.org/officeDocument/2006/relationships/image" Target="../media/image28.png"/><Relationship Id="rId1" Type="http://schemas.openxmlformats.org/officeDocument/2006/relationships/tags" Target="../tags/tag6.xml"/><Relationship Id="rId6" Type="http://schemas.openxmlformats.org/officeDocument/2006/relationships/tags" Target="../tags/tag11.xml"/><Relationship Id="rId11" Type="http://schemas.openxmlformats.org/officeDocument/2006/relationships/image" Target="../media/image23.png"/><Relationship Id="rId5" Type="http://schemas.openxmlformats.org/officeDocument/2006/relationships/tags" Target="../tags/tag10.xml"/><Relationship Id="rId15" Type="http://schemas.openxmlformats.org/officeDocument/2006/relationships/image" Target="../media/image27.png"/><Relationship Id="rId10" Type="http://schemas.openxmlformats.org/officeDocument/2006/relationships/notesSlide" Target="../notesSlides/notesSlide10.xml"/><Relationship Id="rId19" Type="http://schemas.openxmlformats.org/officeDocument/2006/relationships/image" Target="../media/image31.png"/><Relationship Id="rId4" Type="http://schemas.openxmlformats.org/officeDocument/2006/relationships/tags" Target="../tags/tag9.xml"/><Relationship Id="rId9" Type="http://schemas.openxmlformats.org/officeDocument/2006/relationships/slideLayout" Target="../slideLayouts/slideLayout7.xml"/><Relationship Id="rId1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tags" Target="../tags/tag16.xml"/><Relationship Id="rId7" Type="http://schemas.openxmlformats.org/officeDocument/2006/relationships/image" Target="../media/image33.png"/><Relationship Id="rId2" Type="http://schemas.openxmlformats.org/officeDocument/2006/relationships/tags" Target="../tags/tag15.xml"/><Relationship Id="rId1" Type="http://schemas.openxmlformats.org/officeDocument/2006/relationships/tags" Target="../tags/tag14.xml"/><Relationship Id="rId6" Type="http://schemas.openxmlformats.org/officeDocument/2006/relationships/image" Target="../media/image32.png"/><Relationship Id="rId5" Type="http://schemas.openxmlformats.org/officeDocument/2006/relationships/notesSlide" Target="../notesSlides/notesSlide11.xml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35.gi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tags" Target="../tags/tag19.xml"/><Relationship Id="rId7" Type="http://schemas.openxmlformats.org/officeDocument/2006/relationships/image" Target="../media/image33.png"/><Relationship Id="rId2" Type="http://schemas.openxmlformats.org/officeDocument/2006/relationships/tags" Target="../tags/tag18.xml"/><Relationship Id="rId1" Type="http://schemas.openxmlformats.org/officeDocument/2006/relationships/tags" Target="../tags/tag17.xml"/><Relationship Id="rId6" Type="http://schemas.openxmlformats.org/officeDocument/2006/relationships/image" Target="../media/image32.png"/><Relationship Id="rId5" Type="http://schemas.openxmlformats.org/officeDocument/2006/relationships/notesSlide" Target="../notesSlides/notesSlide12.xml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37.gi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gif"/><Relationship Id="rId13" Type="http://schemas.openxmlformats.org/officeDocument/2006/relationships/image" Target="../media/image41.png"/><Relationship Id="rId3" Type="http://schemas.openxmlformats.org/officeDocument/2006/relationships/tags" Target="../tags/tag22.xml"/><Relationship Id="rId7" Type="http://schemas.openxmlformats.org/officeDocument/2006/relationships/notesSlide" Target="../notesSlides/notesSlide13.xml"/><Relationship Id="rId12" Type="http://schemas.openxmlformats.org/officeDocument/2006/relationships/image" Target="../media/image40.png"/><Relationship Id="rId2" Type="http://schemas.openxmlformats.org/officeDocument/2006/relationships/tags" Target="../tags/tag21.xml"/><Relationship Id="rId1" Type="http://schemas.openxmlformats.org/officeDocument/2006/relationships/tags" Target="../tags/tag20.xml"/><Relationship Id="rId6" Type="http://schemas.openxmlformats.org/officeDocument/2006/relationships/slideLayout" Target="../slideLayouts/slideLayout7.xml"/><Relationship Id="rId11" Type="http://schemas.openxmlformats.org/officeDocument/2006/relationships/image" Target="../media/image39.png"/><Relationship Id="rId5" Type="http://schemas.openxmlformats.org/officeDocument/2006/relationships/tags" Target="../tags/tag24.xml"/><Relationship Id="rId10" Type="http://schemas.openxmlformats.org/officeDocument/2006/relationships/image" Target="../media/image33.png"/><Relationship Id="rId4" Type="http://schemas.openxmlformats.org/officeDocument/2006/relationships/tags" Target="../tags/tag23.xml"/><Relationship Id="rId9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5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51.png"/><Relationship Id="rId3" Type="http://schemas.openxmlformats.org/officeDocument/2006/relationships/tags" Target="../tags/tag28.xml"/><Relationship Id="rId7" Type="http://schemas.openxmlformats.org/officeDocument/2006/relationships/notesSlide" Target="../notesSlides/notesSlide17.xml"/><Relationship Id="rId12" Type="http://schemas.openxmlformats.org/officeDocument/2006/relationships/image" Target="../media/image50.png"/><Relationship Id="rId2" Type="http://schemas.openxmlformats.org/officeDocument/2006/relationships/tags" Target="../tags/tag27.xml"/><Relationship Id="rId1" Type="http://schemas.openxmlformats.org/officeDocument/2006/relationships/tags" Target="../tags/tag26.xml"/><Relationship Id="rId6" Type="http://schemas.openxmlformats.org/officeDocument/2006/relationships/slideLayout" Target="../slideLayouts/slideLayout7.xml"/><Relationship Id="rId11" Type="http://schemas.openxmlformats.org/officeDocument/2006/relationships/image" Target="../media/image49.png"/><Relationship Id="rId5" Type="http://schemas.openxmlformats.org/officeDocument/2006/relationships/tags" Target="../tags/tag30.xml"/><Relationship Id="rId10" Type="http://schemas.openxmlformats.org/officeDocument/2006/relationships/image" Target="../media/image48.png"/><Relationship Id="rId4" Type="http://schemas.openxmlformats.org/officeDocument/2006/relationships/tags" Target="../tags/tag29.xml"/><Relationship Id="rId9" Type="http://schemas.openxmlformats.org/officeDocument/2006/relationships/image" Target="../media/image47.png"/><Relationship Id="rId14" Type="http://schemas.openxmlformats.org/officeDocument/2006/relationships/image" Target="../media/image5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5.png"/><Relationship Id="rId2" Type="http://schemas.openxmlformats.org/officeDocument/2006/relationships/tags" Target="../tags/tag32.xml"/><Relationship Id="rId1" Type="http://schemas.openxmlformats.org/officeDocument/2006/relationships/tags" Target="../tags/tag31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tags" Target="../tags/tag40.xml"/><Relationship Id="rId13" Type="http://schemas.openxmlformats.org/officeDocument/2006/relationships/tags" Target="../tags/tag45.xml"/><Relationship Id="rId18" Type="http://schemas.openxmlformats.org/officeDocument/2006/relationships/tags" Target="../tags/tag50.xml"/><Relationship Id="rId26" Type="http://schemas.openxmlformats.org/officeDocument/2006/relationships/notesSlide" Target="../notesSlides/notesSlide19.xml"/><Relationship Id="rId3" Type="http://schemas.openxmlformats.org/officeDocument/2006/relationships/tags" Target="../tags/tag35.xml"/><Relationship Id="rId21" Type="http://schemas.openxmlformats.org/officeDocument/2006/relationships/tags" Target="../tags/tag53.xml"/><Relationship Id="rId34" Type="http://schemas.openxmlformats.org/officeDocument/2006/relationships/image" Target="../media/image63.png"/><Relationship Id="rId7" Type="http://schemas.openxmlformats.org/officeDocument/2006/relationships/tags" Target="../tags/tag39.xml"/><Relationship Id="rId12" Type="http://schemas.openxmlformats.org/officeDocument/2006/relationships/tags" Target="../tags/tag44.xml"/><Relationship Id="rId17" Type="http://schemas.openxmlformats.org/officeDocument/2006/relationships/tags" Target="../tags/tag49.xml"/><Relationship Id="rId25" Type="http://schemas.openxmlformats.org/officeDocument/2006/relationships/slideLayout" Target="../slideLayouts/slideLayout7.xml"/><Relationship Id="rId33" Type="http://schemas.openxmlformats.org/officeDocument/2006/relationships/image" Target="../media/image62.png"/><Relationship Id="rId38" Type="http://schemas.openxmlformats.org/officeDocument/2006/relationships/image" Target="../media/image67.png"/><Relationship Id="rId2" Type="http://schemas.openxmlformats.org/officeDocument/2006/relationships/tags" Target="../tags/tag34.xml"/><Relationship Id="rId16" Type="http://schemas.openxmlformats.org/officeDocument/2006/relationships/tags" Target="../tags/tag48.xml"/><Relationship Id="rId20" Type="http://schemas.openxmlformats.org/officeDocument/2006/relationships/tags" Target="../tags/tag52.xml"/><Relationship Id="rId29" Type="http://schemas.openxmlformats.org/officeDocument/2006/relationships/image" Target="../media/image58.png"/><Relationship Id="rId1" Type="http://schemas.openxmlformats.org/officeDocument/2006/relationships/tags" Target="../tags/tag33.xml"/><Relationship Id="rId6" Type="http://schemas.openxmlformats.org/officeDocument/2006/relationships/tags" Target="../tags/tag38.xml"/><Relationship Id="rId11" Type="http://schemas.openxmlformats.org/officeDocument/2006/relationships/tags" Target="../tags/tag43.xml"/><Relationship Id="rId24" Type="http://schemas.openxmlformats.org/officeDocument/2006/relationships/tags" Target="../tags/tag56.xml"/><Relationship Id="rId32" Type="http://schemas.openxmlformats.org/officeDocument/2006/relationships/image" Target="../media/image61.png"/><Relationship Id="rId37" Type="http://schemas.openxmlformats.org/officeDocument/2006/relationships/image" Target="../media/image66.png"/><Relationship Id="rId5" Type="http://schemas.openxmlformats.org/officeDocument/2006/relationships/tags" Target="../tags/tag37.xml"/><Relationship Id="rId15" Type="http://schemas.openxmlformats.org/officeDocument/2006/relationships/tags" Target="../tags/tag47.xml"/><Relationship Id="rId23" Type="http://schemas.openxmlformats.org/officeDocument/2006/relationships/tags" Target="../tags/tag55.xml"/><Relationship Id="rId28" Type="http://schemas.openxmlformats.org/officeDocument/2006/relationships/image" Target="../media/image57.png"/><Relationship Id="rId36" Type="http://schemas.openxmlformats.org/officeDocument/2006/relationships/image" Target="../media/image65.png"/><Relationship Id="rId10" Type="http://schemas.openxmlformats.org/officeDocument/2006/relationships/tags" Target="../tags/tag42.xml"/><Relationship Id="rId19" Type="http://schemas.openxmlformats.org/officeDocument/2006/relationships/tags" Target="../tags/tag51.xml"/><Relationship Id="rId31" Type="http://schemas.openxmlformats.org/officeDocument/2006/relationships/image" Target="../media/image60.png"/><Relationship Id="rId4" Type="http://schemas.openxmlformats.org/officeDocument/2006/relationships/tags" Target="../tags/tag36.xml"/><Relationship Id="rId9" Type="http://schemas.openxmlformats.org/officeDocument/2006/relationships/tags" Target="../tags/tag41.xml"/><Relationship Id="rId14" Type="http://schemas.openxmlformats.org/officeDocument/2006/relationships/tags" Target="../tags/tag46.xml"/><Relationship Id="rId22" Type="http://schemas.openxmlformats.org/officeDocument/2006/relationships/tags" Target="../tags/tag54.xml"/><Relationship Id="rId27" Type="http://schemas.openxmlformats.org/officeDocument/2006/relationships/image" Target="../media/image56.png"/><Relationship Id="rId30" Type="http://schemas.openxmlformats.org/officeDocument/2006/relationships/image" Target="../media/image59.png"/><Relationship Id="rId35" Type="http://schemas.openxmlformats.org/officeDocument/2006/relationships/image" Target="../media/image6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13" Type="http://schemas.openxmlformats.org/officeDocument/2006/relationships/image" Target="../media/image71.png"/><Relationship Id="rId3" Type="http://schemas.openxmlformats.org/officeDocument/2006/relationships/tags" Target="../tags/tag59.xml"/><Relationship Id="rId7" Type="http://schemas.openxmlformats.org/officeDocument/2006/relationships/tags" Target="../tags/tag63.xml"/><Relationship Id="rId12" Type="http://schemas.openxmlformats.org/officeDocument/2006/relationships/image" Target="../media/image70.png"/><Relationship Id="rId17" Type="http://schemas.openxmlformats.org/officeDocument/2006/relationships/image" Target="../media/image75.png"/><Relationship Id="rId2" Type="http://schemas.openxmlformats.org/officeDocument/2006/relationships/tags" Target="../tags/tag58.xml"/><Relationship Id="rId16" Type="http://schemas.openxmlformats.org/officeDocument/2006/relationships/image" Target="../media/image74.png"/><Relationship Id="rId1" Type="http://schemas.openxmlformats.org/officeDocument/2006/relationships/tags" Target="../tags/tag57.xml"/><Relationship Id="rId6" Type="http://schemas.openxmlformats.org/officeDocument/2006/relationships/tags" Target="../tags/tag62.xml"/><Relationship Id="rId11" Type="http://schemas.openxmlformats.org/officeDocument/2006/relationships/image" Target="../media/image69.png"/><Relationship Id="rId5" Type="http://schemas.openxmlformats.org/officeDocument/2006/relationships/tags" Target="../tags/tag61.xml"/><Relationship Id="rId15" Type="http://schemas.openxmlformats.org/officeDocument/2006/relationships/image" Target="../media/image73.png"/><Relationship Id="rId10" Type="http://schemas.openxmlformats.org/officeDocument/2006/relationships/image" Target="../media/image68.png"/><Relationship Id="rId4" Type="http://schemas.openxmlformats.org/officeDocument/2006/relationships/tags" Target="../tags/tag60.xml"/><Relationship Id="rId9" Type="http://schemas.openxmlformats.org/officeDocument/2006/relationships/notesSlide" Target="../notesSlides/notesSlide20.xml"/><Relationship Id="rId14" Type="http://schemas.openxmlformats.org/officeDocument/2006/relationships/image" Target="../media/image7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7" Type="http://schemas.openxmlformats.org/officeDocument/2006/relationships/image" Target="../media/image79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4.xml"/><Relationship Id="rId6" Type="http://schemas.openxmlformats.org/officeDocument/2006/relationships/image" Target="../media/image78.png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3" Type="http://schemas.openxmlformats.org/officeDocument/2006/relationships/tags" Target="../tags/tag67.xml"/><Relationship Id="rId7" Type="http://schemas.openxmlformats.org/officeDocument/2006/relationships/image" Target="../media/image81.jpeg"/><Relationship Id="rId12" Type="http://schemas.openxmlformats.org/officeDocument/2006/relationships/image" Target="../media/image86.png"/><Relationship Id="rId2" Type="http://schemas.openxmlformats.org/officeDocument/2006/relationships/tags" Target="../tags/tag66.xml"/><Relationship Id="rId1" Type="http://schemas.openxmlformats.org/officeDocument/2006/relationships/tags" Target="../tags/tag65.xml"/><Relationship Id="rId6" Type="http://schemas.openxmlformats.org/officeDocument/2006/relationships/image" Target="../media/image80.jpeg"/><Relationship Id="rId11" Type="http://schemas.openxmlformats.org/officeDocument/2006/relationships/image" Target="../media/image85.png"/><Relationship Id="rId5" Type="http://schemas.openxmlformats.org/officeDocument/2006/relationships/notesSlide" Target="../notesSlides/notesSlide22.xml"/><Relationship Id="rId10" Type="http://schemas.openxmlformats.org/officeDocument/2006/relationships/image" Target="../media/image84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83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8.xml"/><Relationship Id="rId5" Type="http://schemas.openxmlformats.org/officeDocument/2006/relationships/image" Target="../media/image88.png"/><Relationship Id="rId4" Type="http://schemas.openxmlformats.org/officeDocument/2006/relationships/image" Target="../media/image8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png"/><Relationship Id="rId3" Type="http://schemas.openxmlformats.org/officeDocument/2006/relationships/notesSlide" Target="../notesSlides/notesSlide27.xml"/><Relationship Id="rId7" Type="http://schemas.openxmlformats.org/officeDocument/2006/relationships/image" Target="../media/image94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9.xml"/><Relationship Id="rId6" Type="http://schemas.openxmlformats.org/officeDocument/2006/relationships/image" Target="../media/image93.png"/><Relationship Id="rId5" Type="http://schemas.openxmlformats.org/officeDocument/2006/relationships/image" Target="../media/image92.png"/><Relationship Id="rId4" Type="http://schemas.openxmlformats.org/officeDocument/2006/relationships/image" Target="../media/image91.png"/><Relationship Id="rId9" Type="http://schemas.openxmlformats.org/officeDocument/2006/relationships/image" Target="../media/image96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png"/><Relationship Id="rId13" Type="http://schemas.openxmlformats.org/officeDocument/2006/relationships/image" Target="../media/image104.png"/><Relationship Id="rId18" Type="http://schemas.openxmlformats.org/officeDocument/2006/relationships/image" Target="../media/image109.png"/><Relationship Id="rId3" Type="http://schemas.openxmlformats.org/officeDocument/2006/relationships/tags" Target="../tags/tag72.xml"/><Relationship Id="rId7" Type="http://schemas.openxmlformats.org/officeDocument/2006/relationships/notesSlide" Target="../notesSlides/notesSlide30.xml"/><Relationship Id="rId12" Type="http://schemas.openxmlformats.org/officeDocument/2006/relationships/image" Target="../media/image103.png"/><Relationship Id="rId17" Type="http://schemas.openxmlformats.org/officeDocument/2006/relationships/image" Target="../media/image108.png"/><Relationship Id="rId2" Type="http://schemas.openxmlformats.org/officeDocument/2006/relationships/tags" Target="../tags/tag71.xml"/><Relationship Id="rId16" Type="http://schemas.openxmlformats.org/officeDocument/2006/relationships/image" Target="../media/image107.png"/><Relationship Id="rId1" Type="http://schemas.openxmlformats.org/officeDocument/2006/relationships/tags" Target="../tags/tag70.xml"/><Relationship Id="rId6" Type="http://schemas.openxmlformats.org/officeDocument/2006/relationships/slideLayout" Target="../slideLayouts/slideLayout7.xml"/><Relationship Id="rId11" Type="http://schemas.openxmlformats.org/officeDocument/2006/relationships/image" Target="../media/image102.png"/><Relationship Id="rId5" Type="http://schemas.openxmlformats.org/officeDocument/2006/relationships/tags" Target="../tags/tag74.xml"/><Relationship Id="rId15" Type="http://schemas.openxmlformats.org/officeDocument/2006/relationships/image" Target="../media/image106.png"/><Relationship Id="rId10" Type="http://schemas.openxmlformats.org/officeDocument/2006/relationships/image" Target="../media/image101.png"/><Relationship Id="rId4" Type="http://schemas.openxmlformats.org/officeDocument/2006/relationships/tags" Target="../tags/tag73.xml"/><Relationship Id="rId9" Type="http://schemas.openxmlformats.org/officeDocument/2006/relationships/image" Target="../media/image100.png"/><Relationship Id="rId14" Type="http://schemas.openxmlformats.org/officeDocument/2006/relationships/image" Target="../media/image105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4.png"/><Relationship Id="rId3" Type="http://schemas.openxmlformats.org/officeDocument/2006/relationships/notesSlide" Target="../notesSlides/notesSlide31.xml"/><Relationship Id="rId7" Type="http://schemas.openxmlformats.org/officeDocument/2006/relationships/image" Target="../media/image113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5.xml"/><Relationship Id="rId6" Type="http://schemas.openxmlformats.org/officeDocument/2006/relationships/image" Target="../media/image112.png"/><Relationship Id="rId5" Type="http://schemas.openxmlformats.org/officeDocument/2006/relationships/image" Target="../media/image111.png"/><Relationship Id="rId4" Type="http://schemas.openxmlformats.org/officeDocument/2006/relationships/image" Target="../media/image110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9.png"/><Relationship Id="rId3" Type="http://schemas.openxmlformats.org/officeDocument/2006/relationships/notesSlide" Target="../notesSlides/notesSlide32.xml"/><Relationship Id="rId7" Type="http://schemas.openxmlformats.org/officeDocument/2006/relationships/image" Target="../media/image118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6.xml"/><Relationship Id="rId6" Type="http://schemas.openxmlformats.org/officeDocument/2006/relationships/image" Target="../media/image117.png"/><Relationship Id="rId5" Type="http://schemas.openxmlformats.org/officeDocument/2006/relationships/image" Target="../media/image116.png"/><Relationship Id="rId4" Type="http://schemas.openxmlformats.org/officeDocument/2006/relationships/image" Target="../media/image115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13" Type="http://schemas.openxmlformats.org/officeDocument/2006/relationships/image" Target="../media/image123.png"/><Relationship Id="rId18" Type="http://schemas.openxmlformats.org/officeDocument/2006/relationships/image" Target="../media/image128.png"/><Relationship Id="rId3" Type="http://schemas.openxmlformats.org/officeDocument/2006/relationships/tags" Target="../tags/tag79.xml"/><Relationship Id="rId7" Type="http://schemas.openxmlformats.org/officeDocument/2006/relationships/tags" Target="../tags/tag83.xml"/><Relationship Id="rId12" Type="http://schemas.openxmlformats.org/officeDocument/2006/relationships/image" Target="../media/image122.png"/><Relationship Id="rId17" Type="http://schemas.openxmlformats.org/officeDocument/2006/relationships/image" Target="../media/image127.png"/><Relationship Id="rId2" Type="http://schemas.openxmlformats.org/officeDocument/2006/relationships/tags" Target="../tags/tag78.xml"/><Relationship Id="rId16" Type="http://schemas.openxmlformats.org/officeDocument/2006/relationships/image" Target="../media/image126.png"/><Relationship Id="rId1" Type="http://schemas.openxmlformats.org/officeDocument/2006/relationships/tags" Target="../tags/tag77.xml"/><Relationship Id="rId6" Type="http://schemas.openxmlformats.org/officeDocument/2006/relationships/tags" Target="../tags/tag82.xml"/><Relationship Id="rId11" Type="http://schemas.openxmlformats.org/officeDocument/2006/relationships/image" Target="../media/image121.png"/><Relationship Id="rId5" Type="http://schemas.openxmlformats.org/officeDocument/2006/relationships/tags" Target="../tags/tag81.xml"/><Relationship Id="rId15" Type="http://schemas.openxmlformats.org/officeDocument/2006/relationships/image" Target="../media/image125.png"/><Relationship Id="rId10" Type="http://schemas.openxmlformats.org/officeDocument/2006/relationships/image" Target="../media/image120.png"/><Relationship Id="rId19" Type="http://schemas.openxmlformats.org/officeDocument/2006/relationships/image" Target="../media/image129.png"/><Relationship Id="rId4" Type="http://schemas.openxmlformats.org/officeDocument/2006/relationships/tags" Target="../tags/tag80.xml"/><Relationship Id="rId9" Type="http://schemas.openxmlformats.org/officeDocument/2006/relationships/notesSlide" Target="../notesSlides/notesSlide33.xml"/><Relationship Id="rId14" Type="http://schemas.openxmlformats.org/officeDocument/2006/relationships/image" Target="../media/image124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0.png"/><Relationship Id="rId13" Type="http://schemas.openxmlformats.org/officeDocument/2006/relationships/image" Target="../media/image135.png"/><Relationship Id="rId3" Type="http://schemas.openxmlformats.org/officeDocument/2006/relationships/tags" Target="../tags/tag86.xml"/><Relationship Id="rId7" Type="http://schemas.openxmlformats.org/officeDocument/2006/relationships/notesSlide" Target="../notesSlides/notesSlide34.xml"/><Relationship Id="rId12" Type="http://schemas.openxmlformats.org/officeDocument/2006/relationships/image" Target="../media/image134.png"/><Relationship Id="rId2" Type="http://schemas.openxmlformats.org/officeDocument/2006/relationships/tags" Target="../tags/tag85.xml"/><Relationship Id="rId1" Type="http://schemas.openxmlformats.org/officeDocument/2006/relationships/tags" Target="../tags/tag84.xml"/><Relationship Id="rId6" Type="http://schemas.openxmlformats.org/officeDocument/2006/relationships/slideLayout" Target="../slideLayouts/slideLayout7.xml"/><Relationship Id="rId11" Type="http://schemas.openxmlformats.org/officeDocument/2006/relationships/image" Target="../media/image133.png"/><Relationship Id="rId5" Type="http://schemas.openxmlformats.org/officeDocument/2006/relationships/tags" Target="../tags/tag88.xml"/><Relationship Id="rId10" Type="http://schemas.openxmlformats.org/officeDocument/2006/relationships/image" Target="../media/image132.png"/><Relationship Id="rId4" Type="http://schemas.openxmlformats.org/officeDocument/2006/relationships/tags" Target="../tags/tag87.xml"/><Relationship Id="rId9" Type="http://schemas.openxmlformats.org/officeDocument/2006/relationships/image" Target="../media/image13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5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9.xml"/><Relationship Id="rId5" Type="http://schemas.openxmlformats.org/officeDocument/2006/relationships/image" Target="../media/image137.png"/><Relationship Id="rId4" Type="http://schemas.openxmlformats.org/officeDocument/2006/relationships/image" Target="../media/image136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0.xml"/><Relationship Id="rId5" Type="http://schemas.openxmlformats.org/officeDocument/2006/relationships/image" Target="../media/image139.png"/><Relationship Id="rId4" Type="http://schemas.openxmlformats.org/officeDocument/2006/relationships/image" Target="../media/image138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1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0.png"/><Relationship Id="rId13" Type="http://schemas.openxmlformats.org/officeDocument/2006/relationships/image" Target="../media/image147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44.png"/><Relationship Id="rId12" Type="http://schemas.openxmlformats.org/officeDocument/2006/relationships/image" Target="../media/image146.png"/><Relationship Id="rId2" Type="http://schemas.openxmlformats.org/officeDocument/2006/relationships/tags" Target="../tags/tag92.xml"/><Relationship Id="rId1" Type="http://schemas.openxmlformats.org/officeDocument/2006/relationships/tags" Target="../tags/tag91.xml"/><Relationship Id="rId6" Type="http://schemas.openxmlformats.org/officeDocument/2006/relationships/image" Target="../media/image143.png"/><Relationship Id="rId11" Type="http://schemas.openxmlformats.org/officeDocument/2006/relationships/image" Target="../media/image145.png"/><Relationship Id="rId5" Type="http://schemas.openxmlformats.org/officeDocument/2006/relationships/image" Target="../media/image142.gif"/><Relationship Id="rId10" Type="http://schemas.openxmlformats.org/officeDocument/2006/relationships/image" Target="../media/image112.png"/><Relationship Id="rId4" Type="http://schemas.openxmlformats.org/officeDocument/2006/relationships/notesSlide" Target="../notesSlides/notesSlide43.xml"/><Relationship Id="rId9" Type="http://schemas.openxmlformats.org/officeDocument/2006/relationships/image" Target="../media/image111.png"/><Relationship Id="rId14" Type="http://schemas.openxmlformats.org/officeDocument/2006/relationships/image" Target="../media/image113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8.png"/><Relationship Id="rId13" Type="http://schemas.openxmlformats.org/officeDocument/2006/relationships/image" Target="../media/image153.png"/><Relationship Id="rId3" Type="http://schemas.openxmlformats.org/officeDocument/2006/relationships/tags" Target="../tags/tag95.xml"/><Relationship Id="rId7" Type="http://schemas.openxmlformats.org/officeDocument/2006/relationships/notesSlide" Target="../notesSlides/notesSlide45.xml"/><Relationship Id="rId12" Type="http://schemas.openxmlformats.org/officeDocument/2006/relationships/image" Target="../media/image152.png"/><Relationship Id="rId2" Type="http://schemas.openxmlformats.org/officeDocument/2006/relationships/tags" Target="../tags/tag94.xml"/><Relationship Id="rId1" Type="http://schemas.openxmlformats.org/officeDocument/2006/relationships/tags" Target="../tags/tag93.xml"/><Relationship Id="rId6" Type="http://schemas.openxmlformats.org/officeDocument/2006/relationships/slideLayout" Target="../slideLayouts/slideLayout7.xml"/><Relationship Id="rId11" Type="http://schemas.openxmlformats.org/officeDocument/2006/relationships/image" Target="../media/image151.png"/><Relationship Id="rId5" Type="http://schemas.openxmlformats.org/officeDocument/2006/relationships/tags" Target="../tags/tag97.xml"/><Relationship Id="rId10" Type="http://schemas.openxmlformats.org/officeDocument/2006/relationships/image" Target="../media/image150.png"/><Relationship Id="rId4" Type="http://schemas.openxmlformats.org/officeDocument/2006/relationships/tags" Target="../tags/tag96.xml"/><Relationship Id="rId9" Type="http://schemas.openxmlformats.org/officeDocument/2006/relationships/image" Target="../media/image149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6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8.xml"/><Relationship Id="rId6" Type="http://schemas.openxmlformats.org/officeDocument/2006/relationships/image" Target="../media/image156.png"/><Relationship Id="rId5" Type="http://schemas.openxmlformats.org/officeDocument/2006/relationships/image" Target="../media/image155.png"/><Relationship Id="rId4" Type="http://schemas.openxmlformats.org/officeDocument/2006/relationships/image" Target="../media/image15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e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tags" Target="../tags/tag3.xml"/><Relationship Id="rId7" Type="http://schemas.openxmlformats.org/officeDocument/2006/relationships/image" Target="../media/image13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notesSlide" Target="../notesSlides/notesSlide6.xml"/><Relationship Id="rId11" Type="http://schemas.openxmlformats.org/officeDocument/2006/relationships/image" Target="../media/image17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16.png"/><Relationship Id="rId4" Type="http://schemas.openxmlformats.org/officeDocument/2006/relationships/tags" Target="../tags/tag4.xml"/><Relationship Id="rId9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3528" y="1052736"/>
            <a:ext cx="8496944" cy="1470025"/>
          </a:xfrm>
        </p:spPr>
        <p:txBody>
          <a:bodyPr>
            <a:noAutofit/>
          </a:bodyPr>
          <a:lstStyle/>
          <a:p>
            <a:r>
              <a:rPr lang="ru-RU" sz="4000" dirty="0">
                <a:solidFill>
                  <a:schemeClr val="accent6"/>
                </a:solidFill>
              </a:rPr>
              <a:t>Субримановы геодезические на группах Ли в обработке изображений</a:t>
            </a:r>
            <a:endParaRPr lang="nl-NL" sz="4000" dirty="0">
              <a:solidFill>
                <a:schemeClr val="accent6"/>
              </a:solidFill>
            </a:endParaRPr>
          </a:p>
        </p:txBody>
      </p:sp>
      <p:sp>
        <p:nvSpPr>
          <p:cNvPr id="7" name="Text Box 31"/>
          <p:cNvSpPr txBox="1">
            <a:spLocks noChangeArrowheads="1"/>
          </p:cNvSpPr>
          <p:nvPr/>
        </p:nvSpPr>
        <p:spPr bwMode="auto">
          <a:xfrm>
            <a:off x="331912" y="2708920"/>
            <a:ext cx="8496944" cy="1877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1F497D"/>
                </a:solidFill>
              </a:rPr>
              <a:t>A.P. </a:t>
            </a:r>
            <a:r>
              <a:rPr lang="ru-RU" sz="2800" b="1" dirty="0" err="1" smtClean="0">
                <a:solidFill>
                  <a:srgbClr val="1F497D"/>
                </a:solidFill>
              </a:rPr>
              <a:t>Mashtakov</a:t>
            </a:r>
            <a:r>
              <a:rPr lang="fr-FR" sz="2800" b="1" dirty="0" smtClean="0">
                <a:solidFill>
                  <a:srgbClr val="1F497D"/>
                </a:solidFill>
              </a:rPr>
              <a:t> </a:t>
            </a:r>
            <a:endParaRPr lang="ru-RU" sz="2800" b="1" dirty="0" smtClean="0">
              <a:solidFill>
                <a:srgbClr val="1F497D"/>
              </a:solidFill>
            </a:endParaRPr>
          </a:p>
          <a:p>
            <a:pPr algn="ctr"/>
            <a:r>
              <a:rPr lang="fr-FR" sz="2000" dirty="0" smtClean="0">
                <a:solidFill>
                  <a:srgbClr val="1F497D"/>
                </a:solidFill>
              </a:rPr>
              <a:t> </a:t>
            </a:r>
            <a:endParaRPr lang="nl-NL" sz="2000" dirty="0">
              <a:solidFill>
                <a:srgbClr val="1F497D"/>
              </a:solidFill>
            </a:endParaRPr>
          </a:p>
          <a:p>
            <a:pPr algn="ctr"/>
            <a:r>
              <a:rPr lang="en-US" sz="2400" dirty="0" smtClean="0">
                <a:solidFill>
                  <a:srgbClr val="1F497D"/>
                </a:solidFill>
              </a:rPr>
              <a:t>Supervisors: </a:t>
            </a:r>
            <a:r>
              <a:rPr lang="ru-RU" sz="2400" dirty="0" smtClean="0">
                <a:solidFill>
                  <a:srgbClr val="1F497D"/>
                </a:solidFill>
              </a:rPr>
              <a:t>R. Duits</a:t>
            </a:r>
            <a:r>
              <a:rPr lang="en-US" sz="2400" dirty="0">
                <a:solidFill>
                  <a:srgbClr val="1F497D"/>
                </a:solidFill>
              </a:rPr>
              <a:t> &amp; </a:t>
            </a:r>
            <a:r>
              <a:rPr lang="en-US" sz="2400" dirty="0" smtClean="0">
                <a:solidFill>
                  <a:srgbClr val="1F497D"/>
                </a:solidFill>
              </a:rPr>
              <a:t>Bart </a:t>
            </a:r>
            <a:r>
              <a:rPr lang="en-US" sz="2400" dirty="0">
                <a:solidFill>
                  <a:srgbClr val="1F497D"/>
                </a:solidFill>
              </a:rPr>
              <a:t>ter Haar </a:t>
            </a:r>
            <a:r>
              <a:rPr lang="en-US" sz="2400" dirty="0" err="1" smtClean="0">
                <a:solidFill>
                  <a:srgbClr val="1F497D"/>
                </a:solidFill>
              </a:rPr>
              <a:t>Romeny</a:t>
            </a:r>
            <a:r>
              <a:rPr lang="en-US" sz="2400" dirty="0" smtClean="0">
                <a:solidFill>
                  <a:srgbClr val="1F497D"/>
                </a:solidFill>
              </a:rPr>
              <a:t> </a:t>
            </a:r>
            <a:endParaRPr lang="en-US" sz="2400" dirty="0">
              <a:solidFill>
                <a:srgbClr val="1F497D"/>
              </a:solidFill>
            </a:endParaRPr>
          </a:p>
          <a:p>
            <a:pPr algn="ctr"/>
            <a:r>
              <a:rPr lang="ru-RU" sz="2400" dirty="0" smtClean="0">
                <a:solidFill>
                  <a:srgbClr val="1F497D"/>
                </a:solidFill>
              </a:rPr>
              <a:t> </a:t>
            </a:r>
            <a:r>
              <a:rPr lang="ru-RU" sz="2400" dirty="0">
                <a:solidFill>
                  <a:srgbClr val="1F497D"/>
                </a:solidFill>
              </a:rPr>
              <a:t>C</a:t>
            </a:r>
            <a:r>
              <a:rPr lang="en-US" sz="2400" dirty="0" err="1" smtClean="0">
                <a:solidFill>
                  <a:srgbClr val="1F497D"/>
                </a:solidFill>
              </a:rPr>
              <a:t>ollaborators</a:t>
            </a:r>
            <a:r>
              <a:rPr lang="en-US" sz="2400" dirty="0" smtClean="0">
                <a:solidFill>
                  <a:srgbClr val="1F497D"/>
                </a:solidFill>
              </a:rPr>
              <a:t>: </a:t>
            </a:r>
            <a:r>
              <a:rPr lang="ru-RU" sz="2000" dirty="0" smtClean="0">
                <a:solidFill>
                  <a:srgbClr val="1F497D"/>
                </a:solidFill>
              </a:rPr>
              <a:t>Y.L</a:t>
            </a:r>
            <a:r>
              <a:rPr lang="ru-RU" sz="2000" dirty="0">
                <a:solidFill>
                  <a:srgbClr val="1F497D"/>
                </a:solidFill>
              </a:rPr>
              <a:t>. </a:t>
            </a:r>
            <a:r>
              <a:rPr lang="ru-RU" sz="2000" dirty="0" err="1">
                <a:solidFill>
                  <a:srgbClr val="1F497D"/>
                </a:solidFill>
              </a:rPr>
              <a:t>Sachkov</a:t>
            </a:r>
            <a:r>
              <a:rPr lang="ru-RU" sz="2000" dirty="0">
                <a:solidFill>
                  <a:srgbClr val="1F497D"/>
                </a:solidFill>
              </a:rPr>
              <a:t>, </a:t>
            </a:r>
            <a:r>
              <a:rPr lang="nl-NL" sz="2000" dirty="0" smtClean="0">
                <a:solidFill>
                  <a:srgbClr val="1F497D"/>
                </a:solidFill>
                <a:latin typeface="Calibri"/>
              </a:rPr>
              <a:t>G.R. </a:t>
            </a:r>
            <a:r>
              <a:rPr lang="nl-NL" sz="2000" dirty="0" err="1" smtClean="0">
                <a:solidFill>
                  <a:srgbClr val="1F497D"/>
                </a:solidFill>
                <a:latin typeface="Calibri"/>
              </a:rPr>
              <a:t>Sanguinetti</a:t>
            </a:r>
            <a:r>
              <a:rPr lang="ru-RU" sz="2000" dirty="0" smtClean="0">
                <a:solidFill>
                  <a:srgbClr val="1F497D"/>
                </a:solidFill>
                <a:latin typeface="Calibri"/>
              </a:rPr>
              <a:t>, </a:t>
            </a:r>
            <a:r>
              <a:rPr lang="nl-NL" sz="2000" dirty="0">
                <a:solidFill>
                  <a:srgbClr val="1F497D"/>
                </a:solidFill>
              </a:rPr>
              <a:t>E.J</a:t>
            </a:r>
            <a:r>
              <a:rPr lang="nl-NL" sz="2000" dirty="0" smtClean="0">
                <a:solidFill>
                  <a:srgbClr val="1F497D"/>
                </a:solidFill>
              </a:rPr>
              <a:t>.</a:t>
            </a:r>
            <a:r>
              <a:rPr lang="ru-RU" sz="2000" dirty="0" smtClean="0">
                <a:solidFill>
                  <a:srgbClr val="1F497D"/>
                </a:solidFill>
              </a:rPr>
              <a:t> </a:t>
            </a:r>
            <a:r>
              <a:rPr lang="nl-NL" sz="2000" dirty="0" err="1" smtClean="0">
                <a:solidFill>
                  <a:srgbClr val="1F497D"/>
                </a:solidFill>
              </a:rPr>
              <a:t>Bekkers</a:t>
            </a:r>
            <a:r>
              <a:rPr lang="nl-NL" sz="2000" dirty="0">
                <a:solidFill>
                  <a:srgbClr val="1F497D"/>
                </a:solidFill>
              </a:rPr>
              <a:t>, </a:t>
            </a:r>
            <a:r>
              <a:rPr lang="ru-RU" sz="2000" dirty="0" smtClean="0">
                <a:solidFill>
                  <a:srgbClr val="1F497D"/>
                </a:solidFill>
                <a:latin typeface="Calibri"/>
              </a:rPr>
              <a:t>I. </a:t>
            </a:r>
            <a:r>
              <a:rPr lang="ru-RU" sz="2000" dirty="0" err="1" smtClean="0">
                <a:solidFill>
                  <a:srgbClr val="1F497D"/>
                </a:solidFill>
                <a:latin typeface="Calibri"/>
              </a:rPr>
              <a:t>Besch</a:t>
            </a:r>
            <a:r>
              <a:rPr lang="en-US" sz="2000" dirty="0" smtClean="0">
                <a:solidFill>
                  <a:srgbClr val="1F497D"/>
                </a:solidFill>
                <a:latin typeface="Calibri"/>
              </a:rPr>
              <a:t>a</a:t>
            </a:r>
            <a:r>
              <a:rPr lang="ru-RU" sz="2000" dirty="0" err="1" smtClean="0">
                <a:solidFill>
                  <a:srgbClr val="1F497D"/>
                </a:solidFill>
                <a:latin typeface="Calibri"/>
              </a:rPr>
              <a:t>stny</a:t>
            </a:r>
            <a:r>
              <a:rPr lang="en-US" sz="2000" dirty="0" err="1" smtClean="0">
                <a:solidFill>
                  <a:srgbClr val="1F497D"/>
                </a:solidFill>
                <a:latin typeface="Calibri"/>
              </a:rPr>
              <a:t>i</a:t>
            </a:r>
            <a:endParaRPr lang="ru-RU" sz="2000" dirty="0">
              <a:solidFill>
                <a:srgbClr val="1F497D"/>
              </a:solidFill>
              <a:latin typeface="Calibri"/>
            </a:endParaRPr>
          </a:p>
          <a:p>
            <a:pPr algn="ctr"/>
            <a:r>
              <a:rPr lang="ru-RU" sz="2000" dirty="0" smtClean="0">
                <a:solidFill>
                  <a:srgbClr val="1F497D"/>
                </a:solidFill>
                <a:latin typeface="Calibri"/>
              </a:rPr>
              <a:t>G. Citti, A. </a:t>
            </a:r>
            <a:r>
              <a:rPr lang="ru-RU" sz="2000" dirty="0" err="1" smtClean="0">
                <a:solidFill>
                  <a:srgbClr val="1F497D"/>
                </a:solidFill>
                <a:latin typeface="Calibri"/>
              </a:rPr>
              <a:t>Sarti</a:t>
            </a:r>
            <a:r>
              <a:rPr lang="ru-RU" sz="2000" dirty="0" smtClean="0">
                <a:solidFill>
                  <a:srgbClr val="1F497D"/>
                </a:solidFill>
                <a:latin typeface="Calibri"/>
              </a:rPr>
              <a:t>, </a:t>
            </a:r>
            <a:r>
              <a:rPr lang="en-US" sz="2000" dirty="0">
                <a:solidFill>
                  <a:srgbClr val="1F497D"/>
                </a:solidFill>
              </a:rPr>
              <a:t>B. Franceschiello</a:t>
            </a:r>
            <a:endParaRPr lang="en-US" sz="2000" dirty="0" smtClean="0">
              <a:solidFill>
                <a:srgbClr val="1F497D"/>
              </a:solidFill>
              <a:latin typeface="Calibri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442912" y="4972973"/>
            <a:ext cx="208823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Funded </a:t>
            </a:r>
            <a:r>
              <a:rPr lang="en-US" sz="1400" dirty="0" smtClean="0"/>
              <a:t>by </a:t>
            </a:r>
            <a:endParaRPr lang="ru-RU" sz="1400" dirty="0" smtClean="0"/>
          </a:p>
          <a:p>
            <a:r>
              <a:rPr lang="en-US" sz="1400" dirty="0" smtClean="0"/>
              <a:t>the </a:t>
            </a:r>
            <a:r>
              <a:rPr lang="en-US" sz="1400" dirty="0"/>
              <a:t>European Union</a:t>
            </a:r>
          </a:p>
        </p:txBody>
      </p:sp>
      <p:pic>
        <p:nvPicPr>
          <p:cNvPr id="1026" name="Picture 2" descr="D:\confs\Bern2015\manetLogo\flag_yellow_low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4797152"/>
            <a:ext cx="1028824" cy="699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D:\confs\Bern2015\manetLogo\manet02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7406" y="4838533"/>
            <a:ext cx="657661" cy="657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Subtitle 2"/>
          <p:cNvSpPr txBox="1">
            <a:spLocks/>
          </p:cNvSpPr>
          <p:nvPr/>
        </p:nvSpPr>
        <p:spPr>
          <a:xfrm>
            <a:off x="467544" y="5157192"/>
            <a:ext cx="8352928" cy="14401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/>
            <a:endParaRPr lang="ru-RU" sz="2400" dirty="0" smtClean="0"/>
          </a:p>
          <a:p>
            <a:pPr fontAlgn="base"/>
            <a:r>
              <a:rPr lang="ru-RU" sz="2400" dirty="0" smtClean="0"/>
              <a:t>Семинар ИПС им. А.К. </a:t>
            </a:r>
            <a:r>
              <a:rPr lang="ru-RU" sz="2400" dirty="0" err="1" smtClean="0"/>
              <a:t>Айламазяна</a:t>
            </a:r>
            <a:r>
              <a:rPr lang="ru-RU" sz="2400" dirty="0" smtClean="0"/>
              <a:t> РАН,</a:t>
            </a:r>
          </a:p>
          <a:p>
            <a:pPr fontAlgn="base"/>
            <a:r>
              <a:rPr lang="ru-RU" sz="2400" dirty="0" smtClean="0"/>
              <a:t>Переславль-Залесский,</a:t>
            </a:r>
            <a:r>
              <a:rPr lang="en-US" sz="2400" dirty="0" smtClean="0"/>
              <a:t> </a:t>
            </a:r>
            <a:r>
              <a:rPr lang="ru-RU" sz="2400" dirty="0" smtClean="0"/>
              <a:t>27</a:t>
            </a:r>
            <a:r>
              <a:rPr lang="en-US" sz="2400" dirty="0" smtClean="0"/>
              <a:t>.</a:t>
            </a:r>
            <a:r>
              <a:rPr lang="ru-RU" sz="2400" dirty="0" smtClean="0"/>
              <a:t>05</a:t>
            </a:r>
            <a:r>
              <a:rPr lang="en-US" sz="2400" dirty="0" smtClean="0"/>
              <a:t>.201</a:t>
            </a:r>
            <a:r>
              <a:rPr lang="ru-RU" sz="2400" dirty="0" smtClean="0"/>
              <a:t>6</a:t>
            </a:r>
            <a:endParaRPr lang="ru-RU" dirty="0" smtClean="0"/>
          </a:p>
          <a:p>
            <a:pPr fontAlgn="base"/>
            <a:endParaRPr lang="en-US" dirty="0" smtClean="0"/>
          </a:p>
          <a:p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4138518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ChangeArrowheads="1"/>
          </p:cNvSpPr>
          <p:nvPr/>
        </p:nvSpPr>
        <p:spPr bwMode="auto">
          <a:xfrm>
            <a:off x="-42689" y="118318"/>
            <a:ext cx="9186689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tabLst>
                <a:tab pos="542925" algn="l"/>
              </a:tabLst>
              <a:defRPr/>
            </a:pPr>
            <a:r>
              <a:rPr lang="en-US" sz="3200" dirty="0">
                <a:solidFill>
                  <a:srgbClr val="E46C0A"/>
                </a:solidFill>
                <a:cs typeface="Arial" charset="0"/>
              </a:rPr>
              <a:t>Optimal Control </a:t>
            </a:r>
            <a:r>
              <a:rPr lang="en-US" sz="3200" dirty="0" smtClean="0">
                <a:solidFill>
                  <a:srgbClr val="E46C0A"/>
                </a:solidFill>
                <a:cs typeface="Arial" charset="0"/>
              </a:rPr>
              <a:t>Problem</a:t>
            </a:r>
            <a:r>
              <a:rPr lang="ru-RU" sz="3200" dirty="0" smtClean="0">
                <a:solidFill>
                  <a:srgbClr val="E46C0A"/>
                </a:solidFill>
                <a:cs typeface="Arial" charset="0"/>
              </a:rPr>
              <a:t>: ODE-</a:t>
            </a:r>
            <a:r>
              <a:rPr lang="ru-RU" sz="3200" dirty="0" err="1" smtClean="0">
                <a:solidFill>
                  <a:srgbClr val="E46C0A"/>
                </a:solidFill>
                <a:cs typeface="Arial" charset="0"/>
              </a:rPr>
              <a:t>based</a:t>
            </a:r>
            <a:r>
              <a:rPr lang="ru-RU" sz="3200" dirty="0" smtClean="0">
                <a:solidFill>
                  <a:srgbClr val="E46C0A"/>
                </a:solidFill>
                <a:cs typeface="Arial" charset="0"/>
              </a:rPr>
              <a:t> </a:t>
            </a:r>
            <a:r>
              <a:rPr lang="ru-RU" sz="3200" dirty="0" err="1" smtClean="0">
                <a:solidFill>
                  <a:srgbClr val="E46C0A"/>
                </a:solidFill>
                <a:cs typeface="Arial" charset="0"/>
              </a:rPr>
              <a:t>Approach</a:t>
            </a:r>
            <a:endParaRPr lang="en-US" sz="3200" dirty="0">
              <a:solidFill>
                <a:srgbClr val="1F497D">
                  <a:lumMod val="60000"/>
                  <a:lumOff val="40000"/>
                </a:srgbClr>
              </a:solidFill>
              <a:cs typeface="Arial" charset="0"/>
            </a:endParaRPr>
          </a:p>
        </p:txBody>
      </p:sp>
      <p:pic>
        <p:nvPicPr>
          <p:cNvPr id="42" name="Picture 4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0296" y="744452"/>
            <a:ext cx="7399049" cy="5770623"/>
          </a:xfrm>
          <a:prstGeom prst="rect">
            <a:avLst/>
          </a:prstGeom>
          <a:noFill/>
          <a:ln/>
          <a:effectLst/>
          <a:extLst>
            <a:ext uri="{909E8E84-426E-40DD-AFC4-6F175D3DCCD1}">
              <a14:hiddenFill xmlns:a14="http://schemas.microsoft.com/office/drawing/2010/main">
                <a:pattFill prst="pct5">
                  <a:fgClr>
                    <a:srgbClr val="FFFFFF">
                      <a:alpha val="0"/>
                    </a:srgbClr>
                  </a:fgClr>
                  <a:bgClr>
                    <a:srgbClr val="FFFFFF">
                      <a:alpha val="0"/>
                    </a:srgbClr>
                  </a:bgClr>
                </a:patt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8460432" y="6356350"/>
            <a:ext cx="504056" cy="365125"/>
          </a:xfrm>
        </p:spPr>
        <p:txBody>
          <a:bodyPr/>
          <a:lstStyle/>
          <a:p>
            <a:pPr>
              <a:defRPr/>
            </a:pPr>
            <a:fld id="{9CD1CDB8-EC3E-47ED-989F-4EA6DFFB24B5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</a:t>
            </a:fld>
            <a:endParaRPr lang="nl-NL" dirty="0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720214"/>
            <a:ext cx="9144000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3" name="Picture 3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8776" y="4046092"/>
            <a:ext cx="2943695" cy="22241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" name="Rectangle 43"/>
          <p:cNvSpPr/>
          <p:nvPr/>
        </p:nvSpPr>
        <p:spPr>
          <a:xfrm>
            <a:off x="6038798" y="5617662"/>
            <a:ext cx="156092" cy="23971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 </a:t>
            </a:r>
          </a:p>
        </p:txBody>
      </p:sp>
      <p:sp>
        <p:nvSpPr>
          <p:cNvPr id="45" name="Rectangle 44"/>
          <p:cNvSpPr/>
          <p:nvPr/>
        </p:nvSpPr>
        <p:spPr>
          <a:xfrm>
            <a:off x="6038798" y="5617662"/>
            <a:ext cx="156092" cy="23971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 </a:t>
            </a:r>
          </a:p>
        </p:txBody>
      </p:sp>
      <p:cxnSp>
        <p:nvCxnSpPr>
          <p:cNvPr id="46" name="Straight Arrow Connector 45"/>
          <p:cNvCxnSpPr/>
          <p:nvPr/>
        </p:nvCxnSpPr>
        <p:spPr>
          <a:xfrm>
            <a:off x="5880281" y="5146002"/>
            <a:ext cx="3075328" cy="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/>
          <p:cNvCxnSpPr/>
          <p:nvPr/>
        </p:nvCxnSpPr>
        <p:spPr>
          <a:xfrm flipV="1">
            <a:off x="6747968" y="3980378"/>
            <a:ext cx="0" cy="2245686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8" name="Picture 47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846182" y="4929657"/>
            <a:ext cx="109207" cy="107880"/>
          </a:xfrm>
          <a:prstGeom prst="rect">
            <a:avLst/>
          </a:prstGeom>
          <a:noFill/>
          <a:ln/>
          <a:effectLst/>
          <a:extLst>
            <a:ext uri="{909E8E84-426E-40DD-AFC4-6F175D3DCCD1}">
              <a14:hiddenFill xmlns:a14="http://schemas.microsoft.com/office/drawing/2010/main">
                <a:pattFill prst="pct5">
                  <a:fgClr>
                    <a:srgbClr val="FFFFFF">
                      <a:alpha val="0"/>
                    </a:srgbClr>
                  </a:fgClr>
                  <a:bgClr>
                    <a:srgbClr val="FFFFFF">
                      <a:alpha val="0"/>
                    </a:srgbClr>
                  </a:bgClr>
                </a:patt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9" name="Picture 48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833418" y="3935578"/>
            <a:ext cx="114846" cy="141494"/>
          </a:xfrm>
          <a:prstGeom prst="rect">
            <a:avLst/>
          </a:prstGeom>
          <a:noFill/>
          <a:ln/>
          <a:effectLst/>
          <a:extLst>
            <a:ext uri="{909E8E84-426E-40DD-AFC4-6F175D3DCCD1}">
              <a14:hiddenFill xmlns:a14="http://schemas.microsoft.com/office/drawing/2010/main">
                <a:pattFill prst="pct5">
                  <a:fgClr>
                    <a:srgbClr val="FFFFFF">
                      <a:alpha val="0"/>
                    </a:srgbClr>
                  </a:fgClr>
                  <a:bgClr>
                    <a:srgbClr val="FFFFFF">
                      <a:alpha val="0"/>
                    </a:srgbClr>
                  </a:bgClr>
                </a:patt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0" name="Picture 49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1969" y="5177247"/>
            <a:ext cx="233313" cy="82101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689131" y="5177247"/>
            <a:ext cx="182984" cy="115568"/>
          </a:xfrm>
          <a:prstGeom prst="rect">
            <a:avLst/>
          </a:prstGeom>
          <a:noFill/>
          <a:ln/>
          <a:effectLst/>
          <a:extLst>
            <a:ext uri="{909E8E84-426E-40DD-AFC4-6F175D3DCCD1}">
              <a14:hiddenFill xmlns:a14="http://schemas.microsoft.com/office/drawing/2010/main">
                <a:pattFill prst="pct5">
                  <a:fgClr>
                    <a:srgbClr val="FFFFFF">
                      <a:alpha val="0"/>
                    </a:srgbClr>
                  </a:fgClr>
                  <a:bgClr>
                    <a:srgbClr val="FFFFFF">
                      <a:alpha val="0"/>
                    </a:srgbClr>
                  </a:bgClr>
                </a:patt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2" name="Picture 51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590434" y="5165625"/>
            <a:ext cx="82992" cy="115567"/>
          </a:xfrm>
          <a:prstGeom prst="rect">
            <a:avLst/>
          </a:prstGeom>
          <a:noFill/>
          <a:ln/>
          <a:effectLst/>
          <a:extLst>
            <a:ext uri="{909E8E84-426E-40DD-AFC4-6F175D3DCCD1}">
              <a14:hiddenFill xmlns:a14="http://schemas.microsoft.com/office/drawing/2010/main">
                <a:pattFill prst="pct5">
                  <a:fgClr>
                    <a:srgbClr val="FFFFFF">
                      <a:alpha val="0"/>
                    </a:srgbClr>
                  </a:fgClr>
                  <a:bgClr>
                    <a:srgbClr val="FFFFFF">
                      <a:alpha val="0"/>
                    </a:srgbClr>
                  </a:bgClr>
                </a:patt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3" name="Picture 52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242794" y="5180014"/>
            <a:ext cx="116989" cy="81984"/>
          </a:xfrm>
          <a:prstGeom prst="rect">
            <a:avLst/>
          </a:prstGeom>
          <a:noFill/>
          <a:ln/>
          <a:effectLst/>
          <a:extLst>
            <a:ext uri="{909E8E84-426E-40DD-AFC4-6F175D3DCCD1}">
              <a14:hiddenFill xmlns:a14="http://schemas.microsoft.com/office/drawing/2010/main">
                <a:pattFill prst="pct5">
                  <a:fgClr>
                    <a:srgbClr val="FFFFFF">
                      <a:alpha val="0"/>
                    </a:srgbClr>
                  </a:fgClr>
                  <a:bgClr>
                    <a:srgbClr val="FFFFFF">
                      <a:alpha val="0"/>
                    </a:srgbClr>
                  </a:bgClr>
                </a:patt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4" name="Picture 53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914895" y="5174978"/>
            <a:ext cx="182652" cy="115358"/>
          </a:xfrm>
          <a:prstGeom prst="rect">
            <a:avLst/>
          </a:prstGeom>
          <a:noFill/>
          <a:ln/>
          <a:effectLst/>
          <a:extLst>
            <a:ext uri="{909E8E84-426E-40DD-AFC4-6F175D3DCCD1}">
              <a14:hiddenFill xmlns:a14="http://schemas.microsoft.com/office/drawing/2010/main">
                <a:pattFill prst="pct5">
                  <a:fgClr>
                    <a:srgbClr val="FFFFFF">
                      <a:alpha val="0"/>
                    </a:srgbClr>
                  </a:fgClr>
                  <a:bgClr>
                    <a:srgbClr val="FFFFFF">
                      <a:alpha val="0"/>
                    </a:srgbClr>
                  </a:bgClr>
                </a:patt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560412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ChangeArrowheads="1"/>
          </p:cNvSpPr>
          <p:nvPr/>
        </p:nvSpPr>
        <p:spPr bwMode="auto">
          <a:xfrm>
            <a:off x="-42689" y="118318"/>
            <a:ext cx="9186689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tabLst>
                <a:tab pos="542925" algn="l"/>
              </a:tabLst>
              <a:defRPr/>
            </a:pPr>
            <a:r>
              <a:rPr lang="en-US" sz="3200" dirty="0" smtClean="0">
                <a:solidFill>
                  <a:srgbClr val="E46C0A"/>
                </a:solidFill>
                <a:cs typeface="Arial" charset="0"/>
              </a:rPr>
              <a:t>Sub-Riemannian Wave Front</a:t>
            </a:r>
            <a:endParaRPr lang="en-US" sz="3200" dirty="0">
              <a:solidFill>
                <a:srgbClr val="1F497D">
                  <a:lumMod val="60000"/>
                  <a:lumOff val="40000"/>
                </a:srgbClr>
              </a:solidFill>
              <a:cs typeface="Arial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449777" y="908720"/>
            <a:ext cx="6201754" cy="414086"/>
          </a:xfrm>
          <a:prstGeom prst="rect">
            <a:avLst/>
          </a:prstGeom>
          <a:noFill/>
          <a:ln/>
          <a:effectLst/>
          <a:extLst>
            <a:ext uri="{909E8E84-426E-40DD-AFC4-6F175D3DCCD1}">
              <a14:hiddenFill xmlns:a14="http://schemas.microsoft.com/office/drawing/2010/main">
                <a:pattFill prst="pct5">
                  <a:fgClr>
                    <a:srgbClr val="FFFFFF">
                      <a:alpha val="0"/>
                    </a:srgbClr>
                  </a:fgClr>
                  <a:bgClr>
                    <a:srgbClr val="FFFFFF">
                      <a:alpha val="0"/>
                    </a:srgbClr>
                  </a:bgClr>
                </a:patt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8460432" y="6356350"/>
            <a:ext cx="504056" cy="365125"/>
          </a:xfrm>
        </p:spPr>
        <p:txBody>
          <a:bodyPr/>
          <a:lstStyle/>
          <a:p>
            <a:pPr>
              <a:defRPr/>
            </a:pPr>
            <a:fld id="{9CD1CDB8-EC3E-47ED-989F-4EA6DFFB24B5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</a:t>
            </a:fld>
            <a:endParaRPr lang="nl-NL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380623" y="2420888"/>
            <a:ext cx="1655562" cy="343111"/>
          </a:xfrm>
          <a:prstGeom prst="rect">
            <a:avLst/>
          </a:prstGeom>
          <a:noFill/>
          <a:ln/>
          <a:effectLst/>
          <a:extLst>
            <a:ext uri="{909E8E84-426E-40DD-AFC4-6F175D3DCCD1}">
              <a14:hiddenFill xmlns:a14="http://schemas.microsoft.com/office/drawing/2010/main">
                <a:pattFill prst="pct5">
                  <a:fgClr>
                    <a:srgbClr val="FFFFFF">
                      <a:alpha val="0"/>
                    </a:srgbClr>
                  </a:fgClr>
                  <a:bgClr>
                    <a:srgbClr val="FFFFFF">
                      <a:alpha val="0"/>
                    </a:srgbClr>
                  </a:bgClr>
                </a:patt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" name="Picture 11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345428" y="3389394"/>
            <a:ext cx="1621728" cy="1002749"/>
          </a:xfrm>
          <a:prstGeom prst="rect">
            <a:avLst/>
          </a:prstGeom>
          <a:noFill/>
          <a:ln/>
          <a:effectLst/>
          <a:extLst>
            <a:ext uri="{909E8E84-426E-40DD-AFC4-6F175D3DCCD1}">
              <a14:hiddenFill xmlns:a14="http://schemas.microsoft.com/office/drawing/2010/main">
                <a:pattFill prst="pct5">
                  <a:fgClr>
                    <a:srgbClr val="FFFFFF">
                      <a:alpha val="0"/>
                    </a:srgbClr>
                  </a:fgClr>
                  <a:bgClr>
                    <a:srgbClr val="FFFFFF">
                      <a:alpha val="0"/>
                    </a:srgbClr>
                  </a:bgClr>
                </a:patt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26" name="Picture 2" descr="1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1400512"/>
            <a:ext cx="52324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" name="Straight Connector 7"/>
          <p:cNvCxnSpPr/>
          <p:nvPr/>
        </p:nvCxnSpPr>
        <p:spPr>
          <a:xfrm>
            <a:off x="0" y="720214"/>
            <a:ext cx="9144000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35331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ChangeArrowheads="1"/>
          </p:cNvSpPr>
          <p:nvPr/>
        </p:nvSpPr>
        <p:spPr bwMode="auto">
          <a:xfrm>
            <a:off x="-42689" y="118318"/>
            <a:ext cx="9186689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tabLst>
                <a:tab pos="542925" algn="l"/>
              </a:tabLst>
              <a:defRPr/>
            </a:pPr>
            <a:r>
              <a:rPr lang="en-US" sz="3200" dirty="0" smtClean="0">
                <a:solidFill>
                  <a:srgbClr val="E46C0A"/>
                </a:solidFill>
                <a:cs typeface="Arial" charset="0"/>
              </a:rPr>
              <a:t>Sub-Riemannian Wave Front</a:t>
            </a:r>
            <a:endParaRPr lang="en-US" sz="3200" dirty="0">
              <a:solidFill>
                <a:srgbClr val="1F497D">
                  <a:lumMod val="60000"/>
                  <a:lumOff val="40000"/>
                </a:srgbClr>
              </a:solidFill>
              <a:cs typeface="Arial" charset="0"/>
            </a:endParaRPr>
          </a:p>
        </p:txBody>
      </p:sp>
      <p:sp>
        <p:nvSpPr>
          <p:cNvPr id="5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8460432" y="6356350"/>
            <a:ext cx="504056" cy="365125"/>
          </a:xfrm>
        </p:spPr>
        <p:txBody>
          <a:bodyPr/>
          <a:lstStyle/>
          <a:p>
            <a:pPr>
              <a:defRPr/>
            </a:pPr>
            <a:fld id="{9CD1CDB8-EC3E-47ED-989F-4EA6DFFB24B5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</a:t>
            </a:fld>
            <a:endParaRPr lang="nl-NL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449777" y="908720"/>
            <a:ext cx="6201754" cy="414086"/>
          </a:xfrm>
          <a:prstGeom prst="rect">
            <a:avLst/>
          </a:prstGeom>
          <a:noFill/>
          <a:ln/>
          <a:effectLst/>
          <a:extLst>
            <a:ext uri="{909E8E84-426E-40DD-AFC4-6F175D3DCCD1}">
              <a14:hiddenFill xmlns:a14="http://schemas.microsoft.com/office/drawing/2010/main">
                <a:pattFill prst="pct5">
                  <a:fgClr>
                    <a:srgbClr val="FFFFFF">
                      <a:alpha val="0"/>
                    </a:srgbClr>
                  </a:fgClr>
                  <a:bgClr>
                    <a:srgbClr val="FFFFFF">
                      <a:alpha val="0"/>
                    </a:srgbClr>
                  </a:bgClr>
                </a:patt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Picture 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380623" y="2420888"/>
            <a:ext cx="1655562" cy="343111"/>
          </a:xfrm>
          <a:prstGeom prst="rect">
            <a:avLst/>
          </a:prstGeom>
          <a:noFill/>
          <a:ln/>
          <a:effectLst/>
          <a:extLst>
            <a:ext uri="{909E8E84-426E-40DD-AFC4-6F175D3DCCD1}">
              <a14:hiddenFill xmlns:a14="http://schemas.microsoft.com/office/drawing/2010/main">
                <a:pattFill prst="pct5">
                  <a:fgClr>
                    <a:srgbClr val="FFFFFF">
                      <a:alpha val="0"/>
                    </a:srgbClr>
                  </a:fgClr>
                  <a:bgClr>
                    <a:srgbClr val="FFFFFF">
                      <a:alpha val="0"/>
                    </a:srgbClr>
                  </a:bgClr>
                </a:patt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Picture 3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360383" y="3389394"/>
            <a:ext cx="1591819" cy="1356584"/>
          </a:xfrm>
          <a:prstGeom prst="rect">
            <a:avLst/>
          </a:prstGeom>
          <a:noFill/>
          <a:ln/>
          <a:effectLst/>
          <a:extLst>
            <a:ext uri="{909E8E84-426E-40DD-AFC4-6F175D3DCCD1}">
              <a14:hiddenFill xmlns:a14="http://schemas.microsoft.com/office/drawing/2010/main">
                <a:pattFill prst="pct5">
                  <a:fgClr>
                    <a:srgbClr val="FFFFFF">
                      <a:alpha val="0"/>
                    </a:srgbClr>
                  </a:fgClr>
                  <a:bgClr>
                    <a:srgbClr val="FFFFFF">
                      <a:alpha val="0"/>
                    </a:srgbClr>
                  </a:bgClr>
                </a:patt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050" name="Picture 2" descr="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1404704"/>
            <a:ext cx="52324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" name="Straight Connector 7"/>
          <p:cNvCxnSpPr/>
          <p:nvPr/>
        </p:nvCxnSpPr>
        <p:spPr>
          <a:xfrm>
            <a:off x="0" y="720214"/>
            <a:ext cx="9144000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1613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ChangeArrowheads="1"/>
          </p:cNvSpPr>
          <p:nvPr/>
        </p:nvSpPr>
        <p:spPr bwMode="auto">
          <a:xfrm>
            <a:off x="-42689" y="118318"/>
            <a:ext cx="9186689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tabLst>
                <a:tab pos="542925" algn="l"/>
              </a:tabLst>
              <a:defRPr/>
            </a:pPr>
            <a:r>
              <a:rPr lang="en-US" sz="3200" dirty="0" smtClean="0">
                <a:solidFill>
                  <a:srgbClr val="E46C0A"/>
                </a:solidFill>
                <a:cs typeface="Arial" charset="0"/>
              </a:rPr>
              <a:t>Sub-Riemannian Wave Front</a:t>
            </a:r>
            <a:endParaRPr lang="en-US" sz="3200" dirty="0">
              <a:solidFill>
                <a:srgbClr val="1F497D">
                  <a:lumMod val="60000"/>
                  <a:lumOff val="40000"/>
                </a:srgbClr>
              </a:solidFill>
              <a:cs typeface="Arial" charset="0"/>
            </a:endParaRPr>
          </a:p>
        </p:txBody>
      </p:sp>
      <p:pic>
        <p:nvPicPr>
          <p:cNvPr id="5122" name="Picture 2" descr="GeodesicSprayonWF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1412776"/>
            <a:ext cx="52324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8460432" y="6356350"/>
            <a:ext cx="504056" cy="365125"/>
          </a:xfrm>
        </p:spPr>
        <p:txBody>
          <a:bodyPr/>
          <a:lstStyle/>
          <a:p>
            <a:pPr>
              <a:defRPr/>
            </a:pPr>
            <a:fld id="{9CD1CDB8-EC3E-47ED-989F-4EA6DFFB24B5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</a:t>
            </a:fld>
            <a:endParaRPr lang="nl-NL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449777" y="908720"/>
            <a:ext cx="6201754" cy="414086"/>
          </a:xfrm>
          <a:prstGeom prst="rect">
            <a:avLst/>
          </a:prstGeom>
          <a:noFill/>
          <a:ln/>
          <a:effectLst/>
          <a:extLst>
            <a:ext uri="{909E8E84-426E-40DD-AFC4-6F175D3DCCD1}">
              <a14:hiddenFill xmlns:a14="http://schemas.microsoft.com/office/drawing/2010/main">
                <a:pattFill prst="pct5">
                  <a:fgClr>
                    <a:srgbClr val="FFFFFF">
                      <a:alpha val="0"/>
                    </a:srgbClr>
                  </a:fgClr>
                  <a:bgClr>
                    <a:srgbClr val="FFFFFF">
                      <a:alpha val="0"/>
                    </a:srgbClr>
                  </a:bgClr>
                </a:patt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Picture 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380623" y="2420888"/>
            <a:ext cx="1655562" cy="343111"/>
          </a:xfrm>
          <a:prstGeom prst="rect">
            <a:avLst/>
          </a:prstGeom>
          <a:noFill/>
          <a:ln/>
          <a:effectLst/>
          <a:extLst>
            <a:ext uri="{909E8E84-426E-40DD-AFC4-6F175D3DCCD1}">
              <a14:hiddenFill xmlns:a14="http://schemas.microsoft.com/office/drawing/2010/main">
                <a:pattFill prst="pct5">
                  <a:fgClr>
                    <a:srgbClr val="FFFFFF">
                      <a:alpha val="0"/>
                    </a:srgbClr>
                  </a:fgClr>
                  <a:bgClr>
                    <a:srgbClr val="FFFFFF">
                      <a:alpha val="0"/>
                    </a:srgbClr>
                  </a:bgClr>
                </a:patt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9" name="Picture 18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596639" y="3389394"/>
            <a:ext cx="1119306" cy="323590"/>
          </a:xfrm>
          <a:prstGeom prst="rect">
            <a:avLst/>
          </a:prstGeom>
          <a:noFill/>
          <a:ln/>
          <a:effectLst/>
          <a:extLst>
            <a:ext uri="{909E8E84-426E-40DD-AFC4-6F175D3DCCD1}">
              <a14:hiddenFill xmlns:a14="http://schemas.microsoft.com/office/drawing/2010/main">
                <a:pattFill prst="pct5">
                  <a:fgClr>
                    <a:srgbClr val="FFFFFF">
                      <a:alpha val="0"/>
                    </a:srgbClr>
                  </a:fgClr>
                  <a:bgClr>
                    <a:srgbClr val="FFFFFF">
                      <a:alpha val="0"/>
                    </a:srgbClr>
                  </a:bgClr>
                </a:patt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Picture 2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542040" y="3782070"/>
            <a:ext cx="1218055" cy="361270"/>
          </a:xfrm>
          <a:prstGeom prst="rect">
            <a:avLst/>
          </a:prstGeom>
          <a:noFill/>
          <a:ln/>
          <a:effectLst/>
          <a:extLst>
            <a:ext uri="{909E8E84-426E-40DD-AFC4-6F175D3DCCD1}">
              <a14:hiddenFill xmlns:a14="http://schemas.microsoft.com/office/drawing/2010/main">
                <a:pattFill prst="pct5">
                  <a:fgClr>
                    <a:srgbClr val="FFFFFF">
                      <a:alpha val="0"/>
                    </a:srgbClr>
                  </a:fgClr>
                  <a:bgClr>
                    <a:srgbClr val="FFFFFF">
                      <a:alpha val="0"/>
                    </a:srgbClr>
                  </a:bgClr>
                </a:patt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5" name="Picture 24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389702" y="4365104"/>
            <a:ext cx="1637404" cy="1346076"/>
          </a:xfrm>
          <a:prstGeom prst="rect">
            <a:avLst/>
          </a:prstGeom>
          <a:noFill/>
          <a:ln/>
          <a:effectLst/>
          <a:extLst>
            <a:ext uri="{909E8E84-426E-40DD-AFC4-6F175D3DCCD1}">
              <a14:hiddenFill xmlns:a14="http://schemas.microsoft.com/office/drawing/2010/main">
                <a:pattFill prst="pct5">
                  <a:fgClr>
                    <a:srgbClr val="FFFFFF">
                      <a:alpha val="0"/>
                    </a:srgbClr>
                  </a:fgClr>
                  <a:bgClr>
                    <a:srgbClr val="FFFFFF">
                      <a:alpha val="0"/>
                    </a:srgbClr>
                  </a:bgClr>
                </a:patt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cxnSp>
        <p:nvCxnSpPr>
          <p:cNvPr id="10" name="Straight Connector 9"/>
          <p:cNvCxnSpPr/>
          <p:nvPr/>
        </p:nvCxnSpPr>
        <p:spPr>
          <a:xfrm>
            <a:off x="0" y="720214"/>
            <a:ext cx="9144000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31103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8240" y="1050773"/>
            <a:ext cx="5153025" cy="499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54" t="21371"/>
          <a:stretch/>
        </p:blipFill>
        <p:spPr>
          <a:xfrm>
            <a:off x="294852" y="3872740"/>
            <a:ext cx="3035558" cy="223136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23" r="24643" b="11903"/>
          <a:stretch/>
        </p:blipFill>
        <p:spPr>
          <a:xfrm>
            <a:off x="181916" y="451939"/>
            <a:ext cx="3264566" cy="2711483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6042092" y="3226902"/>
            <a:ext cx="112555" cy="131931"/>
          </a:xfrm>
          <a:prstGeom prst="ellipse">
            <a:avLst/>
          </a:prstGeom>
          <a:solidFill>
            <a:srgbClr val="FFCC00"/>
          </a:solidFill>
          <a:ln w="3175">
            <a:solidFill>
              <a:srgbClr val="0D0D0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07505" y="3675905"/>
            <a:ext cx="3410252" cy="2625031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 flipV="1">
            <a:off x="3519325" y="3249569"/>
            <a:ext cx="2635321" cy="426336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H="1">
            <a:off x="3532118" y="3358833"/>
            <a:ext cx="2566251" cy="2942103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Rectangle 30"/>
          <p:cNvSpPr/>
          <p:nvPr/>
        </p:nvSpPr>
        <p:spPr>
          <a:xfrm>
            <a:off x="109073" y="418590"/>
            <a:ext cx="3410252" cy="280831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33" name="Straight Connector 32"/>
          <p:cNvCxnSpPr>
            <a:stCxn id="6" idx="3"/>
          </p:cNvCxnSpPr>
          <p:nvPr/>
        </p:nvCxnSpPr>
        <p:spPr>
          <a:xfrm flipH="1" flipV="1">
            <a:off x="3519325" y="3249569"/>
            <a:ext cx="2539250" cy="89943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3519325" y="418590"/>
            <a:ext cx="2635322" cy="2830980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extBox 47"/>
          <p:cNvSpPr txBox="1"/>
          <p:nvPr/>
        </p:nvSpPr>
        <p:spPr>
          <a:xfrm>
            <a:off x="3818240" y="418590"/>
            <a:ext cx="53257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General case: </a:t>
            </a:r>
            <a:r>
              <a:rPr lang="ru-RU" sz="2000" dirty="0" err="1"/>
              <a:t>a</a:t>
            </a:r>
            <a:r>
              <a:rPr lang="en-US" sz="2000" dirty="0" err="1" smtClean="0"/>
              <a:t>stroidal</a:t>
            </a:r>
            <a:r>
              <a:rPr lang="en-US" sz="2000" dirty="0" smtClean="0"/>
              <a:t> shape of </a:t>
            </a:r>
            <a:r>
              <a:rPr lang="ru-RU" sz="2000" dirty="0" smtClean="0"/>
              <a:t>c</a:t>
            </a:r>
            <a:r>
              <a:rPr lang="en-US" sz="2000" dirty="0" err="1" smtClean="0"/>
              <a:t>onjugate</a:t>
            </a:r>
            <a:r>
              <a:rPr lang="en-US" sz="2000" dirty="0" smtClean="0"/>
              <a:t> </a:t>
            </a:r>
            <a:r>
              <a:rPr lang="ru-RU" sz="2000" dirty="0" smtClean="0"/>
              <a:t>l</a:t>
            </a:r>
            <a:r>
              <a:rPr lang="en-US" sz="2000" dirty="0" err="1" smtClean="0"/>
              <a:t>ocus</a:t>
            </a:r>
            <a:endParaRPr lang="en-US" sz="2000" dirty="0"/>
          </a:p>
        </p:txBody>
      </p:sp>
      <p:sp>
        <p:nvSpPr>
          <p:cNvPr id="49" name="TextBox 48"/>
          <p:cNvSpPr txBox="1"/>
          <p:nvPr/>
        </p:nvSpPr>
        <p:spPr>
          <a:xfrm>
            <a:off x="4137754" y="5841818"/>
            <a:ext cx="423404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Special case with rotational symmetry</a:t>
            </a:r>
            <a:endParaRPr lang="en-US" sz="2000" dirty="0"/>
          </a:p>
        </p:txBody>
      </p:sp>
      <p:sp>
        <p:nvSpPr>
          <p:cNvPr id="19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8460432" y="6203950"/>
            <a:ext cx="504056" cy="365125"/>
          </a:xfrm>
        </p:spPr>
        <p:txBody>
          <a:bodyPr/>
          <a:lstStyle/>
          <a:p>
            <a:pPr>
              <a:defRPr/>
            </a:pPr>
            <a:fld id="{9CD1CDB8-EC3E-47ED-989F-4EA6DFFB24B5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</a:t>
            </a:fld>
            <a:endParaRPr lang="nl-NL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0" name="Rectangle 4"/>
          <p:cNvSpPr>
            <a:spLocks noChangeArrowheads="1"/>
          </p:cNvSpPr>
          <p:nvPr/>
        </p:nvSpPr>
        <p:spPr bwMode="auto">
          <a:xfrm>
            <a:off x="-4728" y="-112845"/>
            <a:ext cx="9186689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tabLst>
                <a:tab pos="542925" algn="l"/>
              </a:tabLst>
              <a:defRPr/>
            </a:pPr>
            <a:r>
              <a:rPr lang="en-US" sz="3200" dirty="0" smtClean="0">
                <a:solidFill>
                  <a:srgbClr val="E46C0A"/>
                </a:solidFill>
                <a:cs typeface="Arial" charset="0"/>
              </a:rPr>
              <a:t>Self intersection of Sub-Riemannian Wave Front</a:t>
            </a:r>
            <a:endParaRPr lang="en-US" sz="3200" dirty="0">
              <a:solidFill>
                <a:srgbClr val="1F497D">
                  <a:lumMod val="60000"/>
                  <a:lumOff val="40000"/>
                </a:srgbClr>
              </a:solidFill>
              <a:cs typeface="Arial" charset="0"/>
            </a:endParaRPr>
          </a:p>
        </p:txBody>
      </p:sp>
      <p:sp>
        <p:nvSpPr>
          <p:cNvPr id="21" name="Right Arrow 20"/>
          <p:cNvSpPr/>
          <p:nvPr/>
        </p:nvSpPr>
        <p:spPr>
          <a:xfrm rot="19980501" flipH="1">
            <a:off x="3724870" y="954181"/>
            <a:ext cx="825768" cy="18261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ight Arrow 27"/>
          <p:cNvSpPr/>
          <p:nvPr/>
        </p:nvSpPr>
        <p:spPr>
          <a:xfrm rot="1994788" flipH="1">
            <a:off x="3514598" y="5544039"/>
            <a:ext cx="825768" cy="18261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6" name="Straight Connector 25"/>
          <p:cNvCxnSpPr/>
          <p:nvPr/>
        </p:nvCxnSpPr>
        <p:spPr>
          <a:xfrm>
            <a:off x="4207564" y="6241928"/>
            <a:ext cx="396263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>
            <a:off x="3927480" y="776734"/>
            <a:ext cx="482098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Rectangle 29"/>
          <p:cNvSpPr/>
          <p:nvPr/>
        </p:nvSpPr>
        <p:spPr>
          <a:xfrm>
            <a:off x="645101" y="6291676"/>
            <a:ext cx="828769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err="1" smtClean="0"/>
              <a:t>A.Agrachev</a:t>
            </a:r>
            <a:r>
              <a:rPr lang="ru-RU" sz="1600" dirty="0" smtClean="0"/>
              <a:t>, </a:t>
            </a:r>
            <a:r>
              <a:rPr lang="en-US" sz="1600" dirty="0"/>
              <a:t>Exponential mappings for contact sub-Riemannian structures</a:t>
            </a:r>
            <a:r>
              <a:rPr lang="ru-RU" sz="1600" dirty="0" smtClean="0"/>
              <a:t>. JDCS, 1996.</a:t>
            </a:r>
          </a:p>
          <a:p>
            <a:r>
              <a:rPr lang="en-US" sz="1600" dirty="0" smtClean="0"/>
              <a:t>H</a:t>
            </a:r>
            <a:r>
              <a:rPr lang="en-US" sz="1600" dirty="0"/>
              <a:t>. </a:t>
            </a:r>
            <a:r>
              <a:rPr lang="en-US" sz="1600" dirty="0" err="1"/>
              <a:t>Chakir</a:t>
            </a:r>
            <a:r>
              <a:rPr lang="en-US" sz="1600" dirty="0"/>
              <a:t>, J.P. Gauthier and I. </a:t>
            </a:r>
            <a:r>
              <a:rPr lang="en-US" sz="1600" dirty="0" err="1"/>
              <a:t>Kupka</a:t>
            </a:r>
            <a:r>
              <a:rPr lang="en-US" sz="1600" dirty="0"/>
              <a:t>, Small </a:t>
            </a:r>
            <a:r>
              <a:rPr lang="en-US" sz="1600" dirty="0" err="1"/>
              <a:t>Subriemannian</a:t>
            </a:r>
            <a:r>
              <a:rPr lang="en-US" sz="1600" dirty="0"/>
              <a:t> Balls on R3. </a:t>
            </a:r>
            <a:r>
              <a:rPr lang="en-US" sz="1600" dirty="0" smtClean="0"/>
              <a:t>JDCS</a:t>
            </a:r>
            <a:r>
              <a:rPr lang="ru-RU" sz="1600" dirty="0" smtClean="0"/>
              <a:t>, </a:t>
            </a:r>
            <a:r>
              <a:rPr lang="en-US" sz="1600" dirty="0" smtClean="0"/>
              <a:t>1996.</a:t>
            </a:r>
            <a:endParaRPr lang="en-US" sz="1600" dirty="0"/>
          </a:p>
        </p:txBody>
      </p:sp>
      <p:cxnSp>
        <p:nvCxnSpPr>
          <p:cNvPr id="37" name="Straight Connector 36"/>
          <p:cNvCxnSpPr/>
          <p:nvPr/>
        </p:nvCxnSpPr>
        <p:spPr>
          <a:xfrm>
            <a:off x="-4728" y="6329776"/>
            <a:ext cx="8609176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9586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8460432" y="6356350"/>
            <a:ext cx="504056" cy="365125"/>
          </a:xfrm>
        </p:spPr>
        <p:txBody>
          <a:bodyPr/>
          <a:lstStyle/>
          <a:p>
            <a:pPr>
              <a:defRPr/>
            </a:pPr>
            <a:fld id="{9CD1CDB8-EC3E-47ED-989F-4EA6DFFB24B5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</a:t>
            </a:fld>
            <a:endParaRPr lang="nl-NL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0" name="Rectangle 4"/>
          <p:cNvSpPr>
            <a:spLocks noChangeArrowheads="1"/>
          </p:cNvSpPr>
          <p:nvPr/>
        </p:nvSpPr>
        <p:spPr bwMode="auto">
          <a:xfrm>
            <a:off x="-42689" y="118318"/>
            <a:ext cx="9186689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tabLst>
                <a:tab pos="542925" algn="l"/>
              </a:tabLst>
              <a:defRPr/>
            </a:pPr>
            <a:r>
              <a:rPr lang="en-US" sz="3200" dirty="0" smtClean="0">
                <a:solidFill>
                  <a:srgbClr val="E46C0A"/>
                </a:solidFill>
                <a:cs typeface="Arial" charset="0"/>
              </a:rPr>
              <a:t>Sub-Riemannian Sphere</a:t>
            </a:r>
            <a:endParaRPr lang="en-US" sz="3200" dirty="0">
              <a:solidFill>
                <a:srgbClr val="1F497D">
                  <a:lumMod val="60000"/>
                  <a:lumOff val="40000"/>
                </a:srgbClr>
              </a:solidFill>
              <a:cs typeface="Arial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453217" y="3244334"/>
            <a:ext cx="2375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 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1173" y="1268760"/>
            <a:ext cx="5921654" cy="58240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7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90744" y="798194"/>
            <a:ext cx="7919821" cy="414120"/>
          </a:xfrm>
          <a:prstGeom prst="rect">
            <a:avLst/>
          </a:prstGeom>
          <a:noFill/>
          <a:ln/>
          <a:effectLst/>
          <a:extLst>
            <a:ext uri="{909E8E84-426E-40DD-AFC4-6F175D3DCCD1}">
              <a14:hiddenFill xmlns:a14="http://schemas.microsoft.com/office/drawing/2010/main">
                <a:pattFill prst="pct5">
                  <a:fgClr>
                    <a:srgbClr val="FFFFFF">
                      <a:alpha val="0"/>
                    </a:srgbClr>
                  </a:fgClr>
                  <a:bgClr>
                    <a:srgbClr val="FFFFFF">
                      <a:alpha val="0"/>
                    </a:srgbClr>
                  </a:bgClr>
                </a:patt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cxnSp>
        <p:nvCxnSpPr>
          <p:cNvPr id="7" name="Straight Connector 6"/>
          <p:cNvCxnSpPr/>
          <p:nvPr/>
        </p:nvCxnSpPr>
        <p:spPr>
          <a:xfrm>
            <a:off x="0" y="720214"/>
            <a:ext cx="9144000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33373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D1CDB8-EC3E-47ED-989F-4EA6DFFB24B5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nl-NL">
              <a:solidFill>
                <a:srgbClr val="1F497D"/>
              </a:solidFill>
            </a:endParaRPr>
          </a:p>
        </p:txBody>
      </p:sp>
      <p:sp>
        <p:nvSpPr>
          <p:cNvPr id="6" name="Slide Number Placeholder 5"/>
          <p:cNvSpPr txBox="1">
            <a:spLocks/>
          </p:cNvSpPr>
          <p:nvPr/>
        </p:nvSpPr>
        <p:spPr>
          <a:xfrm>
            <a:off x="6830888" y="638419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algn="r">
              <a:defRPr/>
            </a:pPr>
            <a:fld id="{4FB314CA-72C7-42BB-880C-D6417C364BF2}" type="slidenum">
              <a:rPr lang="en-US" smtClean="0">
                <a:solidFill>
                  <a:prstClr val="white"/>
                </a:solidFill>
                <a:cs typeface="Arial" charset="0"/>
              </a:rPr>
              <a:pPr algn="r">
                <a:defRPr/>
              </a:pPr>
              <a:t>16</a:t>
            </a:fld>
            <a:endParaRPr lang="en-US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39552" y="2132856"/>
            <a:ext cx="8280919" cy="2369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800" dirty="0" smtClean="0">
                <a:solidFill>
                  <a:prstClr val="white"/>
                </a:solidFill>
                <a:cs typeface="Arial" charset="0"/>
              </a:rPr>
              <a:t>S</a:t>
            </a:r>
            <a:r>
              <a:rPr lang="en-US" sz="2800" dirty="0" err="1" smtClean="0">
                <a:solidFill>
                  <a:prstClr val="white"/>
                </a:solidFill>
                <a:cs typeface="Arial" charset="0"/>
              </a:rPr>
              <a:t>ub</a:t>
            </a:r>
            <a:r>
              <a:rPr lang="en-US" sz="2800" dirty="0" smtClean="0">
                <a:solidFill>
                  <a:prstClr val="white"/>
                </a:solidFill>
                <a:cs typeface="Arial" charset="0"/>
              </a:rPr>
              <a:t>-Riemannian problem on </a:t>
            </a:r>
            <a:r>
              <a:rPr lang="en-US" sz="2800" dirty="0">
                <a:solidFill>
                  <a:prstClr val="white"/>
                </a:solidFill>
                <a:cs typeface="Arial" charset="0"/>
              </a:rPr>
              <a:t>SE(2) </a:t>
            </a:r>
            <a:r>
              <a:rPr lang="en-US" sz="2800" dirty="0" smtClean="0">
                <a:solidFill>
                  <a:prstClr val="white"/>
                </a:solidFill>
                <a:cs typeface="Arial" charset="0"/>
              </a:rPr>
              <a:t/>
            </a:r>
            <a:br>
              <a:rPr lang="en-US" sz="2800" dirty="0" smtClean="0">
                <a:solidFill>
                  <a:prstClr val="white"/>
                </a:solidFill>
                <a:cs typeface="Arial" charset="0"/>
              </a:rPr>
            </a:br>
            <a:r>
              <a:rPr lang="en-US" sz="2800" dirty="0" smtClean="0">
                <a:solidFill>
                  <a:prstClr val="white"/>
                </a:solidFill>
                <a:cs typeface="Arial" charset="0"/>
              </a:rPr>
              <a:t>with </a:t>
            </a:r>
            <a:r>
              <a:rPr lang="en-US" sz="2800" dirty="0">
                <a:solidFill>
                  <a:prstClr val="white"/>
                </a:solidFill>
                <a:cs typeface="Arial" charset="0"/>
              </a:rPr>
              <a:t>given external </a:t>
            </a:r>
            <a:r>
              <a:rPr lang="en-US" sz="2800" dirty="0" smtClean="0">
                <a:solidFill>
                  <a:prstClr val="white"/>
                </a:solidFill>
                <a:cs typeface="Arial" charset="0"/>
              </a:rPr>
              <a:t>cost</a:t>
            </a:r>
            <a:r>
              <a:rPr lang="en-US" sz="3200" dirty="0" smtClean="0">
                <a:solidFill>
                  <a:prstClr val="white"/>
                </a:solidFill>
                <a:cs typeface="Arial" charset="0"/>
              </a:rPr>
              <a:t/>
            </a:r>
            <a:br>
              <a:rPr lang="en-US" sz="3200" dirty="0" smtClean="0">
                <a:solidFill>
                  <a:prstClr val="white"/>
                </a:solidFill>
                <a:cs typeface="Arial" charset="0"/>
              </a:rPr>
            </a:br>
            <a:r>
              <a:rPr lang="en-US" sz="1600" dirty="0" smtClean="0">
                <a:solidFill>
                  <a:prstClr val="white"/>
                </a:solidFill>
                <a:cs typeface="Arial" charset="0"/>
              </a:rPr>
              <a:t> </a:t>
            </a:r>
            <a:endParaRPr lang="ru-RU" sz="3200" dirty="0">
              <a:solidFill>
                <a:prstClr val="white"/>
              </a:solidFill>
              <a:cs typeface="Arial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400" dirty="0" smtClean="0">
                <a:solidFill>
                  <a:schemeClr val="bg1">
                    <a:lumMod val="75000"/>
                  </a:schemeClr>
                </a:solidFill>
                <a:cs typeface="Arial" charset="0"/>
              </a:rPr>
              <a:t>(</a:t>
            </a:r>
            <a:r>
              <a:rPr lang="en-US" sz="2400" dirty="0" smtClean="0">
                <a:solidFill>
                  <a:schemeClr val="bg1">
                    <a:lumMod val="75000"/>
                  </a:schemeClr>
                </a:solidFill>
                <a:cs typeface="Arial" charset="0"/>
              </a:rPr>
              <a:t>with </a:t>
            </a:r>
            <a:r>
              <a:rPr lang="it-IT" sz="2400" dirty="0" smtClean="0">
                <a:solidFill>
                  <a:schemeClr val="bg1">
                    <a:lumMod val="75000"/>
                  </a:schemeClr>
                </a:solidFill>
              </a:rPr>
              <a:t>E.J</a:t>
            </a:r>
            <a:r>
              <a:rPr lang="it-IT" sz="2400" dirty="0">
                <a:solidFill>
                  <a:schemeClr val="bg1">
                    <a:lumMod val="75000"/>
                  </a:schemeClr>
                </a:solidFill>
              </a:rPr>
              <a:t>. Bekkers, R. </a:t>
            </a:r>
            <a:r>
              <a:rPr lang="it-IT" sz="2400" dirty="0" smtClean="0">
                <a:solidFill>
                  <a:schemeClr val="bg1">
                    <a:lumMod val="75000"/>
                  </a:schemeClr>
                </a:solidFill>
              </a:rPr>
              <a:t>Duits  and G</a:t>
            </a:r>
            <a:r>
              <a:rPr lang="it-IT" sz="2400" dirty="0">
                <a:solidFill>
                  <a:schemeClr val="bg1">
                    <a:lumMod val="75000"/>
                  </a:schemeClr>
                </a:solidFill>
              </a:rPr>
              <a:t>. Sanguinetti</a:t>
            </a:r>
            <a:r>
              <a:rPr lang="ru-RU" sz="2400" dirty="0">
                <a:solidFill>
                  <a:schemeClr val="bg1">
                    <a:lumMod val="75000"/>
                  </a:schemeClr>
                </a:solidFill>
                <a:cs typeface="Arial" charset="0"/>
              </a:rPr>
              <a:t>)</a:t>
            </a:r>
            <a:endParaRPr lang="nl-NL" sz="2400" dirty="0">
              <a:solidFill>
                <a:schemeClr val="bg1">
                  <a:lumMod val="75000"/>
                </a:schemeClr>
              </a:solidFill>
              <a:cs typeface="Arial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 dirty="0" smtClean="0">
              <a:solidFill>
                <a:prstClr val="white"/>
              </a:solidFill>
              <a:cs typeface="Arial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nl-NL" sz="2400" dirty="0" smtClean="0">
              <a:solidFill>
                <a:schemeClr val="bg1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5888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 bwMode="auto">
          <a:xfrm>
            <a:off x="323528" y="44624"/>
            <a:ext cx="8928673" cy="6031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sz="3200" dirty="0" smtClean="0">
                <a:solidFill>
                  <a:srgbClr val="E46C0A"/>
                </a:solidFill>
              </a:rPr>
              <a:t> </a:t>
            </a:r>
            <a:r>
              <a:rPr lang="en-US" sz="3200" dirty="0">
                <a:solidFill>
                  <a:srgbClr val="E46C0A"/>
                </a:solidFill>
              </a:rPr>
              <a:t>Data-driven Sub-Riemannian Geodesics in SE(2)</a:t>
            </a:r>
            <a:endParaRPr lang="en-US" sz="4000" i="1" dirty="0" smtClean="0">
              <a:solidFill>
                <a:srgbClr val="F79646">
                  <a:lumMod val="75000"/>
                </a:srgbClr>
              </a:solidFill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286" y="548680"/>
            <a:ext cx="8747202" cy="29662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86384" y="3967859"/>
            <a:ext cx="4978104" cy="699163"/>
          </a:xfrm>
          <a:prstGeom prst="rect">
            <a:avLst/>
          </a:prstGeom>
          <a:noFill/>
          <a:ln/>
          <a:effectLst/>
          <a:extLst>
            <a:ext uri="{909E8E84-426E-40DD-AFC4-6F175D3DCCD1}">
              <a14:hiddenFill xmlns:a14="http://schemas.microsoft.com/office/drawing/2010/main">
                <a:pattFill prst="pct5">
                  <a:fgClr>
                    <a:srgbClr val="FFFFFF">
                      <a:alpha val="0"/>
                    </a:srgbClr>
                  </a:fgClr>
                  <a:bgClr>
                    <a:srgbClr val="FFFFFF">
                      <a:alpha val="0"/>
                    </a:srgbClr>
                  </a:bgClr>
                </a:patt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6" name="Oval 15"/>
          <p:cNvSpPr/>
          <p:nvPr/>
        </p:nvSpPr>
        <p:spPr>
          <a:xfrm>
            <a:off x="4810362" y="4071657"/>
            <a:ext cx="1008112" cy="504056"/>
          </a:xfrm>
          <a:prstGeom prst="ellipse">
            <a:avLst/>
          </a:prstGeom>
          <a:noFill/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8460432" y="6356350"/>
            <a:ext cx="504056" cy="365125"/>
          </a:xfrm>
        </p:spPr>
        <p:txBody>
          <a:bodyPr/>
          <a:lstStyle/>
          <a:p>
            <a:pPr>
              <a:defRPr/>
            </a:pPr>
            <a:fld id="{9CD1CDB8-EC3E-47ED-989F-4EA6DFFB24B5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</a:t>
            </a:fld>
            <a:endParaRPr lang="nl-NL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Down Arrow 3"/>
          <p:cNvSpPr/>
          <p:nvPr/>
        </p:nvSpPr>
        <p:spPr>
          <a:xfrm rot="2692961">
            <a:off x="5812278" y="2503110"/>
            <a:ext cx="212221" cy="171378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99166" y="4986921"/>
            <a:ext cx="5110503" cy="1075896"/>
          </a:xfrm>
          <a:prstGeom prst="rect">
            <a:avLst/>
          </a:prstGeom>
          <a:noFill/>
          <a:ln/>
          <a:effectLst/>
          <a:extLst>
            <a:ext uri="{909E8E84-426E-40DD-AFC4-6F175D3DCCD1}">
              <a14:hiddenFill xmlns:a14="http://schemas.microsoft.com/office/drawing/2010/main">
                <a:pattFill prst="pct5">
                  <a:fgClr>
                    <a:srgbClr val="FFFFFF">
                      <a:alpha val="0"/>
                    </a:srgbClr>
                  </a:fgClr>
                  <a:bgClr>
                    <a:srgbClr val="FFFFFF">
                      <a:alpha val="0"/>
                    </a:srgbClr>
                  </a:bgClr>
                </a:patt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444" y="4230066"/>
            <a:ext cx="3097208" cy="26279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107504" y="6440378"/>
            <a:ext cx="576064" cy="43204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387513" y="4215673"/>
            <a:ext cx="689411" cy="2160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7" name="Picture 36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27416" y="3701838"/>
            <a:ext cx="2668208" cy="259292"/>
          </a:xfrm>
          <a:prstGeom prst="rect">
            <a:avLst/>
          </a:prstGeom>
          <a:noFill/>
          <a:ln/>
          <a:effectLst/>
          <a:extLst>
            <a:ext uri="{909E8E84-426E-40DD-AFC4-6F175D3DCCD1}">
              <a14:hiddenFill xmlns:a14="http://schemas.microsoft.com/office/drawing/2010/main">
                <a:pattFill prst="pct5">
                  <a:fgClr>
                    <a:srgbClr val="FFFFFF">
                      <a:alpha val="0"/>
                    </a:srgbClr>
                  </a:fgClr>
                  <a:bgClr>
                    <a:srgbClr val="FFFFFF">
                      <a:alpha val="0"/>
                    </a:srgbClr>
                  </a:bgClr>
                </a:patt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11008" y="3284984"/>
            <a:ext cx="3624888" cy="358744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1146537" y="652046"/>
            <a:ext cx="7550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err="1" smtClean="0"/>
              <a:t>image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4248549" y="467380"/>
            <a:ext cx="6846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err="1" smtClean="0"/>
              <a:t>score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6804248" y="481986"/>
            <a:ext cx="13867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err="1"/>
              <a:t>e</a:t>
            </a:r>
            <a:r>
              <a:rPr lang="ru-RU" dirty="0" err="1" smtClean="0"/>
              <a:t>xternal</a:t>
            </a:r>
            <a:r>
              <a:rPr lang="ru-RU" dirty="0" smtClean="0"/>
              <a:t> </a:t>
            </a:r>
            <a:r>
              <a:rPr lang="ru-RU" dirty="0" err="1" smtClean="0"/>
              <a:t>cost</a:t>
            </a:r>
            <a:endParaRPr lang="en-US" dirty="0"/>
          </a:p>
        </p:txBody>
      </p:sp>
      <p:pic>
        <p:nvPicPr>
          <p:cNvPr id="36" name="Picture 35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87513" y="3378271"/>
            <a:ext cx="2634664" cy="274470"/>
          </a:xfrm>
          <a:prstGeom prst="rect">
            <a:avLst/>
          </a:prstGeom>
          <a:noFill/>
          <a:ln/>
          <a:effectLst/>
          <a:extLst>
            <a:ext uri="{909E8E84-426E-40DD-AFC4-6F175D3DCCD1}">
              <a14:hiddenFill xmlns:a14="http://schemas.microsoft.com/office/drawing/2010/main">
                <a:pattFill prst="pct5">
                  <a:fgClr>
                    <a:srgbClr val="FFFFFF">
                      <a:alpha val="0"/>
                    </a:srgbClr>
                  </a:fgClr>
                  <a:bgClr>
                    <a:srgbClr val="FFFFFF">
                      <a:alpha val="0"/>
                    </a:srgbClr>
                  </a:bgClr>
                </a:patt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9" name="Picture 38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02004" y="4016411"/>
            <a:ext cx="1119032" cy="279839"/>
          </a:xfrm>
          <a:prstGeom prst="rect">
            <a:avLst/>
          </a:prstGeom>
          <a:noFill/>
          <a:ln/>
          <a:effectLst/>
          <a:extLst>
            <a:ext uri="{909E8E84-426E-40DD-AFC4-6F175D3DCCD1}">
              <a14:hiddenFill xmlns:a14="http://schemas.microsoft.com/office/drawing/2010/main">
                <a:pattFill prst="pct5">
                  <a:fgClr>
                    <a:srgbClr val="FFFFFF">
                      <a:alpha val="0"/>
                    </a:srgbClr>
                  </a:fgClr>
                  <a:bgClr>
                    <a:srgbClr val="FFFFFF">
                      <a:alpha val="0"/>
                    </a:srgbClr>
                  </a:bgClr>
                </a:patt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722850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 bwMode="auto">
          <a:xfrm>
            <a:off x="323528" y="44624"/>
            <a:ext cx="8928673" cy="6031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sz="3200" dirty="0" smtClean="0">
                <a:solidFill>
                  <a:srgbClr val="E46C0A"/>
                </a:solidFill>
              </a:rPr>
              <a:t> PDE-based Approach</a:t>
            </a:r>
            <a:endParaRPr lang="en-US" sz="4000" i="1" dirty="0" smtClean="0">
              <a:solidFill>
                <a:srgbClr val="F79646">
                  <a:lumMod val="75000"/>
                </a:srgb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60710" y="703248"/>
            <a:ext cx="8806066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2400" dirty="0" smtClean="0"/>
              <a:t>HJB </a:t>
            </a:r>
            <a:r>
              <a:rPr lang="en-US" sz="2400" dirty="0"/>
              <a:t>equation for </a:t>
            </a:r>
            <a:r>
              <a:rPr lang="en-US" sz="2400" dirty="0" err="1" smtClean="0"/>
              <a:t>wavefront</a:t>
            </a:r>
            <a:r>
              <a:rPr lang="ru-RU" sz="2400" dirty="0" smtClean="0"/>
              <a:t> </a:t>
            </a:r>
            <a:r>
              <a:rPr lang="en-US" sz="2400" dirty="0" smtClean="0"/>
              <a:t>propagation</a:t>
            </a:r>
            <a:endParaRPr lang="ru-RU" sz="2400" dirty="0" smtClean="0"/>
          </a:p>
          <a:p>
            <a:pPr marL="514350" indent="-514350">
              <a:buFont typeface="+mj-lt"/>
              <a:buAutoNum type="arabicPeriod"/>
            </a:pPr>
            <a:endParaRPr lang="ru-RU" sz="2400" dirty="0" smtClean="0"/>
          </a:p>
          <a:p>
            <a:pPr marL="514350" indent="-514350">
              <a:buFont typeface="+mj-lt"/>
              <a:buAutoNum type="arabicPeriod"/>
            </a:pPr>
            <a:endParaRPr lang="ru-RU" sz="2400" dirty="0"/>
          </a:p>
          <a:p>
            <a:pPr marL="514350" indent="-514350">
              <a:buFont typeface="+mj-lt"/>
              <a:buAutoNum type="arabicPeriod"/>
            </a:pPr>
            <a:endParaRPr lang="ru-RU" sz="2400" dirty="0" smtClean="0"/>
          </a:p>
          <a:p>
            <a:pPr marL="514350" indent="-514350">
              <a:buFont typeface="+mj-lt"/>
              <a:buAutoNum type="arabicPeriod"/>
            </a:pPr>
            <a:endParaRPr lang="en-US" sz="800" dirty="0"/>
          </a:p>
          <a:p>
            <a:pPr marL="514350" indent="-514350">
              <a:buFont typeface="+mj-lt"/>
              <a:buAutoNum type="arabicPeriod"/>
            </a:pPr>
            <a:endParaRPr lang="en-US" sz="2400" dirty="0" smtClean="0"/>
          </a:p>
          <a:p>
            <a:pPr marL="514350" indent="-514350">
              <a:buFont typeface="+mj-lt"/>
              <a:buAutoNum type="arabicPeriod"/>
            </a:pPr>
            <a:endParaRPr lang="en-US" sz="2400" dirty="0"/>
          </a:p>
          <a:p>
            <a:pPr marL="514350" indent="-514350">
              <a:buFont typeface="+mj-lt"/>
              <a:buAutoNum type="arabicPeriod"/>
            </a:pPr>
            <a:r>
              <a:rPr lang="en-US" sz="2400" dirty="0" smtClean="0"/>
              <a:t>Distance map</a:t>
            </a:r>
          </a:p>
          <a:p>
            <a:pPr marL="514350" indent="-514350">
              <a:buFont typeface="+mj-lt"/>
              <a:buAutoNum type="arabicPeriod"/>
            </a:pPr>
            <a:endParaRPr lang="en-US" sz="800" dirty="0" smtClean="0"/>
          </a:p>
          <a:p>
            <a:pPr marL="514350" indent="-514350">
              <a:buFont typeface="+mj-lt"/>
              <a:buAutoNum type="arabicPeriod"/>
            </a:pPr>
            <a:r>
              <a:rPr lang="en-US" sz="2400" dirty="0" smtClean="0"/>
              <a:t>Minimizers by backward integration of </a:t>
            </a:r>
            <a:r>
              <a:rPr lang="ru-RU" sz="2400" dirty="0" err="1" smtClean="0"/>
              <a:t>the</a:t>
            </a:r>
            <a:r>
              <a:rPr lang="ru-RU" sz="2400" dirty="0" smtClean="0"/>
              <a:t> </a:t>
            </a:r>
            <a:r>
              <a:rPr lang="en-US" sz="2400" dirty="0" smtClean="0"/>
              <a:t>Hamiltonian </a:t>
            </a:r>
            <a:r>
              <a:rPr lang="ru-RU" sz="2400" dirty="0" smtClean="0"/>
              <a:t>s</a:t>
            </a:r>
            <a:r>
              <a:rPr lang="en-US" sz="2400" dirty="0" err="1" smtClean="0"/>
              <a:t>ystem</a:t>
            </a:r>
            <a:endParaRPr lang="en-US" sz="2400" dirty="0"/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8394" y="4039637"/>
            <a:ext cx="5893926" cy="28457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8460432" y="6356350"/>
            <a:ext cx="504056" cy="365125"/>
          </a:xfrm>
        </p:spPr>
        <p:txBody>
          <a:bodyPr/>
          <a:lstStyle/>
          <a:p>
            <a:pPr>
              <a:defRPr/>
            </a:pPr>
            <a:fld id="{9CD1CDB8-EC3E-47ED-989F-4EA6DFFB24B5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</a:t>
            </a:fld>
            <a:endParaRPr lang="nl-NL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90264" y="1268760"/>
            <a:ext cx="7830185" cy="1692727"/>
          </a:xfrm>
          <a:prstGeom prst="rect">
            <a:avLst/>
          </a:prstGeom>
          <a:noFill/>
          <a:ln/>
          <a:effectLst/>
          <a:extLst>
            <a:ext uri="{909E8E84-426E-40DD-AFC4-6F175D3DCCD1}">
              <a14:hiddenFill xmlns:a14="http://schemas.microsoft.com/office/drawing/2010/main">
                <a:pattFill prst="pct5">
                  <a:fgClr>
                    <a:srgbClr val="FFFFFF">
                      <a:alpha val="0"/>
                    </a:srgbClr>
                  </a:fgClr>
                  <a:bgClr>
                    <a:srgbClr val="FFFFFF">
                      <a:alpha val="0"/>
                    </a:srgbClr>
                  </a:bgClr>
                </a:patt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Rectangle 2"/>
          <p:cNvSpPr/>
          <p:nvPr/>
        </p:nvSpPr>
        <p:spPr>
          <a:xfrm>
            <a:off x="1546264" y="6459699"/>
            <a:ext cx="576064" cy="2880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4661233" y="6455264"/>
            <a:ext cx="576064" cy="2880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19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921462" y="3140968"/>
            <a:ext cx="4055606" cy="389961"/>
          </a:xfrm>
          <a:prstGeom prst="rect">
            <a:avLst/>
          </a:prstGeom>
          <a:noFill/>
          <a:ln/>
          <a:effectLst/>
          <a:extLst>
            <a:ext uri="{909E8E84-426E-40DD-AFC4-6F175D3DCCD1}">
              <a14:hiddenFill xmlns:a14="http://schemas.microsoft.com/office/drawing/2010/main">
                <a:pattFill prst="pct5">
                  <a:fgClr>
                    <a:srgbClr val="FFFFFF">
                      <a:alpha val="0"/>
                    </a:srgbClr>
                  </a:fgClr>
                  <a:bgClr>
                    <a:srgbClr val="FFFFFF">
                      <a:alpha val="0"/>
                    </a:srgbClr>
                  </a:bgClr>
                </a:patt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527169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467544" y="-354325"/>
            <a:ext cx="8352928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 smtClean="0">
              <a:solidFill>
                <a:srgbClr val="E46C0A"/>
              </a:solidFill>
              <a:latin typeface="Arial" charset="0"/>
              <a:cs typeface="Arial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dirty="0" smtClean="0">
                <a:solidFill>
                  <a:srgbClr val="E46C0A"/>
                </a:solidFill>
                <a:latin typeface="Arial" charset="0"/>
                <a:cs typeface="Arial" charset="0"/>
              </a:rPr>
              <a:t>Numerical Verification </a:t>
            </a:r>
            <a:r>
              <a:rPr lang="ru-RU" sz="2800" dirty="0" err="1" smtClean="0">
                <a:solidFill>
                  <a:srgbClr val="E46C0A"/>
                </a:solidFill>
                <a:latin typeface="Arial" charset="0"/>
                <a:cs typeface="Arial" charset="0"/>
              </a:rPr>
              <a:t>for</a:t>
            </a:r>
            <a:r>
              <a:rPr lang="ru-RU" sz="2800" dirty="0" smtClean="0">
                <a:solidFill>
                  <a:srgbClr val="E46C0A"/>
                </a:solidFill>
                <a:latin typeface="Arial" charset="0"/>
                <a:cs typeface="Arial" charset="0"/>
              </a:rPr>
              <a:t> C=1</a:t>
            </a:r>
            <a:endParaRPr lang="en-US" sz="2800" dirty="0">
              <a:solidFill>
                <a:srgbClr val="E46C0A"/>
              </a:solidFill>
              <a:latin typeface="Arial" charset="0"/>
              <a:cs typeface="Arial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4327" y="731637"/>
            <a:ext cx="5687444" cy="29853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49" y="987825"/>
            <a:ext cx="3331072" cy="22721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TextBox 22"/>
          <p:cNvSpPr txBox="1"/>
          <p:nvPr/>
        </p:nvSpPr>
        <p:spPr>
          <a:xfrm>
            <a:off x="-25687" y="548680"/>
            <a:ext cx="34037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 smtClean="0">
                <a:cs typeface="Arial" charset="0"/>
              </a:rPr>
              <a:t>Converging to </a:t>
            </a:r>
            <a:r>
              <a:rPr lang="ru-RU" sz="2000" dirty="0" smtClean="0">
                <a:cs typeface="Arial" charset="0"/>
              </a:rPr>
              <a:t>E</a:t>
            </a:r>
            <a:r>
              <a:rPr lang="en-US" sz="2000" dirty="0" err="1" smtClean="0">
                <a:cs typeface="Arial" charset="0"/>
              </a:rPr>
              <a:t>xact</a:t>
            </a:r>
            <a:r>
              <a:rPr lang="en-US" sz="2000" dirty="0" smtClean="0">
                <a:cs typeface="Arial" charset="0"/>
              </a:rPr>
              <a:t> </a:t>
            </a:r>
            <a:r>
              <a:rPr lang="ru-RU" sz="2000" dirty="0" err="1" smtClean="0">
                <a:cs typeface="Arial" charset="0"/>
              </a:rPr>
              <a:t>Geodesics</a:t>
            </a:r>
            <a:r>
              <a:rPr lang="en-US" sz="2000" dirty="0" smtClean="0">
                <a:cs typeface="Arial" charset="0"/>
              </a:rPr>
              <a:t> </a:t>
            </a:r>
            <a:endParaRPr lang="en-US" sz="2000" dirty="0">
              <a:cs typeface="Arial" charset="0"/>
            </a:endParaRPr>
          </a:p>
        </p:txBody>
      </p:sp>
      <p:grpSp>
        <p:nvGrpSpPr>
          <p:cNvPr id="4102" name="Group 4101"/>
          <p:cNvGrpSpPr/>
          <p:nvPr/>
        </p:nvGrpSpPr>
        <p:grpSpPr>
          <a:xfrm>
            <a:off x="3215415" y="3677664"/>
            <a:ext cx="6192131" cy="3101574"/>
            <a:chOff x="150758" y="3722493"/>
            <a:chExt cx="6192131" cy="3101574"/>
          </a:xfrm>
        </p:grpSpPr>
        <p:pic>
          <p:nvPicPr>
            <p:cNvPr id="62" name="Picture 7" descr="D:\math\SE2\MaxwellSetComparison\figs\LocalMaxwellTicksModTraj.png"/>
            <p:cNvPicPr>
              <a:picLocks noChangeAspect="1" noChangeArrowheads="1"/>
            </p:cNvPicPr>
            <p:nvPr/>
          </p:nvPicPr>
          <p:blipFill rotWithShape="1"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3083"/>
            <a:stretch/>
          </p:blipFill>
          <p:spPr bwMode="auto">
            <a:xfrm>
              <a:off x="150758" y="4111863"/>
              <a:ext cx="5956354" cy="27122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3" name="Picture 62"/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3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37090" y="5273645"/>
              <a:ext cx="78278" cy="71832"/>
            </a:xfrm>
            <a:prstGeom prst="rect">
              <a:avLst/>
            </a:prstGeom>
          </p:spPr>
        </p:pic>
        <p:pic>
          <p:nvPicPr>
            <p:cNvPr id="64" name="Picture 63"/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3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68659" y="5221646"/>
              <a:ext cx="78278" cy="71832"/>
            </a:xfrm>
            <a:prstGeom prst="rect">
              <a:avLst/>
            </a:prstGeom>
          </p:spPr>
        </p:pic>
        <p:pic>
          <p:nvPicPr>
            <p:cNvPr id="65" name="Picture 64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3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566197" y="4258763"/>
              <a:ext cx="203836" cy="100852"/>
            </a:xfrm>
            <a:prstGeom prst="rect">
              <a:avLst/>
            </a:prstGeom>
            <a:noFill/>
            <a:ln/>
            <a:effectLst/>
            <a:extLst>
              <a:ext uri="{909E8E84-426E-40DD-AFC4-6F175D3DCCD1}">
                <a14:hiddenFill xmlns:a14="http://schemas.microsoft.com/office/drawing/2010/main">
                  <a:pattFill prst="pct5">
                    <a:fgClr>
                      <a:srgbClr val="FFFFFF">
                        <a:alpha val="0"/>
                      </a:srgbClr>
                    </a:fgClr>
                    <a:bgClr>
                      <a:srgbClr val="FFFFFF">
                        <a:alpha val="0"/>
                      </a:srgbClr>
                    </a:bgClr>
                  </a:patt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31F19639-BCED-4A60-ADC4-E9642A236FB7}">
                <a14:hiddenScene3d xmlns:a14="http://schemas.microsoft.com/office/drawing/2010/main">
                  <a:camera prst="orthographicFront">
                    <a:rot lat="0" lon="0" rev="0"/>
                  </a:camera>
                  <a:lightRig rig="threePt" dir="t">
                    <a:rot lat="0" lon="0" rev="0"/>
                  </a:lightRig>
                </a14:hiddenScene3d>
              </a:ext>
              <a:ext uri="{E45631CC-5BF2-4C18-A39C-3461C7D3F71A}">
                <a14:hiddenSp3d xmlns:a14="http://schemas.microsoft.com/office/drawing/2010/main" extrusionH="457200">
                  <a:contourClr>
                    <a:srgbClr val="000000"/>
                  </a:contourClr>
                </a14:hiddenSp3d>
              </a:ex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66" name="Picture 65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3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3585317" y="4220442"/>
              <a:ext cx="203836" cy="100852"/>
            </a:xfrm>
            <a:prstGeom prst="rect">
              <a:avLst/>
            </a:prstGeom>
            <a:noFill/>
            <a:ln/>
            <a:effectLst/>
            <a:extLst>
              <a:ext uri="{909E8E84-426E-40DD-AFC4-6F175D3DCCD1}">
                <a14:hiddenFill xmlns:a14="http://schemas.microsoft.com/office/drawing/2010/main">
                  <a:pattFill prst="pct5">
                    <a:fgClr>
                      <a:srgbClr val="FFFFFF">
                        <a:alpha val="0"/>
                      </a:srgbClr>
                    </a:fgClr>
                    <a:bgClr>
                      <a:srgbClr val="FFFFFF">
                        <a:alpha val="0"/>
                      </a:srgbClr>
                    </a:bgClr>
                  </a:patt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31F19639-BCED-4A60-ADC4-E9642A236FB7}">
                <a14:hiddenScene3d xmlns:a14="http://schemas.microsoft.com/office/drawing/2010/main">
                  <a:camera prst="orthographicFront">
                    <a:rot lat="0" lon="0" rev="0"/>
                  </a:camera>
                  <a:lightRig rig="threePt" dir="t">
                    <a:rot lat="0" lon="0" rev="0"/>
                  </a:lightRig>
                </a14:hiddenScene3d>
              </a:ext>
              <a:ext uri="{E45631CC-5BF2-4C18-A39C-3461C7D3F71A}">
                <a14:hiddenSp3d xmlns:a14="http://schemas.microsoft.com/office/drawing/2010/main" extrusionH="457200">
                  <a:contourClr>
                    <a:srgbClr val="000000"/>
                  </a:contourClr>
                </a14:hiddenSp3d>
              </a:ex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67" name="Picture 66"/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3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2806742" y="4139202"/>
              <a:ext cx="78085" cy="101007"/>
            </a:xfrm>
            <a:prstGeom prst="rect">
              <a:avLst/>
            </a:prstGeom>
            <a:noFill/>
            <a:ln/>
            <a:effectLst/>
            <a:extLst>
              <a:ext uri="{909E8E84-426E-40DD-AFC4-6F175D3DCCD1}">
                <a14:hiddenFill xmlns:a14="http://schemas.microsoft.com/office/drawing/2010/main">
                  <a:pattFill prst="pct5">
                    <a:fgClr>
                      <a:srgbClr val="FFFFFF">
                        <a:alpha val="0"/>
                      </a:srgbClr>
                    </a:fgClr>
                    <a:bgClr>
                      <a:srgbClr val="FFFFFF">
                        <a:alpha val="0"/>
                      </a:srgbClr>
                    </a:bgClr>
                  </a:patt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31F19639-BCED-4A60-ADC4-E9642A236FB7}">
                <a14:hiddenScene3d xmlns:a14="http://schemas.microsoft.com/office/drawing/2010/main">
                  <a:camera prst="orthographicFront">
                    <a:rot lat="0" lon="0" rev="0"/>
                  </a:camera>
                  <a:lightRig rig="threePt" dir="t">
                    <a:rot lat="0" lon="0" rev="0"/>
                  </a:lightRig>
                </a14:hiddenScene3d>
              </a:ext>
              <a:ext uri="{E45631CC-5BF2-4C18-A39C-3461C7D3F71A}">
                <a14:hiddenSp3d xmlns:a14="http://schemas.microsoft.com/office/drawing/2010/main" extrusionH="457200">
                  <a:contourClr>
                    <a:srgbClr val="000000"/>
                  </a:contourClr>
                </a14:hiddenSp3d>
              </a:ex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68" name="Picture 67"/>
            <p:cNvPicPr>
              <a:picLocks noChangeAspect="1"/>
            </p:cNvPicPr>
            <p:nvPr>
              <p:custDataLst>
                <p:tags r:id="rId6"/>
              </p:custDataLst>
            </p:nvPr>
          </p:nvPicPr>
          <p:blipFill>
            <a:blip r:embed="rId3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213633" y="6647976"/>
              <a:ext cx="78085" cy="101007"/>
            </a:xfrm>
            <a:prstGeom prst="rect">
              <a:avLst/>
            </a:prstGeom>
            <a:noFill/>
            <a:ln/>
            <a:effectLst/>
            <a:extLst>
              <a:ext uri="{909E8E84-426E-40DD-AFC4-6F175D3DCCD1}">
                <a14:hiddenFill xmlns:a14="http://schemas.microsoft.com/office/drawing/2010/main">
                  <a:pattFill prst="pct5">
                    <a:fgClr>
                      <a:srgbClr val="FFFFFF">
                        <a:alpha val="0"/>
                      </a:srgbClr>
                    </a:fgClr>
                    <a:bgClr>
                      <a:srgbClr val="FFFFFF">
                        <a:alpha val="0"/>
                      </a:srgbClr>
                    </a:bgClr>
                  </a:patt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31F19639-BCED-4A60-ADC4-E9642A236FB7}">
                <a14:hiddenScene3d xmlns:a14="http://schemas.microsoft.com/office/drawing/2010/main">
                  <a:camera prst="orthographicFront">
                    <a:rot lat="0" lon="0" rev="0"/>
                  </a:camera>
                  <a:lightRig rig="threePt" dir="t">
                    <a:rot lat="0" lon="0" rev="0"/>
                  </a:lightRig>
                </a14:hiddenScene3d>
              </a:ext>
              <a:ext uri="{E45631CC-5BF2-4C18-A39C-3461C7D3F71A}">
                <a14:hiddenSp3d xmlns:a14="http://schemas.microsoft.com/office/drawing/2010/main" extrusionH="457200">
                  <a:contourClr>
                    <a:srgbClr val="000000"/>
                  </a:contourClr>
                </a14:hiddenSp3d>
              </a:ex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69" name="Picture 68"/>
            <p:cNvPicPr>
              <a:picLocks noChangeAspect="1"/>
            </p:cNvPicPr>
            <p:nvPr>
              <p:custDataLst>
                <p:tags r:id="rId7"/>
              </p:custDataLst>
            </p:nvPr>
          </p:nvPicPr>
          <p:blipFill>
            <a:blip r:embed="rId3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3170112" y="6693147"/>
              <a:ext cx="78085" cy="101007"/>
            </a:xfrm>
            <a:prstGeom prst="rect">
              <a:avLst/>
            </a:prstGeom>
            <a:noFill/>
            <a:ln/>
            <a:effectLst/>
            <a:extLst>
              <a:ext uri="{909E8E84-426E-40DD-AFC4-6F175D3DCCD1}">
                <a14:hiddenFill xmlns:a14="http://schemas.microsoft.com/office/drawing/2010/main">
                  <a:pattFill prst="pct5">
                    <a:fgClr>
                      <a:srgbClr val="FFFFFF">
                        <a:alpha val="0"/>
                      </a:srgbClr>
                    </a:fgClr>
                    <a:bgClr>
                      <a:srgbClr val="FFFFFF">
                        <a:alpha val="0"/>
                      </a:srgbClr>
                    </a:bgClr>
                  </a:patt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31F19639-BCED-4A60-ADC4-E9642A236FB7}">
                <a14:hiddenScene3d xmlns:a14="http://schemas.microsoft.com/office/drawing/2010/main">
                  <a:camera prst="orthographicFront">
                    <a:rot lat="0" lon="0" rev="0"/>
                  </a:camera>
                  <a:lightRig rig="threePt" dir="t">
                    <a:rot lat="0" lon="0" rev="0"/>
                  </a:lightRig>
                </a14:hiddenScene3d>
              </a:ext>
              <a:ext uri="{E45631CC-5BF2-4C18-A39C-3461C7D3F71A}">
                <a14:hiddenSp3d xmlns:a14="http://schemas.microsoft.com/office/drawing/2010/main" extrusionH="457200">
                  <a:contourClr>
                    <a:srgbClr val="000000"/>
                  </a:contourClr>
                </a14:hiddenSp3d>
              </a:ex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70" name="Picture 69"/>
            <p:cNvPicPr>
              <a:picLocks noChangeAspect="1"/>
            </p:cNvPicPr>
            <p:nvPr>
              <p:custDataLst>
                <p:tags r:id="rId8"/>
              </p:custDataLst>
            </p:nvPr>
          </p:nvPicPr>
          <p:blipFill>
            <a:blip r:embed="rId3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5772343" y="4098165"/>
              <a:ext cx="78085" cy="101007"/>
            </a:xfrm>
            <a:prstGeom prst="rect">
              <a:avLst/>
            </a:prstGeom>
            <a:noFill/>
            <a:ln/>
            <a:effectLst/>
            <a:extLst>
              <a:ext uri="{909E8E84-426E-40DD-AFC4-6F175D3DCCD1}">
                <a14:hiddenFill xmlns:a14="http://schemas.microsoft.com/office/drawing/2010/main">
                  <a:pattFill prst="pct5">
                    <a:fgClr>
                      <a:srgbClr val="FFFFFF">
                        <a:alpha val="0"/>
                      </a:srgbClr>
                    </a:fgClr>
                    <a:bgClr>
                      <a:srgbClr val="FFFFFF">
                        <a:alpha val="0"/>
                      </a:srgbClr>
                    </a:bgClr>
                  </a:patt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31F19639-BCED-4A60-ADC4-E9642A236FB7}">
                <a14:hiddenScene3d xmlns:a14="http://schemas.microsoft.com/office/drawing/2010/main">
                  <a:camera prst="orthographicFront">
                    <a:rot lat="0" lon="0" rev="0"/>
                  </a:camera>
                  <a:lightRig rig="threePt" dir="t">
                    <a:rot lat="0" lon="0" rev="0"/>
                  </a:lightRig>
                </a14:hiddenScene3d>
              </a:ext>
              <a:ext uri="{E45631CC-5BF2-4C18-A39C-3461C7D3F71A}">
                <a14:hiddenSp3d xmlns:a14="http://schemas.microsoft.com/office/drawing/2010/main" extrusionH="457200">
                  <a:contourClr>
                    <a:srgbClr val="000000"/>
                  </a:contourClr>
                </a14:hiddenSp3d>
              </a:ex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71" name="Picture 70"/>
            <p:cNvPicPr>
              <a:picLocks noChangeAspect="1"/>
            </p:cNvPicPr>
            <p:nvPr>
              <p:custDataLst>
                <p:tags r:id="rId9"/>
              </p:custDataLst>
            </p:nvPr>
          </p:nvPicPr>
          <p:blipFill>
            <a:blip r:embed="rId3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2845784" y="6576609"/>
              <a:ext cx="218325" cy="71368"/>
            </a:xfrm>
            <a:prstGeom prst="rect">
              <a:avLst/>
            </a:prstGeom>
            <a:noFill/>
            <a:ln/>
            <a:effectLst/>
            <a:extLst>
              <a:ext uri="{909E8E84-426E-40DD-AFC4-6F175D3DCCD1}">
                <a14:hiddenFill xmlns:a14="http://schemas.microsoft.com/office/drawing/2010/main">
                  <a:pattFill prst="pct5">
                    <a:fgClr>
                      <a:srgbClr val="FFFFFF">
                        <a:alpha val="0"/>
                      </a:srgbClr>
                    </a:fgClr>
                    <a:bgClr>
                      <a:srgbClr val="FFFFFF">
                        <a:alpha val="0"/>
                      </a:srgbClr>
                    </a:bgClr>
                  </a:patt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31F19639-BCED-4A60-ADC4-E9642A236FB7}">
                <a14:hiddenScene3d xmlns:a14="http://schemas.microsoft.com/office/drawing/2010/main">
                  <a:camera prst="orthographicFront">
                    <a:rot lat="0" lon="0" rev="0"/>
                  </a:camera>
                  <a:lightRig rig="threePt" dir="t">
                    <a:rot lat="0" lon="0" rev="0"/>
                  </a:lightRig>
                </a14:hiddenScene3d>
              </a:ext>
              <a:ext uri="{E45631CC-5BF2-4C18-A39C-3461C7D3F71A}">
                <a14:hiddenSp3d xmlns:a14="http://schemas.microsoft.com/office/drawing/2010/main" extrusionH="457200">
                  <a:contourClr>
                    <a:srgbClr val="000000"/>
                  </a:contourClr>
                </a14:hiddenSp3d>
              </a:ex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72" name="Picture 71"/>
            <p:cNvPicPr>
              <a:picLocks noChangeAspect="1"/>
            </p:cNvPicPr>
            <p:nvPr>
              <p:custDataLst>
                <p:tags r:id="rId10"/>
              </p:custDataLst>
            </p:nvPr>
          </p:nvPicPr>
          <p:blipFill>
            <a:blip r:embed="rId3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5797239" y="6621780"/>
              <a:ext cx="218325" cy="71368"/>
            </a:xfrm>
            <a:prstGeom prst="rect">
              <a:avLst/>
            </a:prstGeom>
            <a:noFill/>
            <a:ln/>
            <a:effectLst/>
            <a:extLst>
              <a:ext uri="{909E8E84-426E-40DD-AFC4-6F175D3DCCD1}">
                <a14:hiddenFill xmlns:a14="http://schemas.microsoft.com/office/drawing/2010/main">
                  <a:pattFill prst="pct5">
                    <a:fgClr>
                      <a:srgbClr val="FFFFFF">
                        <a:alpha val="0"/>
                      </a:srgbClr>
                    </a:fgClr>
                    <a:bgClr>
                      <a:srgbClr val="FFFFFF">
                        <a:alpha val="0"/>
                      </a:srgbClr>
                    </a:bgClr>
                  </a:patt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31F19639-BCED-4A60-ADC4-E9642A236FB7}">
                <a14:hiddenScene3d xmlns:a14="http://schemas.microsoft.com/office/drawing/2010/main">
                  <a:camera prst="orthographicFront">
                    <a:rot lat="0" lon="0" rev="0"/>
                  </a:camera>
                  <a:lightRig rig="threePt" dir="t">
                    <a:rot lat="0" lon="0" rev="0"/>
                  </a:lightRig>
                </a14:hiddenScene3d>
              </a:ext>
              <a:ext uri="{E45631CC-5BF2-4C18-A39C-3461C7D3F71A}">
                <a14:hiddenSp3d xmlns:a14="http://schemas.microsoft.com/office/drawing/2010/main" extrusionH="457200">
                  <a:contourClr>
                    <a:srgbClr val="000000"/>
                  </a:contourClr>
                </a14:hiddenSp3d>
              </a:ex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73" name="Picture 72"/>
            <p:cNvPicPr>
              <a:picLocks noChangeAspect="1"/>
            </p:cNvPicPr>
            <p:nvPr>
              <p:custDataLst>
                <p:tags r:id="rId11"/>
              </p:custDataLst>
            </p:nvPr>
          </p:nvPicPr>
          <p:blipFill>
            <a:blip r:embed="rId3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5850428" y="4199171"/>
              <a:ext cx="109475" cy="71266"/>
            </a:xfrm>
            <a:prstGeom prst="rect">
              <a:avLst/>
            </a:prstGeom>
            <a:noFill/>
            <a:ln/>
            <a:effectLst/>
            <a:extLst>
              <a:ext uri="{909E8E84-426E-40DD-AFC4-6F175D3DCCD1}">
                <a14:hiddenFill xmlns:a14="http://schemas.microsoft.com/office/drawing/2010/main">
                  <a:pattFill prst="pct5">
                    <a:fgClr>
                      <a:srgbClr val="FFFFFF">
                        <a:alpha val="0"/>
                      </a:srgbClr>
                    </a:fgClr>
                    <a:bgClr>
                      <a:srgbClr val="FFFFFF">
                        <a:alpha val="0"/>
                      </a:srgbClr>
                    </a:bgClr>
                  </a:patt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31F19639-BCED-4A60-ADC4-E9642A236FB7}">
                <a14:hiddenScene3d xmlns:a14="http://schemas.microsoft.com/office/drawing/2010/main">
                  <a:camera prst="orthographicFront">
                    <a:rot lat="0" lon="0" rev="0"/>
                  </a:camera>
                  <a:lightRig rig="threePt" dir="t">
                    <a:rot lat="0" lon="0" rev="0"/>
                  </a:lightRig>
                </a14:hiddenScene3d>
              </a:ext>
              <a:ext uri="{E45631CC-5BF2-4C18-A39C-3461C7D3F71A}">
                <a14:hiddenSp3d xmlns:a14="http://schemas.microsoft.com/office/drawing/2010/main" extrusionH="457200">
                  <a:contourClr>
                    <a:srgbClr val="000000"/>
                  </a:contourClr>
                </a14:hiddenSp3d>
              </a:ex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74" name="Picture 73"/>
            <p:cNvPicPr>
              <a:picLocks noChangeAspect="1"/>
            </p:cNvPicPr>
            <p:nvPr>
              <p:custDataLst>
                <p:tags r:id="rId12"/>
              </p:custDataLst>
            </p:nvPr>
          </p:nvPicPr>
          <p:blipFill>
            <a:blip r:embed="rId3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2912744" y="4231489"/>
              <a:ext cx="109475" cy="71266"/>
            </a:xfrm>
            <a:prstGeom prst="rect">
              <a:avLst/>
            </a:prstGeom>
            <a:noFill/>
            <a:ln/>
            <a:effectLst/>
            <a:extLst>
              <a:ext uri="{909E8E84-426E-40DD-AFC4-6F175D3DCCD1}">
                <a14:hiddenFill xmlns:a14="http://schemas.microsoft.com/office/drawing/2010/main">
                  <a:pattFill prst="pct5">
                    <a:fgClr>
                      <a:srgbClr val="FFFFFF">
                        <a:alpha val="0"/>
                      </a:srgbClr>
                    </a:fgClr>
                    <a:bgClr>
                      <a:srgbClr val="FFFFFF">
                        <a:alpha val="0"/>
                      </a:srgbClr>
                    </a:bgClr>
                  </a:patt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31F19639-BCED-4A60-ADC4-E9642A236FB7}">
                <a14:hiddenScene3d xmlns:a14="http://schemas.microsoft.com/office/drawing/2010/main">
                  <a:camera prst="orthographicFront">
                    <a:rot lat="0" lon="0" rev="0"/>
                  </a:camera>
                  <a:lightRig rig="threePt" dir="t">
                    <a:rot lat="0" lon="0" rev="0"/>
                  </a:lightRig>
                </a14:hiddenScene3d>
              </a:ext>
              <a:ext uri="{E45631CC-5BF2-4C18-A39C-3461C7D3F71A}">
                <a14:hiddenSp3d xmlns:a14="http://schemas.microsoft.com/office/drawing/2010/main" extrusionH="457200">
                  <a:contourClr>
                    <a:srgbClr val="000000"/>
                  </a:contourClr>
                </a14:hiddenSp3d>
              </a:ex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75" name="Picture 74"/>
            <p:cNvPicPr>
              <a:picLocks noChangeAspect="1"/>
            </p:cNvPicPr>
            <p:nvPr>
              <p:custDataLst>
                <p:tags r:id="rId13"/>
              </p:custDataLst>
            </p:nvPr>
          </p:nvPicPr>
          <p:blipFill>
            <a:blip r:embed="rId3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03138" y="4180861"/>
              <a:ext cx="78278" cy="101257"/>
            </a:xfrm>
            <a:prstGeom prst="rect">
              <a:avLst/>
            </a:prstGeom>
          </p:spPr>
        </p:pic>
        <p:pic>
          <p:nvPicPr>
            <p:cNvPr id="76" name="Picture 75"/>
            <p:cNvPicPr>
              <a:picLocks noChangeAspect="1"/>
            </p:cNvPicPr>
            <p:nvPr>
              <p:custDataLst>
                <p:tags r:id="rId14"/>
              </p:custDataLst>
            </p:nvPr>
          </p:nvPicPr>
          <p:blipFill>
            <a:blip r:embed="rId3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81625" y="5322526"/>
              <a:ext cx="78278" cy="101257"/>
            </a:xfrm>
            <a:prstGeom prst="rect">
              <a:avLst/>
            </a:prstGeom>
          </p:spPr>
        </p:pic>
        <p:pic>
          <p:nvPicPr>
            <p:cNvPr id="77" name="Picture 76"/>
            <p:cNvPicPr>
              <a:picLocks noChangeAspect="1"/>
            </p:cNvPicPr>
            <p:nvPr>
              <p:custDataLst>
                <p:tags r:id="rId15"/>
              </p:custDataLst>
            </p:nvPr>
          </p:nvPicPr>
          <p:blipFill>
            <a:blip r:embed="rId3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06414" y="4217279"/>
              <a:ext cx="78278" cy="101257"/>
            </a:xfrm>
            <a:prstGeom prst="rect">
              <a:avLst/>
            </a:prstGeom>
          </p:spPr>
        </p:pic>
        <p:pic>
          <p:nvPicPr>
            <p:cNvPr id="78" name="Picture 77"/>
            <p:cNvPicPr>
              <a:picLocks noChangeAspect="1"/>
            </p:cNvPicPr>
            <p:nvPr>
              <p:custDataLst>
                <p:tags r:id="rId16"/>
              </p:custDataLst>
            </p:nvPr>
          </p:nvPicPr>
          <p:blipFill>
            <a:blip r:embed="rId3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28343" y="5345477"/>
              <a:ext cx="78278" cy="101257"/>
            </a:xfrm>
            <a:prstGeom prst="rect">
              <a:avLst/>
            </a:prstGeom>
          </p:spPr>
        </p:pic>
        <p:cxnSp>
          <p:nvCxnSpPr>
            <p:cNvPr id="79" name="Straight Arrow Connector 78"/>
            <p:cNvCxnSpPr/>
            <p:nvPr/>
          </p:nvCxnSpPr>
          <p:spPr>
            <a:xfrm flipV="1">
              <a:off x="663808" y="4293443"/>
              <a:ext cx="2216303" cy="96359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Arrow Connector 79"/>
            <p:cNvCxnSpPr/>
            <p:nvPr/>
          </p:nvCxnSpPr>
          <p:spPr>
            <a:xfrm flipV="1">
              <a:off x="3687234" y="4242716"/>
              <a:ext cx="2124152" cy="101454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1" name="Rectangle 80"/>
            <p:cNvSpPr/>
            <p:nvPr/>
          </p:nvSpPr>
          <p:spPr>
            <a:xfrm>
              <a:off x="2743360" y="6376218"/>
              <a:ext cx="94311" cy="11402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" name="Rectangle 81"/>
            <p:cNvSpPr/>
            <p:nvPr/>
          </p:nvSpPr>
          <p:spPr>
            <a:xfrm>
              <a:off x="5669255" y="6411767"/>
              <a:ext cx="94311" cy="11402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83" name="Straight Connector 82"/>
            <p:cNvCxnSpPr/>
            <p:nvPr/>
          </p:nvCxnSpPr>
          <p:spPr>
            <a:xfrm>
              <a:off x="1753098" y="6468778"/>
              <a:ext cx="895952" cy="285975"/>
            </a:xfrm>
            <a:prstGeom prst="line">
              <a:avLst/>
            </a:prstGeom>
            <a:ln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/>
            <p:cNvCxnSpPr/>
            <p:nvPr/>
          </p:nvCxnSpPr>
          <p:spPr>
            <a:xfrm>
              <a:off x="1118858" y="6251405"/>
              <a:ext cx="565864" cy="187168"/>
            </a:xfrm>
            <a:prstGeom prst="line">
              <a:avLst/>
            </a:prstGeom>
            <a:ln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/>
            <p:cNvCxnSpPr/>
            <p:nvPr/>
          </p:nvCxnSpPr>
          <p:spPr>
            <a:xfrm>
              <a:off x="1713959" y="6454620"/>
              <a:ext cx="39139" cy="14158"/>
            </a:xfrm>
            <a:prstGeom prst="line">
              <a:avLst/>
            </a:prstGeom>
            <a:ln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86" name="Picture 85"/>
            <p:cNvPicPr>
              <a:picLocks noChangeAspect="1"/>
            </p:cNvPicPr>
            <p:nvPr>
              <p:custDataLst>
                <p:tags r:id="rId17"/>
              </p:custDataLst>
            </p:nvPr>
          </p:nvPicPr>
          <p:blipFill>
            <a:blip r:embed="rId3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073241" y="6275366"/>
              <a:ext cx="203836" cy="100852"/>
            </a:xfrm>
            <a:prstGeom prst="rect">
              <a:avLst/>
            </a:prstGeom>
            <a:noFill/>
            <a:ln/>
            <a:effectLst/>
            <a:extLst>
              <a:ext uri="{909E8E84-426E-40DD-AFC4-6F175D3DCCD1}">
                <a14:hiddenFill xmlns:a14="http://schemas.microsoft.com/office/drawing/2010/main">
                  <a:pattFill prst="pct5">
                    <a:fgClr>
                      <a:srgbClr val="FFFFFF">
                        <a:alpha val="0"/>
                      </a:srgbClr>
                    </a:fgClr>
                    <a:bgClr>
                      <a:srgbClr val="FFFFFF">
                        <a:alpha val="0"/>
                      </a:srgbClr>
                    </a:bgClr>
                  </a:patt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31F19639-BCED-4A60-ADC4-E9642A236FB7}">
                <a14:hiddenScene3d xmlns:a14="http://schemas.microsoft.com/office/drawing/2010/main">
                  <a:camera prst="orthographicFront">
                    <a:rot lat="0" lon="0" rev="0"/>
                  </a:camera>
                  <a:lightRig rig="threePt" dir="t">
                    <a:rot lat="0" lon="0" rev="0"/>
                  </a:lightRig>
                </a14:hiddenScene3d>
              </a:ext>
              <a:ext uri="{E45631CC-5BF2-4C18-A39C-3461C7D3F71A}">
                <a14:hiddenSp3d xmlns:a14="http://schemas.microsoft.com/office/drawing/2010/main" extrusionH="457200">
                  <a:contourClr>
                    <a:srgbClr val="000000"/>
                  </a:contourClr>
                </a14:hiddenSp3d>
              </a:ext>
              <a:ext uri="{53640926-AAD7-44D8-BBD7-CCE9431645EC}">
                <a14:shadowObscured xmlns:a14="http://schemas.microsoft.com/office/drawing/2010/main"/>
              </a:ext>
            </a:extLst>
          </p:spPr>
        </p:pic>
        <p:cxnSp>
          <p:nvCxnSpPr>
            <p:cNvPr id="87" name="Straight Connector 86"/>
            <p:cNvCxnSpPr/>
            <p:nvPr/>
          </p:nvCxnSpPr>
          <p:spPr>
            <a:xfrm>
              <a:off x="4744594" y="6521461"/>
              <a:ext cx="883732" cy="265176"/>
            </a:xfrm>
            <a:prstGeom prst="line">
              <a:avLst/>
            </a:prstGeom>
            <a:ln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/>
            <p:cNvCxnSpPr/>
            <p:nvPr/>
          </p:nvCxnSpPr>
          <p:spPr>
            <a:xfrm>
              <a:off x="4110866" y="6300598"/>
              <a:ext cx="638444" cy="220863"/>
            </a:xfrm>
            <a:prstGeom prst="line">
              <a:avLst/>
            </a:prstGeom>
            <a:ln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/>
            <p:cNvCxnSpPr/>
            <p:nvPr/>
          </p:nvCxnSpPr>
          <p:spPr>
            <a:xfrm flipV="1">
              <a:off x="4697951" y="6490239"/>
              <a:ext cx="0" cy="592"/>
            </a:xfrm>
            <a:prstGeom prst="line">
              <a:avLst/>
            </a:prstGeom>
            <a:ln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90" name="Picture 89"/>
            <p:cNvPicPr>
              <a:picLocks noChangeAspect="1"/>
            </p:cNvPicPr>
            <p:nvPr>
              <p:custDataLst>
                <p:tags r:id="rId18"/>
              </p:custDataLst>
            </p:nvPr>
          </p:nvPicPr>
          <p:blipFill>
            <a:blip r:embed="rId3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4016556" y="6331240"/>
              <a:ext cx="203836" cy="100852"/>
            </a:xfrm>
            <a:prstGeom prst="rect">
              <a:avLst/>
            </a:prstGeom>
            <a:noFill/>
            <a:ln/>
            <a:effectLst/>
            <a:extLst>
              <a:ext uri="{909E8E84-426E-40DD-AFC4-6F175D3DCCD1}">
                <a14:hiddenFill xmlns:a14="http://schemas.microsoft.com/office/drawing/2010/main">
                  <a:pattFill prst="pct5">
                    <a:fgClr>
                      <a:srgbClr val="FFFFFF">
                        <a:alpha val="0"/>
                      </a:srgbClr>
                    </a:fgClr>
                    <a:bgClr>
                      <a:srgbClr val="FFFFFF">
                        <a:alpha val="0"/>
                      </a:srgbClr>
                    </a:bgClr>
                  </a:patt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31F19639-BCED-4A60-ADC4-E9642A236FB7}">
                <a14:hiddenScene3d xmlns:a14="http://schemas.microsoft.com/office/drawing/2010/main">
                  <a:camera prst="orthographicFront">
                    <a:rot lat="0" lon="0" rev="0"/>
                  </a:camera>
                  <a:lightRig rig="threePt" dir="t">
                    <a:rot lat="0" lon="0" rev="0"/>
                  </a:lightRig>
                </a14:hiddenScene3d>
              </a:ext>
              <a:ext uri="{E45631CC-5BF2-4C18-A39C-3461C7D3F71A}">
                <a14:hiddenSp3d xmlns:a14="http://schemas.microsoft.com/office/drawing/2010/main" extrusionH="457200">
                  <a:contourClr>
                    <a:srgbClr val="000000"/>
                  </a:contourClr>
                </a14:hiddenSp3d>
              </a:ex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96" name="Rectangle 95"/>
            <p:cNvSpPr/>
            <p:nvPr/>
          </p:nvSpPr>
          <p:spPr>
            <a:xfrm>
              <a:off x="6107112" y="5263660"/>
              <a:ext cx="235777" cy="32024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97" name="Picture 96"/>
            <p:cNvPicPr>
              <a:picLocks noChangeAspect="1"/>
            </p:cNvPicPr>
            <p:nvPr>
              <p:custDataLst>
                <p:tags r:id="rId19"/>
              </p:custDataLst>
            </p:nvPr>
          </p:nvPicPr>
          <p:blipFill>
            <a:blip r:embed="rId3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2419120" y="4189783"/>
              <a:ext cx="93933" cy="100851"/>
            </a:xfrm>
            <a:prstGeom prst="rect">
              <a:avLst/>
            </a:prstGeom>
            <a:noFill/>
            <a:ln/>
            <a:effectLst/>
            <a:extLst>
              <a:ext uri="{909E8E84-426E-40DD-AFC4-6F175D3DCCD1}">
                <a14:hiddenFill xmlns:a14="http://schemas.microsoft.com/office/drawing/2010/main">
                  <a:pattFill prst="pct5">
                    <a:fgClr>
                      <a:srgbClr val="FFFFFF">
                        <a:alpha val="0"/>
                      </a:srgbClr>
                    </a:fgClr>
                    <a:bgClr>
                      <a:srgbClr val="FFFFFF">
                        <a:alpha val="0"/>
                      </a:srgbClr>
                    </a:bgClr>
                  </a:patt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31F19639-BCED-4A60-ADC4-E9642A236FB7}">
                <a14:hiddenScene3d xmlns:a14="http://schemas.microsoft.com/office/drawing/2010/main">
                  <a:camera prst="orthographicFront">
                    <a:rot lat="0" lon="0" rev="0"/>
                  </a:camera>
                  <a:lightRig rig="threePt" dir="t">
                    <a:rot lat="0" lon="0" rev="0"/>
                  </a:lightRig>
                </a14:hiddenScene3d>
              </a:ext>
              <a:ext uri="{E45631CC-5BF2-4C18-A39C-3461C7D3F71A}">
                <a14:hiddenSp3d xmlns:a14="http://schemas.microsoft.com/office/drawing/2010/main" extrusionH="457200">
                  <a:contourClr>
                    <a:srgbClr val="000000"/>
                  </a:contourClr>
                </a14:hiddenSp3d>
              </a:ex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98" name="Picture 97"/>
            <p:cNvPicPr>
              <a:picLocks noChangeAspect="1"/>
            </p:cNvPicPr>
            <p:nvPr>
              <p:custDataLst>
                <p:tags r:id="rId20"/>
              </p:custDataLst>
            </p:nvPr>
          </p:nvPicPr>
          <p:blipFill>
            <a:blip r:embed="rId3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5336906" y="4148863"/>
              <a:ext cx="93933" cy="100851"/>
            </a:xfrm>
            <a:prstGeom prst="rect">
              <a:avLst/>
            </a:prstGeom>
            <a:noFill/>
            <a:ln/>
            <a:effectLst/>
            <a:extLst>
              <a:ext uri="{909E8E84-426E-40DD-AFC4-6F175D3DCCD1}">
                <a14:hiddenFill xmlns:a14="http://schemas.microsoft.com/office/drawing/2010/main">
                  <a:pattFill prst="pct5">
                    <a:fgClr>
                      <a:srgbClr val="FFFFFF">
                        <a:alpha val="0"/>
                      </a:srgbClr>
                    </a:fgClr>
                    <a:bgClr>
                      <a:srgbClr val="FFFFFF">
                        <a:alpha val="0"/>
                      </a:srgbClr>
                    </a:bgClr>
                  </a:patt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31F19639-BCED-4A60-ADC4-E9642A236FB7}">
                <a14:hiddenScene3d xmlns:a14="http://schemas.microsoft.com/office/drawing/2010/main">
                  <a:camera prst="orthographicFront">
                    <a:rot lat="0" lon="0" rev="0"/>
                  </a:camera>
                  <a:lightRig rig="threePt" dir="t">
                    <a:rot lat="0" lon="0" rev="0"/>
                  </a:lightRig>
                </a14:hiddenScene3d>
              </a:ext>
              <a:ext uri="{E45631CC-5BF2-4C18-A39C-3461C7D3F71A}">
                <a14:hiddenSp3d xmlns:a14="http://schemas.microsoft.com/office/drawing/2010/main" extrusionH="457200">
                  <a:contourClr>
                    <a:srgbClr val="000000"/>
                  </a:contourClr>
                </a14:hiddenSp3d>
              </a:ex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101" name="Rectangle 100"/>
            <p:cNvSpPr/>
            <p:nvPr/>
          </p:nvSpPr>
          <p:spPr>
            <a:xfrm>
              <a:off x="2888030" y="5627178"/>
              <a:ext cx="118590" cy="17308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2" name="Rectangle 101"/>
            <p:cNvSpPr/>
            <p:nvPr/>
          </p:nvSpPr>
          <p:spPr>
            <a:xfrm>
              <a:off x="5845870" y="5627178"/>
              <a:ext cx="118590" cy="17308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3" name="Picture 102"/>
            <p:cNvPicPr>
              <a:picLocks noChangeAspect="1"/>
            </p:cNvPicPr>
            <p:nvPr>
              <p:custDataLst>
                <p:tags r:id="rId21"/>
              </p:custDataLst>
            </p:nvPr>
          </p:nvPicPr>
          <p:blipFill>
            <a:blip r:embed="rId3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2898258" y="4593030"/>
              <a:ext cx="77965" cy="114643"/>
            </a:xfrm>
            <a:prstGeom prst="rect">
              <a:avLst/>
            </a:prstGeom>
            <a:noFill/>
            <a:ln/>
            <a:effectLst/>
            <a:extLst>
              <a:ext uri="{909E8E84-426E-40DD-AFC4-6F175D3DCCD1}">
                <a14:hiddenFill xmlns:a14="http://schemas.microsoft.com/office/drawing/2010/main">
                  <a:pattFill prst="pct5">
                    <a:fgClr>
                      <a:srgbClr val="FFFFFF">
                        <a:alpha val="0"/>
                      </a:srgbClr>
                    </a:fgClr>
                    <a:bgClr>
                      <a:srgbClr val="FFFFFF">
                        <a:alpha val="0"/>
                      </a:srgbClr>
                    </a:bgClr>
                  </a:patt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31F19639-BCED-4A60-ADC4-E9642A236FB7}">
                <a14:hiddenScene3d xmlns:a14="http://schemas.microsoft.com/office/drawing/2010/main">
                  <a:camera prst="orthographicFront">
                    <a:rot lat="0" lon="0" rev="0"/>
                  </a:camera>
                  <a:lightRig rig="threePt" dir="t">
                    <a:rot lat="0" lon="0" rev="0"/>
                  </a:lightRig>
                </a14:hiddenScene3d>
              </a:ext>
              <a:ext uri="{E45631CC-5BF2-4C18-A39C-3461C7D3F71A}">
                <a14:hiddenSp3d xmlns:a14="http://schemas.microsoft.com/office/drawing/2010/main" extrusionH="457200">
                  <a:contourClr>
                    <a:srgbClr val="000000"/>
                  </a:contourClr>
                </a14:hiddenSp3d>
              </a:ex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104" name="Picture 103"/>
            <p:cNvPicPr>
              <a:picLocks noChangeAspect="1"/>
            </p:cNvPicPr>
            <p:nvPr>
              <p:custDataLst>
                <p:tags r:id="rId22"/>
              </p:custDataLst>
            </p:nvPr>
          </p:nvPicPr>
          <p:blipFill>
            <a:blip r:embed="rId3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5857122" y="4552588"/>
              <a:ext cx="77965" cy="114643"/>
            </a:xfrm>
            <a:prstGeom prst="rect">
              <a:avLst/>
            </a:prstGeom>
            <a:noFill/>
            <a:ln/>
            <a:effectLst/>
            <a:extLst>
              <a:ext uri="{909E8E84-426E-40DD-AFC4-6F175D3DCCD1}">
                <a14:hiddenFill xmlns:a14="http://schemas.microsoft.com/office/drawing/2010/main">
                  <a:pattFill prst="pct5">
                    <a:fgClr>
                      <a:srgbClr val="FFFFFF">
                        <a:alpha val="0"/>
                      </a:srgbClr>
                    </a:fgClr>
                    <a:bgClr>
                      <a:srgbClr val="FFFFFF">
                        <a:alpha val="0"/>
                      </a:srgbClr>
                    </a:bgClr>
                  </a:patt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31F19639-BCED-4A60-ADC4-E9642A236FB7}">
                <a14:hiddenScene3d xmlns:a14="http://schemas.microsoft.com/office/drawing/2010/main">
                  <a:camera prst="orthographicFront">
                    <a:rot lat="0" lon="0" rev="0"/>
                  </a:camera>
                  <a:lightRig rig="threePt" dir="t">
                    <a:rot lat="0" lon="0" rev="0"/>
                  </a:lightRig>
                </a14:hiddenScene3d>
              </a:ext>
              <a:ext uri="{E45631CC-5BF2-4C18-A39C-3461C7D3F71A}">
                <a14:hiddenSp3d xmlns:a14="http://schemas.microsoft.com/office/drawing/2010/main" extrusionH="457200">
                  <a:contourClr>
                    <a:srgbClr val="000000"/>
                  </a:contourClr>
                </a14:hiddenSp3d>
              </a:ex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105" name="Picture 104"/>
            <p:cNvPicPr>
              <a:picLocks noChangeAspect="1"/>
            </p:cNvPicPr>
            <p:nvPr>
              <p:custDataLst>
                <p:tags r:id="rId23"/>
              </p:custDataLst>
            </p:nvPr>
          </p:nvPicPr>
          <p:blipFill>
            <a:blip r:embed="rId3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8975" y="6438573"/>
              <a:ext cx="78278" cy="101257"/>
            </a:xfrm>
            <a:prstGeom prst="rect">
              <a:avLst/>
            </a:prstGeom>
          </p:spPr>
        </p:pic>
        <p:pic>
          <p:nvPicPr>
            <p:cNvPr id="106" name="Picture 105"/>
            <p:cNvPicPr>
              <a:picLocks noChangeAspect="1"/>
            </p:cNvPicPr>
            <p:nvPr>
              <p:custDataLst>
                <p:tags r:id="rId24"/>
              </p:custDataLst>
            </p:nvPr>
          </p:nvPicPr>
          <p:blipFill>
            <a:blip r:embed="rId3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08956" y="6499810"/>
              <a:ext cx="78278" cy="101257"/>
            </a:xfrm>
            <a:prstGeom prst="rect">
              <a:avLst/>
            </a:prstGeom>
          </p:spPr>
        </p:pic>
        <p:sp>
          <p:nvSpPr>
            <p:cNvPr id="107" name="Rectangle 106"/>
            <p:cNvSpPr/>
            <p:nvPr/>
          </p:nvSpPr>
          <p:spPr>
            <a:xfrm>
              <a:off x="3035296" y="3722493"/>
              <a:ext cx="2986380" cy="22721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altLang="zh-CN" sz="2000" kern="0" dirty="0" err="1" smtClean="0">
                  <a:solidFill>
                    <a:sysClr val="windowText" lastClr="000000"/>
                  </a:solidFill>
                  <a:latin typeface="+mj-lt"/>
                  <a:ea typeface="宋体" charset="-122"/>
                </a:rPr>
                <a:t>Maxwell</a:t>
              </a:r>
              <a:r>
                <a:rPr lang="ru-RU" altLang="zh-CN" sz="2000" kern="0" dirty="0" smtClean="0">
                  <a:solidFill>
                    <a:sysClr val="windowText" lastClr="000000"/>
                  </a:solidFill>
                  <a:latin typeface="+mj-lt"/>
                  <a:ea typeface="宋体" charset="-122"/>
                </a:rPr>
                <a:t> </a:t>
              </a:r>
              <a:r>
                <a:rPr lang="ru-RU" altLang="zh-CN" sz="2000" kern="0" dirty="0" err="1" smtClean="0">
                  <a:solidFill>
                    <a:sysClr val="windowText" lastClr="000000"/>
                  </a:solidFill>
                  <a:latin typeface="+mj-lt"/>
                  <a:ea typeface="宋体" charset="-122"/>
                </a:rPr>
                <a:t>Set</a:t>
              </a:r>
              <a:r>
                <a:rPr lang="ru-RU" altLang="zh-CN" sz="2000" kern="0" dirty="0" smtClean="0">
                  <a:solidFill>
                    <a:sysClr val="windowText" lastClr="000000"/>
                  </a:solidFill>
                  <a:latin typeface="+mj-lt"/>
                  <a:ea typeface="宋体" charset="-122"/>
                </a:rPr>
                <a:t> </a:t>
              </a:r>
              <a:r>
                <a:rPr lang="ru-RU" altLang="zh-CN" sz="2000" kern="0" dirty="0" err="1" smtClean="0">
                  <a:solidFill>
                    <a:sysClr val="windowText" lastClr="000000"/>
                  </a:solidFill>
                  <a:latin typeface="+mj-lt"/>
                  <a:ea typeface="宋体" charset="-122"/>
                </a:rPr>
                <a:t>Numerically</a:t>
              </a:r>
              <a:endParaRPr lang="zh-CN" altLang="en-US" sz="2000" kern="0" dirty="0">
                <a:solidFill>
                  <a:sysClr val="windowText" lastClr="000000"/>
                </a:solidFill>
                <a:latin typeface="+mj-lt"/>
                <a:ea typeface="宋体" charset="-122"/>
              </a:endParaRPr>
            </a:p>
          </p:txBody>
        </p:sp>
        <p:sp>
          <p:nvSpPr>
            <p:cNvPr id="108" name="Rectangle 107"/>
            <p:cNvSpPr/>
            <p:nvPr/>
          </p:nvSpPr>
          <p:spPr>
            <a:xfrm>
              <a:off x="484725" y="3726199"/>
              <a:ext cx="2550571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altLang="zh-CN" sz="2000" kern="0" dirty="0" err="1" smtClean="0">
                  <a:solidFill>
                    <a:sysClr val="windowText" lastClr="000000"/>
                  </a:solidFill>
                  <a:latin typeface="+mj-lt"/>
                  <a:ea typeface="宋体" charset="-122"/>
                </a:rPr>
                <a:t>Maxwell</a:t>
              </a:r>
              <a:r>
                <a:rPr lang="ru-RU" altLang="zh-CN" sz="2000" kern="0" dirty="0" smtClean="0">
                  <a:solidFill>
                    <a:sysClr val="windowText" lastClr="000000"/>
                  </a:solidFill>
                  <a:latin typeface="+mj-lt"/>
                  <a:ea typeface="宋体" charset="-122"/>
                </a:rPr>
                <a:t> </a:t>
              </a:r>
              <a:r>
                <a:rPr lang="ru-RU" altLang="zh-CN" sz="2000" kern="0" dirty="0" err="1" smtClean="0">
                  <a:solidFill>
                    <a:sysClr val="windowText" lastClr="000000"/>
                  </a:solidFill>
                  <a:latin typeface="+mj-lt"/>
                  <a:ea typeface="宋体" charset="-122"/>
                </a:rPr>
                <a:t>Set</a:t>
              </a:r>
              <a:r>
                <a:rPr lang="ru-RU" altLang="zh-CN" sz="2000" kern="0" dirty="0" smtClean="0">
                  <a:solidFill>
                    <a:sysClr val="windowText" lastClr="000000"/>
                  </a:solidFill>
                  <a:latin typeface="+mj-lt"/>
                  <a:ea typeface="宋体" charset="-122"/>
                </a:rPr>
                <a:t> </a:t>
              </a:r>
              <a:r>
                <a:rPr lang="ru-RU" altLang="zh-CN" sz="2000" kern="0" dirty="0" err="1" smtClean="0">
                  <a:solidFill>
                    <a:sysClr val="windowText" lastClr="000000"/>
                  </a:solidFill>
                  <a:latin typeface="+mj-lt"/>
                  <a:ea typeface="宋体" charset="-122"/>
                </a:rPr>
                <a:t>Exact</a:t>
              </a:r>
              <a:endParaRPr lang="zh-CN" altLang="en-US" sz="2000" kern="0" dirty="0">
                <a:solidFill>
                  <a:sysClr val="windowText" lastClr="000000"/>
                </a:solidFill>
                <a:latin typeface="+mj-lt"/>
                <a:ea typeface="宋体" charset="-122"/>
              </a:endParaRPr>
            </a:p>
          </p:txBody>
        </p:sp>
      </p:grpSp>
      <p:sp>
        <p:nvSpPr>
          <p:cNvPr id="124" name="TextBox 123"/>
          <p:cNvSpPr txBox="1"/>
          <p:nvPr/>
        </p:nvSpPr>
        <p:spPr>
          <a:xfrm>
            <a:off x="3703144" y="531582"/>
            <a:ext cx="25537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000" dirty="0" smtClean="0">
                <a:cs typeface="Arial" charset="0"/>
              </a:rPr>
              <a:t>SR-</a:t>
            </a:r>
            <a:r>
              <a:rPr lang="ru-RU" sz="2000" dirty="0" err="1" smtClean="0">
                <a:cs typeface="Arial" charset="0"/>
              </a:rPr>
              <a:t>sphere</a:t>
            </a:r>
            <a:r>
              <a:rPr lang="ru-RU" sz="2000" dirty="0" smtClean="0">
                <a:cs typeface="Arial" charset="0"/>
              </a:rPr>
              <a:t> </a:t>
            </a:r>
            <a:r>
              <a:rPr lang="ru-RU" sz="2000" dirty="0" err="1" smtClean="0">
                <a:cs typeface="Arial" charset="0"/>
              </a:rPr>
              <a:t>Numerically</a:t>
            </a:r>
            <a:endParaRPr lang="en-US" sz="2000" dirty="0">
              <a:cs typeface="Arial" charset="0"/>
            </a:endParaRPr>
          </a:p>
        </p:txBody>
      </p:sp>
      <p:sp>
        <p:nvSpPr>
          <p:cNvPr id="4101" name="Rectangle 4100"/>
          <p:cNvSpPr/>
          <p:nvPr/>
        </p:nvSpPr>
        <p:spPr>
          <a:xfrm>
            <a:off x="6585767" y="508610"/>
            <a:ext cx="188692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dirty="0" err="1">
                <a:cs typeface="Arial" charset="0"/>
              </a:rPr>
              <a:t>Exact</a:t>
            </a:r>
            <a:r>
              <a:rPr lang="ru-RU" sz="2000" dirty="0">
                <a:cs typeface="Arial" charset="0"/>
              </a:rPr>
              <a:t> </a:t>
            </a:r>
            <a:r>
              <a:rPr lang="ru-RU" sz="2000" dirty="0" err="1">
                <a:cs typeface="Arial" charset="0"/>
              </a:rPr>
              <a:t>Wavefront</a:t>
            </a:r>
            <a:endParaRPr lang="en-US" sz="2000" dirty="0"/>
          </a:p>
        </p:txBody>
      </p:sp>
      <p:pic>
        <p:nvPicPr>
          <p:cNvPr id="2050" name="Picture 2" descr="D:\papers\SIAM2015\In Preparation\siamltexRD\figs\AbsErr7.png"/>
          <p:cNvPicPr>
            <a:picLocks noChangeAspect="1" noChangeArrowheads="1"/>
          </p:cNvPicPr>
          <p:nvPr/>
        </p:nvPicPr>
        <p:blipFill>
          <a:blip r:embed="rId3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051" y="4039881"/>
            <a:ext cx="2978562" cy="2498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9" name="Rectangle 128"/>
          <p:cNvSpPr/>
          <p:nvPr/>
        </p:nvSpPr>
        <p:spPr>
          <a:xfrm>
            <a:off x="313307" y="3669342"/>
            <a:ext cx="220034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dirty="0" err="1" smtClean="0">
                <a:cs typeface="Arial" charset="0"/>
              </a:rPr>
              <a:t>Max</a:t>
            </a:r>
            <a:r>
              <a:rPr lang="ru-RU" sz="2000" dirty="0" smtClean="0">
                <a:cs typeface="Arial" charset="0"/>
              </a:rPr>
              <a:t> </a:t>
            </a:r>
            <a:r>
              <a:rPr lang="ru-RU" sz="2000" dirty="0" err="1" smtClean="0">
                <a:cs typeface="Arial" charset="0"/>
              </a:rPr>
              <a:t>Absolute</a:t>
            </a:r>
            <a:r>
              <a:rPr lang="ru-RU" sz="2000" dirty="0" smtClean="0">
                <a:cs typeface="Arial" charset="0"/>
              </a:rPr>
              <a:t> </a:t>
            </a:r>
            <a:r>
              <a:rPr lang="ru-RU" sz="2000" dirty="0" err="1" smtClean="0">
                <a:cs typeface="Arial" charset="0"/>
              </a:rPr>
              <a:t>Error</a:t>
            </a:r>
            <a:endParaRPr lang="en-US" sz="2000" dirty="0"/>
          </a:p>
        </p:txBody>
      </p:sp>
      <p:sp>
        <p:nvSpPr>
          <p:cNvPr id="4104" name="Rectangle 4103"/>
          <p:cNvSpPr/>
          <p:nvPr/>
        </p:nvSpPr>
        <p:spPr>
          <a:xfrm>
            <a:off x="435227" y="6453336"/>
            <a:ext cx="24724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cs typeface="Arial" charset="0"/>
              </a:rPr>
              <a:t>(T – </a:t>
            </a:r>
            <a:r>
              <a:rPr lang="ru-RU" dirty="0" err="1">
                <a:cs typeface="Arial" charset="0"/>
              </a:rPr>
              <a:t>radius</a:t>
            </a:r>
            <a:r>
              <a:rPr lang="ru-RU" dirty="0">
                <a:cs typeface="Arial" charset="0"/>
              </a:rPr>
              <a:t> </a:t>
            </a:r>
            <a:r>
              <a:rPr lang="ru-RU" dirty="0" err="1">
                <a:cs typeface="Arial" charset="0"/>
              </a:rPr>
              <a:t>of</a:t>
            </a:r>
            <a:r>
              <a:rPr lang="ru-RU" dirty="0">
                <a:cs typeface="Arial" charset="0"/>
              </a:rPr>
              <a:t> </a:t>
            </a:r>
            <a:r>
              <a:rPr lang="ru-RU" dirty="0" smtClean="0">
                <a:cs typeface="Arial" charset="0"/>
              </a:rPr>
              <a:t>SR-</a:t>
            </a:r>
            <a:r>
              <a:rPr lang="ru-RU" dirty="0" err="1" smtClean="0">
                <a:cs typeface="Arial" charset="0"/>
              </a:rPr>
              <a:t>sphere</a:t>
            </a:r>
            <a:r>
              <a:rPr lang="ru-RU" dirty="0">
                <a:cs typeface="Arial" charset="0"/>
              </a:rPr>
              <a:t>)</a:t>
            </a:r>
            <a:endParaRPr lang="en-US" dirty="0"/>
          </a:p>
        </p:txBody>
      </p:sp>
      <p:cxnSp>
        <p:nvCxnSpPr>
          <p:cNvPr id="4106" name="Straight Connector 4105"/>
          <p:cNvCxnSpPr/>
          <p:nvPr/>
        </p:nvCxnSpPr>
        <p:spPr>
          <a:xfrm>
            <a:off x="1025693" y="4517240"/>
            <a:ext cx="265867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7" name="Straight Connector 136"/>
          <p:cNvCxnSpPr/>
          <p:nvPr/>
        </p:nvCxnSpPr>
        <p:spPr>
          <a:xfrm>
            <a:off x="1040933" y="4907760"/>
            <a:ext cx="265867" cy="0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8" name="Rectangle 137"/>
          <p:cNvSpPr/>
          <p:nvPr/>
        </p:nvSpPr>
        <p:spPr>
          <a:xfrm>
            <a:off x="1356281" y="4726461"/>
            <a:ext cx="172113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B</a:t>
            </a:r>
            <a:r>
              <a:rPr lang="ru-RU" dirty="0" err="1" smtClean="0"/>
              <a:t>etter</a:t>
            </a:r>
            <a:r>
              <a:rPr lang="ru-RU" dirty="0" smtClean="0"/>
              <a:t> </a:t>
            </a:r>
            <a:r>
              <a:rPr lang="ru-RU" dirty="0" err="1" smtClean="0"/>
              <a:t>sampling</a:t>
            </a:r>
            <a:endParaRPr lang="en-US" dirty="0"/>
          </a:p>
        </p:txBody>
      </p:sp>
      <p:sp>
        <p:nvSpPr>
          <p:cNvPr id="139" name="Rectangle 138"/>
          <p:cNvSpPr/>
          <p:nvPr/>
        </p:nvSpPr>
        <p:spPr>
          <a:xfrm>
            <a:off x="1368425" y="4304587"/>
            <a:ext cx="172113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err="1" smtClean="0"/>
              <a:t>Worse</a:t>
            </a:r>
            <a:r>
              <a:rPr lang="ru-RU" dirty="0" smtClean="0"/>
              <a:t> </a:t>
            </a:r>
            <a:r>
              <a:rPr lang="ru-RU" dirty="0" err="1" smtClean="0"/>
              <a:t>sampling</a:t>
            </a:r>
            <a:endParaRPr lang="en-US" dirty="0"/>
          </a:p>
        </p:txBody>
      </p:sp>
      <p:cxnSp>
        <p:nvCxnSpPr>
          <p:cNvPr id="140" name="Straight Connector 139"/>
          <p:cNvCxnSpPr/>
          <p:nvPr/>
        </p:nvCxnSpPr>
        <p:spPr>
          <a:xfrm>
            <a:off x="1860064" y="2420888"/>
            <a:ext cx="265867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1" name="Rectangle 140"/>
          <p:cNvSpPr/>
          <p:nvPr/>
        </p:nvSpPr>
        <p:spPr>
          <a:xfrm>
            <a:off x="2202796" y="2021984"/>
            <a:ext cx="116507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err="1" smtClean="0"/>
              <a:t>Worse</a:t>
            </a:r>
            <a:endParaRPr lang="ru-RU" dirty="0" smtClean="0"/>
          </a:p>
          <a:p>
            <a:r>
              <a:rPr lang="ru-RU" dirty="0" err="1" smtClean="0"/>
              <a:t>sampling</a:t>
            </a:r>
            <a:endParaRPr lang="en-US" dirty="0"/>
          </a:p>
        </p:txBody>
      </p:sp>
      <p:cxnSp>
        <p:nvCxnSpPr>
          <p:cNvPr id="142" name="Straight Connector 141"/>
          <p:cNvCxnSpPr/>
          <p:nvPr/>
        </p:nvCxnSpPr>
        <p:spPr>
          <a:xfrm>
            <a:off x="1850936" y="2924944"/>
            <a:ext cx="265867" cy="0"/>
          </a:xfrm>
          <a:prstGeom prst="line">
            <a:avLst/>
          </a:prstGeom>
          <a:ln w="28575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3" name="Rectangle 142"/>
          <p:cNvSpPr/>
          <p:nvPr/>
        </p:nvSpPr>
        <p:spPr>
          <a:xfrm>
            <a:off x="2166284" y="2636912"/>
            <a:ext cx="103808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B</a:t>
            </a:r>
            <a:r>
              <a:rPr lang="ru-RU" dirty="0" err="1" smtClean="0"/>
              <a:t>etter</a:t>
            </a:r>
            <a:r>
              <a:rPr lang="ru-RU" dirty="0" smtClean="0"/>
              <a:t> </a:t>
            </a:r>
            <a:r>
              <a:rPr lang="ru-RU" dirty="0" err="1" smtClean="0"/>
              <a:t>sampling</a:t>
            </a:r>
            <a:endParaRPr lang="en-US" dirty="0"/>
          </a:p>
        </p:txBody>
      </p:sp>
      <p:cxnSp>
        <p:nvCxnSpPr>
          <p:cNvPr id="144" name="Straight Connector 143"/>
          <p:cNvCxnSpPr/>
          <p:nvPr/>
        </p:nvCxnSpPr>
        <p:spPr>
          <a:xfrm>
            <a:off x="96902" y="1810099"/>
            <a:ext cx="265867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5" name="Rectangle 144"/>
          <p:cNvSpPr/>
          <p:nvPr/>
        </p:nvSpPr>
        <p:spPr>
          <a:xfrm>
            <a:off x="412250" y="1412776"/>
            <a:ext cx="115055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err="1" smtClean="0"/>
              <a:t>Exact</a:t>
            </a:r>
            <a:r>
              <a:rPr lang="ru-RU" dirty="0" smtClean="0"/>
              <a:t> </a:t>
            </a:r>
            <a:r>
              <a:rPr lang="ru-RU" dirty="0" err="1" smtClean="0"/>
              <a:t>geodesic</a:t>
            </a:r>
            <a:endParaRPr lang="en-US" dirty="0"/>
          </a:p>
        </p:txBody>
      </p:sp>
      <p:sp>
        <p:nvSpPr>
          <p:cNvPr id="148" name="Rectangle 147"/>
          <p:cNvSpPr/>
          <p:nvPr/>
        </p:nvSpPr>
        <p:spPr>
          <a:xfrm rot="20484075">
            <a:off x="6174239" y="785035"/>
            <a:ext cx="303958" cy="21973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9" name="Rectangle 148"/>
          <p:cNvSpPr/>
          <p:nvPr/>
        </p:nvSpPr>
        <p:spPr>
          <a:xfrm rot="20484075">
            <a:off x="3397403" y="798851"/>
            <a:ext cx="303958" cy="21973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0" name="Straight Connector 149"/>
          <p:cNvCxnSpPr/>
          <p:nvPr/>
        </p:nvCxnSpPr>
        <p:spPr>
          <a:xfrm>
            <a:off x="8982" y="508610"/>
            <a:ext cx="9144000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1" name="Straight Connector 150"/>
          <p:cNvCxnSpPr/>
          <p:nvPr/>
        </p:nvCxnSpPr>
        <p:spPr>
          <a:xfrm>
            <a:off x="27769" y="3717032"/>
            <a:ext cx="9144000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2" name="Straight Connector 151"/>
          <p:cNvCxnSpPr/>
          <p:nvPr/>
        </p:nvCxnSpPr>
        <p:spPr>
          <a:xfrm flipV="1">
            <a:off x="3222847" y="508610"/>
            <a:ext cx="0" cy="634939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1" name="Rectangle 90"/>
          <p:cNvSpPr/>
          <p:nvPr/>
        </p:nvSpPr>
        <p:spPr>
          <a:xfrm>
            <a:off x="107385" y="2924944"/>
            <a:ext cx="1495483" cy="30056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92" name="Rectangle 91"/>
          <p:cNvSpPr/>
          <p:nvPr/>
        </p:nvSpPr>
        <p:spPr>
          <a:xfrm>
            <a:off x="1412382" y="1146413"/>
            <a:ext cx="1495483" cy="30056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53015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8460432" y="6356350"/>
            <a:ext cx="504056" cy="365125"/>
          </a:xfrm>
        </p:spPr>
        <p:txBody>
          <a:bodyPr/>
          <a:lstStyle/>
          <a:p>
            <a:pPr>
              <a:defRPr/>
            </a:pPr>
            <a:fld id="{9CD1CDB8-EC3E-47ED-989F-4EA6DFFB24B5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</a:t>
            </a:fld>
            <a:endParaRPr lang="nl-NL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4356769" y="2924944"/>
            <a:ext cx="576064" cy="33176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36289" y="2924944"/>
            <a:ext cx="576064" cy="33176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7" name="Picture 3" descr="D:\seminars\IPS27052016\TU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7" y="1018743"/>
            <a:ext cx="7633244" cy="5572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D:\seminars\IPS27052016\TUElogo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3737995" cy="1246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4313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467544" y="-354325"/>
            <a:ext cx="8352928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 smtClean="0">
              <a:solidFill>
                <a:srgbClr val="E46C0A"/>
              </a:solidFill>
              <a:latin typeface="Arial" charset="0"/>
              <a:cs typeface="Arial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800" dirty="0" err="1" smtClean="0">
                <a:solidFill>
                  <a:srgbClr val="E46C0A"/>
                </a:solidFill>
                <a:latin typeface="Arial" charset="0"/>
                <a:cs typeface="Arial" charset="0"/>
              </a:rPr>
              <a:t>Riemannian</a:t>
            </a:r>
            <a:r>
              <a:rPr lang="ru-RU" sz="2800" dirty="0" smtClean="0">
                <a:solidFill>
                  <a:srgbClr val="E46C0A"/>
                </a:solidFill>
                <a:latin typeface="Arial" charset="0"/>
                <a:cs typeface="Arial" charset="0"/>
              </a:rPr>
              <a:t> </a:t>
            </a:r>
            <a:r>
              <a:rPr lang="ru-RU" sz="2800" dirty="0" err="1" smtClean="0">
                <a:solidFill>
                  <a:srgbClr val="E46C0A"/>
                </a:solidFill>
                <a:latin typeface="Arial" charset="0"/>
                <a:cs typeface="Arial" charset="0"/>
              </a:rPr>
              <a:t>Approximation</a:t>
            </a:r>
            <a:r>
              <a:rPr lang="ru-RU" sz="2800" dirty="0" smtClean="0">
                <a:solidFill>
                  <a:srgbClr val="E46C0A"/>
                </a:solidFill>
                <a:latin typeface="Arial" charset="0"/>
                <a:cs typeface="Arial" charset="0"/>
              </a:rPr>
              <a:t> </a:t>
            </a:r>
            <a:r>
              <a:rPr lang="ru-RU" sz="2800" dirty="0" err="1" smtClean="0">
                <a:solidFill>
                  <a:srgbClr val="E46C0A"/>
                </a:solidFill>
                <a:latin typeface="Arial" charset="0"/>
                <a:cs typeface="Arial" charset="0"/>
              </a:rPr>
              <a:t>and</a:t>
            </a:r>
            <a:r>
              <a:rPr lang="ru-RU" sz="2800" dirty="0" smtClean="0">
                <a:solidFill>
                  <a:srgbClr val="E46C0A"/>
                </a:solidFill>
                <a:latin typeface="Arial" charset="0"/>
                <a:cs typeface="Arial" charset="0"/>
              </a:rPr>
              <a:t> </a:t>
            </a:r>
            <a:r>
              <a:rPr lang="ru-RU" sz="2800" dirty="0" err="1" smtClean="0">
                <a:solidFill>
                  <a:srgbClr val="E46C0A"/>
                </a:solidFill>
                <a:latin typeface="Arial" charset="0"/>
                <a:cs typeface="Arial" charset="0"/>
              </a:rPr>
              <a:t>Fast</a:t>
            </a:r>
            <a:r>
              <a:rPr lang="ru-RU" sz="2800" dirty="0" smtClean="0">
                <a:solidFill>
                  <a:srgbClr val="E46C0A"/>
                </a:solidFill>
                <a:latin typeface="Arial" charset="0"/>
                <a:cs typeface="Arial" charset="0"/>
              </a:rPr>
              <a:t> </a:t>
            </a:r>
            <a:r>
              <a:rPr lang="ru-RU" sz="2800" dirty="0" err="1" smtClean="0">
                <a:solidFill>
                  <a:srgbClr val="E46C0A"/>
                </a:solidFill>
                <a:latin typeface="Arial" charset="0"/>
                <a:cs typeface="Arial" charset="0"/>
              </a:rPr>
              <a:t>Marching</a:t>
            </a:r>
            <a:endParaRPr lang="en-US" sz="2800" dirty="0">
              <a:solidFill>
                <a:srgbClr val="E46C0A"/>
              </a:solidFill>
              <a:latin typeface="Arial" charset="0"/>
              <a:cs typeface="Arial" charset="0"/>
            </a:endParaRPr>
          </a:p>
        </p:txBody>
      </p:sp>
      <p:cxnSp>
        <p:nvCxnSpPr>
          <p:cNvPr id="150" name="Straight Connector 149"/>
          <p:cNvCxnSpPr/>
          <p:nvPr/>
        </p:nvCxnSpPr>
        <p:spPr>
          <a:xfrm>
            <a:off x="8982" y="508610"/>
            <a:ext cx="9144000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774" y="1772816"/>
            <a:ext cx="7875031" cy="25334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27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852875" y="1082234"/>
            <a:ext cx="3151717" cy="532723"/>
          </a:xfrm>
          <a:prstGeom prst="rect">
            <a:avLst/>
          </a:prstGeom>
          <a:noFill/>
          <a:ln/>
          <a:effectLst/>
          <a:extLst>
            <a:ext uri="{909E8E84-426E-40DD-AFC4-6F175D3DCCD1}">
              <a14:hiddenFill xmlns:a14="http://schemas.microsoft.com/office/drawing/2010/main">
                <a:pattFill prst="pct5">
                  <a:fgClr>
                    <a:srgbClr val="FFFFFF">
                      <a:alpha val="0"/>
                    </a:srgbClr>
                  </a:fgClr>
                  <a:bgClr>
                    <a:srgbClr val="FFFFFF">
                      <a:alpha val="0"/>
                    </a:srgbClr>
                  </a:bgClr>
                </a:patt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" name="Picture 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86613" y="1107104"/>
            <a:ext cx="4816294" cy="532703"/>
          </a:xfrm>
          <a:prstGeom prst="rect">
            <a:avLst/>
          </a:prstGeom>
          <a:noFill/>
          <a:ln/>
          <a:effectLst/>
          <a:extLst>
            <a:ext uri="{909E8E84-426E-40DD-AFC4-6F175D3DCCD1}">
              <a14:hiddenFill xmlns:a14="http://schemas.microsoft.com/office/drawing/2010/main">
                <a:pattFill prst="pct5">
                  <a:fgClr>
                    <a:srgbClr val="FFFFFF">
                      <a:alpha val="0"/>
                    </a:srgbClr>
                  </a:fgClr>
                  <a:bgClr>
                    <a:srgbClr val="FFFFFF">
                      <a:alpha val="0"/>
                    </a:srgbClr>
                  </a:bgClr>
                </a:patt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Picture 4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15616" y="6957392"/>
            <a:ext cx="5171849" cy="288323"/>
          </a:xfrm>
          <a:prstGeom prst="rect">
            <a:avLst/>
          </a:prstGeom>
          <a:noFill/>
          <a:ln/>
          <a:effectLst/>
          <a:extLst>
            <a:ext uri="{909E8E84-426E-40DD-AFC4-6F175D3DCCD1}">
              <a14:hiddenFill xmlns:a14="http://schemas.microsoft.com/office/drawing/2010/main">
                <a:pattFill prst="pct5">
                  <a:fgClr>
                    <a:srgbClr val="FFFFFF">
                      <a:alpha val="0"/>
                    </a:srgbClr>
                  </a:fgClr>
                  <a:bgClr>
                    <a:srgbClr val="FFFFFF">
                      <a:alpha val="0"/>
                    </a:srgbClr>
                  </a:bgClr>
                </a:patt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4" name="Picture 13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21726" y="4308680"/>
            <a:ext cx="3884425" cy="488134"/>
          </a:xfrm>
          <a:prstGeom prst="rect">
            <a:avLst/>
          </a:prstGeom>
          <a:noFill/>
          <a:ln/>
          <a:effectLst/>
          <a:extLst>
            <a:ext uri="{909E8E84-426E-40DD-AFC4-6F175D3DCCD1}">
              <a14:hiddenFill xmlns:a14="http://schemas.microsoft.com/office/drawing/2010/main">
                <a:pattFill prst="pct5">
                  <a:fgClr>
                    <a:srgbClr val="FFFFFF">
                      <a:alpha val="0"/>
                    </a:srgbClr>
                  </a:fgClr>
                  <a:bgClr>
                    <a:srgbClr val="FFFFFF">
                      <a:alpha val="0"/>
                    </a:srgbClr>
                  </a:bgClr>
                </a:patt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2" name="Picture 21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741187" y="5085184"/>
            <a:ext cx="3374611" cy="954375"/>
          </a:xfrm>
          <a:prstGeom prst="rect">
            <a:avLst/>
          </a:prstGeom>
          <a:noFill/>
          <a:ln/>
          <a:effectLst/>
          <a:extLst>
            <a:ext uri="{909E8E84-426E-40DD-AFC4-6F175D3DCCD1}">
              <a14:hiddenFill xmlns:a14="http://schemas.microsoft.com/office/drawing/2010/main">
                <a:pattFill prst="pct5">
                  <a:fgClr>
                    <a:srgbClr val="FFFFFF">
                      <a:alpha val="0"/>
                    </a:srgbClr>
                  </a:fgClr>
                  <a:bgClr>
                    <a:srgbClr val="FFFFFF">
                      <a:alpha val="0"/>
                    </a:srgbClr>
                  </a:bgClr>
                </a:patt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cxnSp>
        <p:nvCxnSpPr>
          <p:cNvPr id="16" name="Straight Connector 15"/>
          <p:cNvCxnSpPr/>
          <p:nvPr/>
        </p:nvCxnSpPr>
        <p:spPr>
          <a:xfrm flipH="1">
            <a:off x="5631801" y="692696"/>
            <a:ext cx="22594" cy="597666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18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940152" y="4437112"/>
            <a:ext cx="2641636" cy="488107"/>
          </a:xfrm>
          <a:prstGeom prst="rect">
            <a:avLst/>
          </a:prstGeom>
          <a:noFill/>
          <a:ln/>
          <a:effectLst/>
          <a:extLst>
            <a:ext uri="{909E8E84-426E-40DD-AFC4-6F175D3DCCD1}">
              <a14:hiddenFill xmlns:a14="http://schemas.microsoft.com/office/drawing/2010/main">
                <a:pattFill prst="pct5">
                  <a:fgClr>
                    <a:srgbClr val="FFFFFF">
                      <a:alpha val="0"/>
                    </a:srgbClr>
                  </a:fgClr>
                  <a:bgClr>
                    <a:srgbClr val="FFFFFF">
                      <a:alpha val="0"/>
                    </a:srgbClr>
                  </a:bgClr>
                </a:patt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Picture 3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9391" y="5018883"/>
            <a:ext cx="4906556" cy="954404"/>
          </a:xfrm>
          <a:prstGeom prst="rect">
            <a:avLst/>
          </a:prstGeom>
          <a:noFill/>
          <a:ln/>
          <a:effectLst/>
          <a:extLst>
            <a:ext uri="{909E8E84-426E-40DD-AFC4-6F175D3DCCD1}">
              <a14:hiddenFill xmlns:a14="http://schemas.microsoft.com/office/drawing/2010/main">
                <a:pattFill prst="pct5">
                  <a:fgClr>
                    <a:srgbClr val="FFFFFF">
                      <a:alpha val="0"/>
                    </a:srgbClr>
                  </a:fgClr>
                  <a:bgClr>
                    <a:srgbClr val="FFFFFF">
                      <a:alpha val="0"/>
                    </a:srgbClr>
                  </a:bgClr>
                </a:patt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961182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 bwMode="auto">
          <a:xfrm>
            <a:off x="0" y="89575"/>
            <a:ext cx="9152981" cy="6031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ru-RU" sz="2800" dirty="0" err="1" smtClean="0">
                <a:solidFill>
                  <a:srgbClr val="F79646">
                    <a:lumMod val="75000"/>
                  </a:srgbClr>
                </a:solidFill>
              </a:rPr>
              <a:t>Retinal</a:t>
            </a:r>
            <a:r>
              <a:rPr lang="ru-RU" sz="2800" dirty="0" smtClean="0">
                <a:solidFill>
                  <a:srgbClr val="F79646">
                    <a:lumMod val="75000"/>
                  </a:srgbClr>
                </a:solidFill>
              </a:rPr>
              <a:t> </a:t>
            </a:r>
            <a:r>
              <a:rPr lang="ru-RU" sz="2800" dirty="0" err="1" smtClean="0">
                <a:solidFill>
                  <a:srgbClr val="F79646">
                    <a:lumMod val="75000"/>
                  </a:srgbClr>
                </a:solidFill>
              </a:rPr>
              <a:t>Vessel</a:t>
            </a:r>
            <a:r>
              <a:rPr lang="ru-RU" sz="2800" dirty="0" smtClean="0">
                <a:solidFill>
                  <a:srgbClr val="F79646">
                    <a:lumMod val="75000"/>
                  </a:srgbClr>
                </a:solidFill>
              </a:rPr>
              <a:t> </a:t>
            </a:r>
            <a:r>
              <a:rPr lang="ru-RU" sz="2800" dirty="0" err="1" smtClean="0">
                <a:solidFill>
                  <a:srgbClr val="F79646">
                    <a:lumMod val="75000"/>
                  </a:srgbClr>
                </a:solidFill>
              </a:rPr>
              <a:t>Tracking</a:t>
            </a:r>
            <a:r>
              <a:rPr lang="ru-RU" sz="2800" dirty="0" smtClean="0">
                <a:solidFill>
                  <a:srgbClr val="F79646">
                    <a:lumMod val="75000"/>
                  </a:srgbClr>
                </a:solidFill>
              </a:rPr>
              <a:t> </a:t>
            </a:r>
            <a:r>
              <a:rPr lang="ru-RU" sz="2800" dirty="0" err="1" smtClean="0">
                <a:solidFill>
                  <a:srgbClr val="F79646">
                    <a:lumMod val="75000"/>
                  </a:srgbClr>
                </a:solidFill>
              </a:rPr>
              <a:t>via</a:t>
            </a:r>
            <a:r>
              <a:rPr lang="ru-RU" sz="2800" dirty="0" smtClean="0">
                <a:solidFill>
                  <a:srgbClr val="F79646">
                    <a:lumMod val="75000"/>
                  </a:srgbClr>
                </a:solidFill>
              </a:rPr>
              <a:t> </a:t>
            </a:r>
            <a:r>
              <a:rPr lang="ru-RU" sz="2800" dirty="0" err="1" smtClean="0">
                <a:solidFill>
                  <a:srgbClr val="F79646">
                    <a:lumMod val="75000"/>
                  </a:srgbClr>
                </a:solidFill>
              </a:rPr>
              <a:t>Data-driven</a:t>
            </a:r>
            <a:r>
              <a:rPr lang="ru-RU" sz="2800" dirty="0" smtClean="0">
                <a:solidFill>
                  <a:srgbClr val="F79646">
                    <a:lumMod val="75000"/>
                  </a:srgbClr>
                </a:solidFill>
              </a:rPr>
              <a:t> SR-</a:t>
            </a:r>
            <a:r>
              <a:rPr lang="ru-RU" sz="2800" dirty="0" err="1" smtClean="0">
                <a:solidFill>
                  <a:srgbClr val="F79646">
                    <a:lumMod val="75000"/>
                  </a:srgbClr>
                </a:solidFill>
              </a:rPr>
              <a:t>geodesics</a:t>
            </a:r>
            <a:r>
              <a:rPr lang="ru-RU" sz="2800" dirty="0" smtClean="0">
                <a:solidFill>
                  <a:srgbClr val="F79646">
                    <a:lumMod val="75000"/>
                  </a:srgbClr>
                </a:solidFill>
              </a:rPr>
              <a:t> </a:t>
            </a:r>
            <a:r>
              <a:rPr lang="ru-RU" sz="2800" dirty="0" err="1" smtClean="0">
                <a:solidFill>
                  <a:srgbClr val="F79646">
                    <a:lumMod val="75000"/>
                  </a:srgbClr>
                </a:solidFill>
              </a:rPr>
              <a:t>on</a:t>
            </a:r>
            <a:r>
              <a:rPr lang="ru-RU" sz="2800" dirty="0" smtClean="0">
                <a:solidFill>
                  <a:srgbClr val="F79646">
                    <a:lumMod val="75000"/>
                  </a:srgbClr>
                </a:solidFill>
              </a:rPr>
              <a:t> SE(2) </a:t>
            </a:r>
            <a:endParaRPr lang="en-US" sz="2800" dirty="0" smtClean="0">
              <a:solidFill>
                <a:srgbClr val="F79646">
                  <a:lumMod val="75000"/>
                </a:srgbClr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437533" y="851515"/>
            <a:ext cx="8148918" cy="1470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518554" y="2775288"/>
            <a:ext cx="8148918" cy="10925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0" name="Straight Connector 29"/>
          <p:cNvCxnSpPr/>
          <p:nvPr/>
        </p:nvCxnSpPr>
        <p:spPr>
          <a:xfrm>
            <a:off x="8982" y="620688"/>
            <a:ext cx="9144000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9" name="Picture 5" descr="D:\seminars\espresso24032016\OSRetina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82" y="3573016"/>
            <a:ext cx="3199064" cy="2752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D:\seminars\espresso24032016\MaxOSProjectRetina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28584" y="3980141"/>
            <a:ext cx="2877859" cy="2877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D:\seminars\espresso24032016\demoFullTrack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993500"/>
            <a:ext cx="5624631" cy="5624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7088" y="1052736"/>
            <a:ext cx="2929766" cy="2197326"/>
          </a:xfrm>
          <a:prstGeom prst="rect">
            <a:avLst/>
          </a:prstGeom>
          <a:noFill/>
          <a:ln/>
          <a:effectLst/>
          <a:extLst>
            <a:ext uri="{909E8E84-426E-40DD-AFC4-6F175D3DCCD1}">
              <a14:hiddenFill xmlns:a14="http://schemas.microsoft.com/office/drawing/2010/main">
                <a:pattFill prst="pct5">
                  <a:fgClr>
                    <a:srgbClr val="FFFFFF">
                      <a:alpha val="0"/>
                    </a:srgbClr>
                  </a:fgClr>
                  <a:bgClr>
                    <a:srgbClr val="FFFFFF">
                      <a:alpha val="0"/>
                    </a:srgbClr>
                  </a:bgClr>
                </a:patt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030326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 bwMode="auto">
          <a:xfrm>
            <a:off x="47655" y="27236"/>
            <a:ext cx="8928673" cy="6031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ru-RU" sz="3200" dirty="0" err="1" smtClean="0">
                <a:solidFill>
                  <a:srgbClr val="F79646">
                    <a:lumMod val="75000"/>
                  </a:srgbClr>
                </a:solidFill>
              </a:rPr>
              <a:t>Comparison</a:t>
            </a:r>
            <a:r>
              <a:rPr lang="ru-RU" sz="3200" dirty="0" smtClean="0">
                <a:solidFill>
                  <a:srgbClr val="F79646">
                    <a:lumMod val="75000"/>
                  </a:srgbClr>
                </a:solidFill>
              </a:rPr>
              <a:t> </a:t>
            </a:r>
            <a:r>
              <a:rPr lang="ru-RU" sz="3200" dirty="0" err="1" smtClean="0">
                <a:solidFill>
                  <a:srgbClr val="F79646">
                    <a:lumMod val="75000"/>
                  </a:srgbClr>
                </a:solidFill>
              </a:rPr>
              <a:t>with</a:t>
            </a:r>
            <a:r>
              <a:rPr lang="ru-RU" sz="3200" dirty="0" smtClean="0">
                <a:solidFill>
                  <a:srgbClr val="F79646">
                    <a:lumMod val="75000"/>
                  </a:srgbClr>
                </a:solidFill>
              </a:rPr>
              <a:t> </a:t>
            </a:r>
            <a:r>
              <a:rPr lang="ru-RU" sz="3200" dirty="0" err="1" smtClean="0">
                <a:solidFill>
                  <a:srgbClr val="F79646">
                    <a:lumMod val="75000"/>
                  </a:srgbClr>
                </a:solidFill>
              </a:rPr>
              <a:t>Classical</a:t>
            </a:r>
            <a:r>
              <a:rPr lang="ru-RU" sz="3200" dirty="0" smtClean="0">
                <a:solidFill>
                  <a:srgbClr val="F79646">
                    <a:lumMod val="75000"/>
                  </a:srgbClr>
                </a:solidFill>
              </a:rPr>
              <a:t> </a:t>
            </a:r>
            <a:r>
              <a:rPr lang="ru-RU" sz="3200" dirty="0" err="1" smtClean="0">
                <a:solidFill>
                  <a:srgbClr val="F79646">
                    <a:lumMod val="75000"/>
                  </a:srgbClr>
                </a:solidFill>
              </a:rPr>
              <a:t>Methods</a:t>
            </a:r>
            <a:endParaRPr lang="en-US" sz="3200" dirty="0" smtClean="0">
              <a:solidFill>
                <a:srgbClr val="F79646">
                  <a:lumMod val="75000"/>
                </a:srgbClr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512" y="833585"/>
            <a:ext cx="8310960" cy="2005234"/>
          </a:xfrm>
          <a:prstGeom prst="rect">
            <a:avLst/>
          </a:prstGeom>
        </p:spPr>
      </p:pic>
      <p:pic>
        <p:nvPicPr>
          <p:cNvPr id="13" name="Picture 12" descr="http://emailmarketingstart.com/wp-content/uploads/green-check-icon.jpg"/>
          <p:cNvPicPr>
            <a:picLocks noChangeAspect="1" noChangeArrowheads="1"/>
          </p:cNvPicPr>
          <p:nvPr/>
        </p:nvPicPr>
        <p:blipFill>
          <a:blip r:embed="rId7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48376" y="1038054"/>
            <a:ext cx="304605" cy="243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Multiply 13"/>
          <p:cNvSpPr/>
          <p:nvPr/>
        </p:nvSpPr>
        <p:spPr>
          <a:xfrm>
            <a:off x="2696883" y="996430"/>
            <a:ext cx="268573" cy="263209"/>
          </a:xfrm>
          <a:prstGeom prst="mathMultiply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nl-NL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5" name="Multiply 14"/>
          <p:cNvSpPr/>
          <p:nvPr/>
        </p:nvSpPr>
        <p:spPr>
          <a:xfrm>
            <a:off x="5504758" y="973512"/>
            <a:ext cx="268573" cy="263209"/>
          </a:xfrm>
          <a:prstGeom prst="mathMultiply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nl-NL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437533" y="851515"/>
            <a:ext cx="8148918" cy="1470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9381" y="702635"/>
            <a:ext cx="2125222" cy="23853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3581" y="709297"/>
            <a:ext cx="2602870" cy="23949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836" y="702634"/>
            <a:ext cx="1759525" cy="205693"/>
          </a:xfrm>
          <a:prstGeom prst="rect">
            <a:avLst/>
          </a:prstGeom>
        </p:spPr>
      </p:pic>
      <p:pic>
        <p:nvPicPr>
          <p:cNvPr id="20" name="Picture 2" descr="D:\seminars\ResearchDay2015\poster\v1\figures\10_dr_mu_0.01_lambda_100_Result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512" y="2729569"/>
            <a:ext cx="8310959" cy="1988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Rectangle 20"/>
          <p:cNvSpPr/>
          <p:nvPr/>
        </p:nvSpPr>
        <p:spPr>
          <a:xfrm>
            <a:off x="518554" y="2775288"/>
            <a:ext cx="8148918" cy="10925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Picture 21" descr="http://emailmarketingstart.com/wp-content/uploads/green-check-icon.jpg"/>
          <p:cNvPicPr>
            <a:picLocks noChangeAspect="1" noChangeArrowheads="1"/>
          </p:cNvPicPr>
          <p:nvPr/>
        </p:nvPicPr>
        <p:blipFill>
          <a:blip r:embed="rId7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39410" y="2957797"/>
            <a:ext cx="304605" cy="243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Multiply 26"/>
          <p:cNvSpPr/>
          <p:nvPr/>
        </p:nvSpPr>
        <p:spPr>
          <a:xfrm>
            <a:off x="2687917" y="2916173"/>
            <a:ext cx="268573" cy="263209"/>
          </a:xfrm>
          <a:prstGeom prst="mathMultiply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nl-NL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8" name="Multiply 27"/>
          <p:cNvSpPr/>
          <p:nvPr/>
        </p:nvSpPr>
        <p:spPr>
          <a:xfrm>
            <a:off x="5477862" y="2902220"/>
            <a:ext cx="268573" cy="263209"/>
          </a:xfrm>
          <a:prstGeom prst="mathMultiply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nl-NL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9" name="Picture 3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994" y="4741017"/>
            <a:ext cx="8081427" cy="1895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0" name="Straight Connector 29"/>
          <p:cNvCxnSpPr/>
          <p:nvPr/>
        </p:nvCxnSpPr>
        <p:spPr>
          <a:xfrm>
            <a:off x="8982" y="605448"/>
            <a:ext cx="9144000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60977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D1CDB8-EC3E-47ED-989F-4EA6DFFB24B5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23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nl-NL">
              <a:solidFill>
                <a:srgbClr val="1F497D"/>
              </a:solidFill>
            </a:endParaRPr>
          </a:p>
        </p:txBody>
      </p:sp>
      <p:sp>
        <p:nvSpPr>
          <p:cNvPr id="6" name="Slide Number Placeholder 5"/>
          <p:cNvSpPr txBox="1">
            <a:spLocks/>
          </p:cNvSpPr>
          <p:nvPr/>
        </p:nvSpPr>
        <p:spPr>
          <a:xfrm>
            <a:off x="6830888" y="638419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algn="r">
              <a:defRPr/>
            </a:pPr>
            <a:fld id="{4FB314CA-72C7-42BB-880C-D6417C364BF2}" type="slidenum">
              <a:rPr lang="en-US" smtClean="0">
                <a:solidFill>
                  <a:prstClr val="white"/>
                </a:solidFill>
                <a:cs typeface="Arial" charset="0"/>
              </a:rPr>
              <a:pPr algn="r">
                <a:defRPr/>
              </a:pPr>
              <a:t>23</a:t>
            </a:fld>
            <a:endParaRPr lang="en-US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39552" y="2132856"/>
            <a:ext cx="8280919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800" dirty="0" err="1" smtClean="0">
                <a:solidFill>
                  <a:prstClr val="white"/>
                </a:solidFill>
                <a:cs typeface="Arial" charset="0"/>
              </a:rPr>
              <a:t>Data-driven</a:t>
            </a:r>
            <a:r>
              <a:rPr lang="ru-RU" sz="2800" dirty="0" smtClean="0">
                <a:solidFill>
                  <a:prstClr val="white"/>
                </a:solidFill>
                <a:cs typeface="Arial" charset="0"/>
              </a:rPr>
              <a:t> </a:t>
            </a:r>
            <a:r>
              <a:rPr lang="ru-RU" sz="2800" dirty="0" err="1" smtClean="0">
                <a:solidFill>
                  <a:prstClr val="white"/>
                </a:solidFill>
                <a:cs typeface="Arial" charset="0"/>
              </a:rPr>
              <a:t>Sub-Riemannian</a:t>
            </a:r>
            <a:r>
              <a:rPr lang="ru-RU" sz="2800" dirty="0" smtClean="0">
                <a:solidFill>
                  <a:prstClr val="white"/>
                </a:solidFill>
                <a:cs typeface="Arial" charset="0"/>
              </a:rPr>
              <a:t> </a:t>
            </a:r>
            <a:r>
              <a:rPr lang="ru-RU" sz="2800" dirty="0" err="1" smtClean="0">
                <a:solidFill>
                  <a:prstClr val="white"/>
                </a:solidFill>
                <a:cs typeface="Arial" charset="0"/>
              </a:rPr>
              <a:t>Geodesics</a:t>
            </a:r>
            <a:r>
              <a:rPr lang="ru-RU" sz="2800" dirty="0" smtClean="0">
                <a:solidFill>
                  <a:prstClr val="white"/>
                </a:solidFill>
                <a:cs typeface="Arial" charset="0"/>
              </a:rPr>
              <a:t> </a:t>
            </a:r>
            <a:r>
              <a:rPr lang="ru-RU" sz="2800" dirty="0" err="1" smtClean="0">
                <a:solidFill>
                  <a:prstClr val="white"/>
                </a:solidFill>
                <a:cs typeface="Arial" charset="0"/>
              </a:rPr>
              <a:t>on</a:t>
            </a:r>
            <a:r>
              <a:rPr lang="ru-RU" sz="2800" dirty="0" smtClean="0">
                <a:solidFill>
                  <a:prstClr val="white"/>
                </a:solidFill>
                <a:cs typeface="Arial" charset="0"/>
              </a:rPr>
              <a:t> SE(2)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800" dirty="0" err="1" smtClean="0">
                <a:solidFill>
                  <a:prstClr val="white"/>
                </a:solidFill>
                <a:cs typeface="Arial" charset="0"/>
              </a:rPr>
              <a:t>for</a:t>
            </a:r>
            <a:r>
              <a:rPr lang="ru-RU" sz="2800" dirty="0" smtClean="0">
                <a:solidFill>
                  <a:prstClr val="white"/>
                </a:solidFill>
                <a:cs typeface="Arial" charset="0"/>
              </a:rPr>
              <a:t> </a:t>
            </a:r>
            <a:r>
              <a:rPr lang="ru-RU" sz="2800" dirty="0" err="1" smtClean="0">
                <a:solidFill>
                  <a:prstClr val="white"/>
                </a:solidFill>
                <a:cs typeface="Arial" charset="0"/>
              </a:rPr>
              <a:t>Modelling</a:t>
            </a:r>
            <a:r>
              <a:rPr lang="ru-RU" sz="2800" dirty="0" smtClean="0">
                <a:solidFill>
                  <a:prstClr val="white"/>
                </a:solidFill>
                <a:cs typeface="Arial" charset="0"/>
              </a:rPr>
              <a:t> </a:t>
            </a:r>
            <a:r>
              <a:rPr lang="ru-RU" sz="2800" dirty="0" err="1" smtClean="0">
                <a:solidFill>
                  <a:prstClr val="white"/>
                </a:solidFill>
                <a:cs typeface="Arial" charset="0"/>
              </a:rPr>
              <a:t>of</a:t>
            </a:r>
            <a:r>
              <a:rPr lang="ru-RU" sz="2800" dirty="0" smtClean="0">
                <a:solidFill>
                  <a:prstClr val="white"/>
                </a:solidFill>
                <a:cs typeface="Arial" charset="0"/>
              </a:rPr>
              <a:t> </a:t>
            </a:r>
            <a:r>
              <a:rPr lang="ru-RU" sz="2800" dirty="0" err="1" smtClean="0">
                <a:solidFill>
                  <a:prstClr val="white"/>
                </a:solidFill>
                <a:cs typeface="Arial" charset="0"/>
              </a:rPr>
              <a:t>Geometrical</a:t>
            </a:r>
            <a:r>
              <a:rPr lang="ru-RU" sz="2800" dirty="0" smtClean="0">
                <a:solidFill>
                  <a:prstClr val="white"/>
                </a:solidFill>
                <a:cs typeface="Arial" charset="0"/>
              </a:rPr>
              <a:t> </a:t>
            </a:r>
            <a:r>
              <a:rPr lang="ru-RU" sz="2800" dirty="0" err="1" smtClean="0">
                <a:solidFill>
                  <a:prstClr val="white"/>
                </a:solidFill>
                <a:cs typeface="Arial" charset="0"/>
              </a:rPr>
              <a:t>Optical</a:t>
            </a:r>
            <a:r>
              <a:rPr lang="ru-RU" sz="2800" dirty="0" smtClean="0">
                <a:solidFill>
                  <a:prstClr val="white"/>
                </a:solidFill>
                <a:cs typeface="Arial" charset="0"/>
              </a:rPr>
              <a:t> </a:t>
            </a:r>
            <a:r>
              <a:rPr lang="ru-RU" sz="2800" dirty="0" err="1" smtClean="0">
                <a:solidFill>
                  <a:prstClr val="white"/>
                </a:solidFill>
                <a:cs typeface="Arial" charset="0"/>
              </a:rPr>
              <a:t>Illusions</a:t>
            </a:r>
            <a:r>
              <a:rPr lang="ru-RU" sz="2800" dirty="0" smtClean="0">
                <a:solidFill>
                  <a:prstClr val="white"/>
                </a:solidFill>
                <a:cs typeface="Arial" charset="0"/>
              </a:rPr>
              <a:t> </a:t>
            </a:r>
            <a:r>
              <a:rPr lang="en-US" sz="3200" dirty="0" smtClean="0">
                <a:solidFill>
                  <a:prstClr val="white"/>
                </a:solidFill>
                <a:cs typeface="Arial" charset="0"/>
              </a:rPr>
              <a:t/>
            </a:r>
            <a:br>
              <a:rPr lang="en-US" sz="3200" dirty="0" smtClean="0">
                <a:solidFill>
                  <a:prstClr val="white"/>
                </a:solidFill>
                <a:cs typeface="Arial" charset="0"/>
              </a:rPr>
            </a:br>
            <a:r>
              <a:rPr lang="en-US" sz="1600" dirty="0" smtClean="0">
                <a:solidFill>
                  <a:prstClr val="white"/>
                </a:solidFill>
                <a:cs typeface="Arial" charset="0"/>
              </a:rPr>
              <a:t> </a:t>
            </a:r>
            <a:endParaRPr lang="ru-RU" sz="3200" dirty="0">
              <a:solidFill>
                <a:prstClr val="white"/>
              </a:solidFill>
              <a:cs typeface="Arial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400" dirty="0" smtClean="0">
                <a:solidFill>
                  <a:schemeClr val="bg1">
                    <a:lumMod val="75000"/>
                  </a:schemeClr>
                </a:solidFill>
                <a:cs typeface="Arial" charset="0"/>
              </a:rPr>
              <a:t>(</a:t>
            </a:r>
            <a:r>
              <a:rPr lang="en-US" sz="2400" dirty="0" smtClean="0">
                <a:solidFill>
                  <a:schemeClr val="bg1">
                    <a:lumMod val="75000"/>
                  </a:schemeClr>
                </a:solidFill>
                <a:cs typeface="Arial" charset="0"/>
              </a:rPr>
              <a:t>with </a:t>
            </a:r>
            <a:r>
              <a:rPr lang="ru-RU" sz="2400" dirty="0" smtClean="0">
                <a:solidFill>
                  <a:schemeClr val="bg1">
                    <a:lumMod val="75000"/>
                  </a:schemeClr>
                </a:solidFill>
                <a:cs typeface="Arial" charset="0"/>
              </a:rPr>
              <a:t> </a:t>
            </a:r>
            <a:r>
              <a:rPr lang="ru-RU" sz="2400" dirty="0" smtClean="0">
                <a:solidFill>
                  <a:schemeClr val="bg1">
                    <a:lumMod val="75000"/>
                  </a:schemeClr>
                </a:solidFill>
              </a:rPr>
              <a:t>B. </a:t>
            </a:r>
            <a:r>
              <a:rPr lang="en-US" sz="2400" dirty="0">
                <a:solidFill>
                  <a:schemeClr val="bg1">
                    <a:lumMod val="75000"/>
                  </a:schemeClr>
                </a:solidFill>
              </a:rPr>
              <a:t>Franceschiello</a:t>
            </a:r>
            <a:r>
              <a:rPr lang="it-IT" sz="2400" dirty="0" smtClean="0">
                <a:solidFill>
                  <a:schemeClr val="bg1">
                    <a:lumMod val="75000"/>
                  </a:schemeClr>
                </a:solidFill>
              </a:rPr>
              <a:t>, </a:t>
            </a:r>
            <a:r>
              <a:rPr lang="ru-RU" sz="2400" dirty="0" smtClean="0">
                <a:solidFill>
                  <a:schemeClr val="bg1">
                    <a:lumMod val="75000"/>
                  </a:schemeClr>
                </a:solidFill>
              </a:rPr>
              <a:t> G</a:t>
            </a:r>
            <a:r>
              <a:rPr lang="it-IT" sz="2400" dirty="0" smtClean="0">
                <a:solidFill>
                  <a:schemeClr val="bg1">
                    <a:lumMod val="75000"/>
                  </a:schemeClr>
                </a:solidFill>
              </a:rPr>
              <a:t>. </a:t>
            </a:r>
            <a:r>
              <a:rPr lang="ru-RU" sz="2400" dirty="0" smtClean="0">
                <a:solidFill>
                  <a:schemeClr val="bg1">
                    <a:lumMod val="75000"/>
                  </a:schemeClr>
                </a:solidFill>
              </a:rPr>
              <a:t>Citti</a:t>
            </a:r>
            <a:r>
              <a:rPr lang="it-IT" sz="2400" dirty="0" smtClean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ru-RU" sz="2400" dirty="0" smtClean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it-IT" sz="2400" dirty="0" smtClean="0">
                <a:solidFill>
                  <a:schemeClr val="bg1">
                    <a:lumMod val="75000"/>
                  </a:schemeClr>
                </a:solidFill>
              </a:rPr>
              <a:t>and </a:t>
            </a:r>
            <a:r>
              <a:rPr lang="ru-RU" sz="2400" dirty="0" smtClean="0">
                <a:solidFill>
                  <a:schemeClr val="bg1">
                    <a:lumMod val="75000"/>
                  </a:schemeClr>
                </a:solidFill>
              </a:rPr>
              <a:t> A</a:t>
            </a:r>
            <a:r>
              <a:rPr lang="it-IT" sz="2400" dirty="0" smtClean="0">
                <a:solidFill>
                  <a:schemeClr val="bg1">
                    <a:lumMod val="75000"/>
                  </a:schemeClr>
                </a:solidFill>
              </a:rPr>
              <a:t>. </a:t>
            </a:r>
            <a:r>
              <a:rPr lang="ru-RU" sz="2400" dirty="0" err="1" smtClean="0">
                <a:solidFill>
                  <a:schemeClr val="bg1">
                    <a:lumMod val="75000"/>
                  </a:schemeClr>
                </a:solidFill>
              </a:rPr>
              <a:t>Sarti</a:t>
            </a:r>
            <a:r>
              <a:rPr lang="ru-RU" sz="2400" dirty="0" smtClean="0">
                <a:solidFill>
                  <a:schemeClr val="bg1">
                    <a:lumMod val="75000"/>
                  </a:schemeClr>
                </a:solidFill>
                <a:cs typeface="Arial" charset="0"/>
              </a:rPr>
              <a:t>)</a:t>
            </a:r>
            <a:endParaRPr lang="nl-NL" sz="2400" dirty="0">
              <a:solidFill>
                <a:schemeClr val="bg1">
                  <a:lumMod val="75000"/>
                </a:schemeClr>
              </a:solidFill>
              <a:cs typeface="Arial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 dirty="0" smtClean="0">
              <a:solidFill>
                <a:prstClr val="white"/>
              </a:solidFill>
              <a:cs typeface="Arial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nl-NL" sz="2400" dirty="0" smtClean="0">
              <a:solidFill>
                <a:schemeClr val="bg1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9024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ChangeArrowheads="1"/>
          </p:cNvSpPr>
          <p:nvPr/>
        </p:nvSpPr>
        <p:spPr bwMode="auto">
          <a:xfrm>
            <a:off x="401429" y="118318"/>
            <a:ext cx="8359105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tabLst>
                <a:tab pos="542925" algn="l"/>
              </a:tabLst>
              <a:defRPr/>
            </a:pPr>
            <a:r>
              <a:rPr lang="en-US" sz="2800" dirty="0" smtClean="0">
                <a:solidFill>
                  <a:srgbClr val="E46C0A"/>
                </a:solidFill>
                <a:cs typeface="Arial" charset="0"/>
              </a:rPr>
              <a:t>Cortical </a:t>
            </a:r>
            <a:r>
              <a:rPr lang="en-US" sz="2800" dirty="0">
                <a:solidFill>
                  <a:srgbClr val="E46C0A"/>
                </a:solidFill>
                <a:cs typeface="Arial" charset="0"/>
              </a:rPr>
              <a:t>Based Model of Perceptual Completion</a:t>
            </a:r>
            <a:endParaRPr lang="en-US" sz="2800" dirty="0">
              <a:solidFill>
                <a:srgbClr val="1F497D">
                  <a:lumMod val="60000"/>
                  <a:lumOff val="40000"/>
                </a:srgbClr>
              </a:solidFill>
              <a:cs typeface="Arial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91294" y="1052736"/>
            <a:ext cx="8454084" cy="3960471"/>
          </a:xfrm>
          <a:prstGeom prst="rect">
            <a:avLst/>
          </a:prstGeom>
          <a:noFill/>
          <a:ln/>
          <a:effectLst/>
          <a:extLst>
            <a:ext uri="{909E8E84-426E-40DD-AFC4-6F175D3DCCD1}">
              <a14:hiddenFill xmlns:a14="http://schemas.microsoft.com/office/drawing/2010/main">
                <a:pattFill prst="pct5">
                  <a:fgClr>
                    <a:srgbClr val="FFFFFF">
                      <a:alpha val="0"/>
                    </a:srgbClr>
                  </a:fgClr>
                  <a:bgClr>
                    <a:srgbClr val="FFFFFF">
                      <a:alpha val="0"/>
                    </a:srgbClr>
                  </a:bgClr>
                </a:patt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4988390"/>
            <a:ext cx="6209952" cy="1656184"/>
          </a:xfrm>
          <a:prstGeom prst="rect">
            <a:avLst/>
          </a:prstGeom>
        </p:spPr>
      </p:pic>
      <p:sp>
        <p:nvSpPr>
          <p:cNvPr id="6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8460432" y="6356350"/>
            <a:ext cx="504056" cy="365125"/>
          </a:xfrm>
        </p:spPr>
        <p:txBody>
          <a:bodyPr/>
          <a:lstStyle/>
          <a:p>
            <a:pPr>
              <a:defRPr/>
            </a:pPr>
            <a:fld id="{9CD1CDB8-EC3E-47ED-989F-4EA6DFFB24B5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</a:t>
            </a:fld>
            <a:endParaRPr lang="nl-NL" dirty="0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8982" y="692696"/>
            <a:ext cx="9144000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52382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539552" y="-315416"/>
            <a:ext cx="835292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 smtClean="0">
              <a:solidFill>
                <a:srgbClr val="E46C0A"/>
              </a:solidFill>
              <a:latin typeface="Arial" charset="0"/>
              <a:cs typeface="Arial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400" dirty="0" err="1" smtClean="0">
                <a:solidFill>
                  <a:srgbClr val="E46C0A"/>
                </a:solidFill>
                <a:latin typeface="Arial" charset="0"/>
                <a:cs typeface="Arial" charset="0"/>
              </a:rPr>
              <a:t>Geometrical</a:t>
            </a:r>
            <a:r>
              <a:rPr lang="ru-RU" sz="2400" dirty="0" smtClean="0">
                <a:solidFill>
                  <a:srgbClr val="E46C0A"/>
                </a:solidFill>
                <a:latin typeface="Arial" charset="0"/>
                <a:cs typeface="Arial" charset="0"/>
              </a:rPr>
              <a:t> </a:t>
            </a:r>
            <a:r>
              <a:rPr lang="ru-RU" sz="2400" dirty="0" err="1" smtClean="0">
                <a:solidFill>
                  <a:srgbClr val="E46C0A"/>
                </a:solidFill>
                <a:latin typeface="Arial" charset="0"/>
                <a:cs typeface="Arial" charset="0"/>
              </a:rPr>
              <a:t>Optical</a:t>
            </a:r>
            <a:r>
              <a:rPr lang="ru-RU" sz="2400" dirty="0" smtClean="0">
                <a:solidFill>
                  <a:srgbClr val="E46C0A"/>
                </a:solidFill>
                <a:latin typeface="Arial" charset="0"/>
                <a:cs typeface="Arial" charset="0"/>
              </a:rPr>
              <a:t> </a:t>
            </a:r>
            <a:r>
              <a:rPr lang="ru-RU" sz="2400" dirty="0" err="1" smtClean="0">
                <a:solidFill>
                  <a:srgbClr val="E46C0A"/>
                </a:solidFill>
                <a:latin typeface="Arial" charset="0"/>
                <a:cs typeface="Arial" charset="0"/>
              </a:rPr>
              <a:t>Illusion</a:t>
            </a:r>
            <a:endParaRPr lang="en-US" sz="2400" dirty="0">
              <a:solidFill>
                <a:srgbClr val="E46C0A"/>
              </a:solidFill>
              <a:latin typeface="Arial" charset="0"/>
              <a:cs typeface="Arial" charset="0"/>
            </a:endParaRPr>
          </a:p>
        </p:txBody>
      </p:sp>
      <p:cxnSp>
        <p:nvCxnSpPr>
          <p:cNvPr id="35" name="Straight Connector 34"/>
          <p:cNvCxnSpPr/>
          <p:nvPr/>
        </p:nvCxnSpPr>
        <p:spPr>
          <a:xfrm>
            <a:off x="298534" y="692696"/>
            <a:ext cx="8593946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Content Placeholder 2"/>
          <p:cNvSpPr txBox="1">
            <a:spLocks/>
          </p:cNvSpPr>
          <p:nvPr/>
        </p:nvSpPr>
        <p:spPr>
          <a:xfrm>
            <a:off x="539552" y="5555779"/>
            <a:ext cx="8017882" cy="116569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>
            <a:norm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800" dirty="0"/>
              <a:t>Idea: The illusory contour appears as a </a:t>
            </a:r>
            <a:r>
              <a:rPr lang="en-US" sz="2800" dirty="0" smtClean="0"/>
              <a:t>geodesic</a:t>
            </a:r>
            <a:endParaRPr lang="ru-RU" sz="2800" dirty="0" smtClean="0"/>
          </a:p>
          <a:p>
            <a:pPr marL="0" indent="0" algn="ctr">
              <a:buNone/>
            </a:pPr>
            <a:r>
              <a:rPr lang="en-US" sz="2800" dirty="0" smtClean="0"/>
              <a:t> </a:t>
            </a:r>
            <a:r>
              <a:rPr lang="en-US" sz="2800" dirty="0"/>
              <a:t>in a metric induced by visual stimulus.</a:t>
            </a:r>
          </a:p>
        </p:txBody>
      </p:sp>
      <p:sp>
        <p:nvSpPr>
          <p:cNvPr id="19" name="Content Placeholder 2"/>
          <p:cNvSpPr txBox="1">
            <a:spLocks/>
          </p:cNvSpPr>
          <p:nvPr/>
        </p:nvSpPr>
        <p:spPr>
          <a:xfrm>
            <a:off x="5426731" y="4938610"/>
            <a:ext cx="2808311" cy="491393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charset="0"/>
              <a:buNone/>
            </a:pPr>
            <a:r>
              <a:rPr lang="ru-RU" sz="2800" dirty="0" err="1" smtClean="0"/>
              <a:t>Hering</a:t>
            </a:r>
            <a:r>
              <a:rPr lang="ru-RU" sz="2800" dirty="0" smtClean="0"/>
              <a:t> </a:t>
            </a:r>
            <a:r>
              <a:rPr lang="ru-RU" sz="2800" dirty="0" err="1" smtClean="0"/>
              <a:t>illusion</a:t>
            </a:r>
            <a:endParaRPr lang="en-US" sz="2800" dirty="0"/>
          </a:p>
        </p:txBody>
      </p:sp>
      <p:pic>
        <p:nvPicPr>
          <p:cNvPr id="4099" name="Picture 3" descr="D:\Secondment\Programs\poggendorff_original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153" y="996120"/>
            <a:ext cx="3934732" cy="3934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Content Placeholder 2"/>
          <p:cNvSpPr txBox="1">
            <a:spLocks/>
          </p:cNvSpPr>
          <p:nvPr/>
        </p:nvSpPr>
        <p:spPr>
          <a:xfrm>
            <a:off x="971600" y="5027712"/>
            <a:ext cx="2808311" cy="491393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en-US" sz="2800" dirty="0"/>
          </a:p>
        </p:txBody>
      </p:sp>
      <p:sp>
        <p:nvSpPr>
          <p:cNvPr id="28" name="Content Placeholder 2"/>
          <p:cNvSpPr txBox="1">
            <a:spLocks/>
          </p:cNvSpPr>
          <p:nvPr/>
        </p:nvSpPr>
        <p:spPr>
          <a:xfrm>
            <a:off x="1145225" y="4927912"/>
            <a:ext cx="3124834" cy="491393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2800" dirty="0" err="1" smtClean="0"/>
              <a:t>P</a:t>
            </a:r>
            <a:r>
              <a:rPr lang="en-US" sz="2800" dirty="0" err="1" smtClean="0"/>
              <a:t>oggendorff</a:t>
            </a:r>
            <a:r>
              <a:rPr lang="en-US" sz="2800" dirty="0" smtClean="0"/>
              <a:t> </a:t>
            </a:r>
            <a:r>
              <a:rPr lang="en-US" sz="2800" dirty="0"/>
              <a:t>illusion</a:t>
            </a:r>
          </a:p>
        </p:txBody>
      </p:sp>
      <p:pic>
        <p:nvPicPr>
          <p:cNvPr id="5122" name="Picture 2" descr="D:\Secondment\Programs\Hering1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2519" y="1037588"/>
            <a:ext cx="1696737" cy="3911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Straight Connector 5"/>
          <p:cNvCxnSpPr>
            <a:stCxn id="5122" idx="1"/>
            <a:endCxn id="5122" idx="3"/>
          </p:cNvCxnSpPr>
          <p:nvPr/>
        </p:nvCxnSpPr>
        <p:spPr>
          <a:xfrm>
            <a:off x="5982519" y="2993230"/>
            <a:ext cx="1696737" cy="0"/>
          </a:xfrm>
          <a:prstGeom prst="line">
            <a:avLst/>
          </a:prstGeom>
          <a:ln w="158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400140" y="1037588"/>
            <a:ext cx="0" cy="3906304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7221056" y="1037588"/>
            <a:ext cx="0" cy="3913924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22806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539552" y="-315416"/>
            <a:ext cx="835292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 smtClean="0">
              <a:solidFill>
                <a:srgbClr val="E46C0A"/>
              </a:solidFill>
              <a:latin typeface="Arial" charset="0"/>
              <a:cs typeface="Arial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400" dirty="0" err="1" smtClean="0">
                <a:solidFill>
                  <a:srgbClr val="E46C0A"/>
                </a:solidFill>
                <a:latin typeface="Arial" charset="0"/>
                <a:cs typeface="Arial" charset="0"/>
              </a:rPr>
              <a:t>Geometrical</a:t>
            </a:r>
            <a:r>
              <a:rPr lang="ru-RU" sz="2400" dirty="0" smtClean="0">
                <a:solidFill>
                  <a:srgbClr val="E46C0A"/>
                </a:solidFill>
                <a:latin typeface="Arial" charset="0"/>
                <a:cs typeface="Arial" charset="0"/>
              </a:rPr>
              <a:t> </a:t>
            </a:r>
            <a:r>
              <a:rPr lang="ru-RU" sz="2400" dirty="0" err="1" smtClean="0">
                <a:solidFill>
                  <a:srgbClr val="E46C0A"/>
                </a:solidFill>
                <a:latin typeface="Arial" charset="0"/>
                <a:cs typeface="Arial" charset="0"/>
              </a:rPr>
              <a:t>Optical</a:t>
            </a:r>
            <a:r>
              <a:rPr lang="ru-RU" sz="2400" dirty="0" smtClean="0">
                <a:solidFill>
                  <a:srgbClr val="E46C0A"/>
                </a:solidFill>
                <a:latin typeface="Arial" charset="0"/>
                <a:cs typeface="Arial" charset="0"/>
              </a:rPr>
              <a:t> </a:t>
            </a:r>
            <a:r>
              <a:rPr lang="ru-RU" sz="2400" dirty="0" err="1" smtClean="0">
                <a:solidFill>
                  <a:srgbClr val="E46C0A"/>
                </a:solidFill>
                <a:latin typeface="Arial" charset="0"/>
                <a:cs typeface="Arial" charset="0"/>
              </a:rPr>
              <a:t>Illusion</a:t>
            </a:r>
            <a:endParaRPr lang="en-US" sz="2400" dirty="0">
              <a:solidFill>
                <a:srgbClr val="E46C0A"/>
              </a:solidFill>
              <a:latin typeface="Arial" charset="0"/>
              <a:cs typeface="Arial" charset="0"/>
            </a:endParaRPr>
          </a:p>
        </p:txBody>
      </p:sp>
      <p:cxnSp>
        <p:nvCxnSpPr>
          <p:cNvPr id="35" name="Straight Connector 34"/>
          <p:cNvCxnSpPr/>
          <p:nvPr/>
        </p:nvCxnSpPr>
        <p:spPr>
          <a:xfrm>
            <a:off x="298534" y="692696"/>
            <a:ext cx="8593946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Content Placeholder 2"/>
          <p:cNvSpPr txBox="1">
            <a:spLocks/>
          </p:cNvSpPr>
          <p:nvPr/>
        </p:nvSpPr>
        <p:spPr>
          <a:xfrm>
            <a:off x="539552" y="5555779"/>
            <a:ext cx="8017882" cy="116569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>
            <a:norm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800" dirty="0"/>
              <a:t>Idea: The illusory contour appears as a </a:t>
            </a:r>
            <a:r>
              <a:rPr lang="en-US" sz="2800" dirty="0" smtClean="0"/>
              <a:t>geodesic</a:t>
            </a:r>
            <a:endParaRPr lang="ru-RU" sz="2800" dirty="0" smtClean="0"/>
          </a:p>
          <a:p>
            <a:pPr marL="0" indent="0" algn="ctr">
              <a:buNone/>
            </a:pPr>
            <a:r>
              <a:rPr lang="en-US" sz="2800" dirty="0" smtClean="0"/>
              <a:t> </a:t>
            </a:r>
            <a:r>
              <a:rPr lang="en-US" sz="2800" dirty="0"/>
              <a:t>in a metric induced by visual stimulus.</a:t>
            </a:r>
          </a:p>
        </p:txBody>
      </p:sp>
      <p:sp>
        <p:nvSpPr>
          <p:cNvPr id="19" name="Content Placeholder 2"/>
          <p:cNvSpPr txBox="1">
            <a:spLocks/>
          </p:cNvSpPr>
          <p:nvPr/>
        </p:nvSpPr>
        <p:spPr>
          <a:xfrm>
            <a:off x="5426731" y="4938610"/>
            <a:ext cx="2808311" cy="491393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charset="0"/>
              <a:buNone/>
            </a:pPr>
            <a:r>
              <a:rPr lang="ru-RU" sz="2800" dirty="0" err="1" smtClean="0"/>
              <a:t>Hering</a:t>
            </a:r>
            <a:r>
              <a:rPr lang="ru-RU" sz="2800" dirty="0" smtClean="0"/>
              <a:t> </a:t>
            </a:r>
            <a:r>
              <a:rPr lang="ru-RU" sz="2800" dirty="0" err="1" smtClean="0"/>
              <a:t>illusion</a:t>
            </a:r>
            <a:endParaRPr lang="en-US" sz="2800" dirty="0"/>
          </a:p>
        </p:txBody>
      </p:sp>
      <p:pic>
        <p:nvPicPr>
          <p:cNvPr id="4099" name="Picture 3" descr="D:\Secondment\Programs\poggendorff_original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153" y="996120"/>
            <a:ext cx="3934732" cy="3934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Content Placeholder 2"/>
          <p:cNvSpPr txBox="1">
            <a:spLocks/>
          </p:cNvSpPr>
          <p:nvPr/>
        </p:nvSpPr>
        <p:spPr>
          <a:xfrm>
            <a:off x="971600" y="5027712"/>
            <a:ext cx="2808311" cy="491393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en-US" sz="2800" dirty="0"/>
          </a:p>
        </p:txBody>
      </p:sp>
      <p:sp>
        <p:nvSpPr>
          <p:cNvPr id="28" name="Content Placeholder 2"/>
          <p:cNvSpPr txBox="1">
            <a:spLocks/>
          </p:cNvSpPr>
          <p:nvPr/>
        </p:nvSpPr>
        <p:spPr>
          <a:xfrm>
            <a:off x="1145225" y="4927912"/>
            <a:ext cx="3124834" cy="491393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2800" dirty="0" err="1" smtClean="0"/>
              <a:t>P</a:t>
            </a:r>
            <a:r>
              <a:rPr lang="en-US" sz="2800" dirty="0" err="1" smtClean="0"/>
              <a:t>oggendorff</a:t>
            </a:r>
            <a:r>
              <a:rPr lang="en-US" sz="2800" dirty="0" smtClean="0"/>
              <a:t> </a:t>
            </a:r>
            <a:r>
              <a:rPr lang="en-US" sz="2800" dirty="0"/>
              <a:t>illusion</a:t>
            </a:r>
          </a:p>
        </p:txBody>
      </p:sp>
      <p:cxnSp>
        <p:nvCxnSpPr>
          <p:cNvPr id="5" name="Straight Connector 4"/>
          <p:cNvCxnSpPr/>
          <p:nvPr/>
        </p:nvCxnSpPr>
        <p:spPr>
          <a:xfrm>
            <a:off x="1437556" y="1056164"/>
            <a:ext cx="2304255" cy="3803168"/>
          </a:xfrm>
          <a:prstGeom prst="line">
            <a:avLst/>
          </a:prstGeom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>
            <a:off x="5982519" y="2993230"/>
            <a:ext cx="1696737" cy="0"/>
          </a:xfrm>
          <a:prstGeom prst="line">
            <a:avLst/>
          </a:prstGeom>
          <a:ln w="158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6410300" y="1037588"/>
            <a:ext cx="0" cy="3906304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>
            <a:off x="7221056" y="1037588"/>
            <a:ext cx="0" cy="3913924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61097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539552" y="-282317"/>
            <a:ext cx="835292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 smtClean="0">
              <a:solidFill>
                <a:srgbClr val="E46C0A"/>
              </a:solidFill>
              <a:latin typeface="Arial" charset="0"/>
              <a:cs typeface="Arial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400" dirty="0" err="1" smtClean="0">
                <a:solidFill>
                  <a:srgbClr val="E46C0A"/>
                </a:solidFill>
                <a:latin typeface="Arial" charset="0"/>
                <a:cs typeface="Arial" charset="0"/>
              </a:rPr>
              <a:t>Illusory</a:t>
            </a:r>
            <a:r>
              <a:rPr lang="ru-RU" sz="2400" dirty="0" smtClean="0">
                <a:solidFill>
                  <a:srgbClr val="E46C0A"/>
                </a:solidFill>
                <a:latin typeface="Arial" charset="0"/>
                <a:cs typeface="Arial" charset="0"/>
              </a:rPr>
              <a:t> </a:t>
            </a:r>
            <a:r>
              <a:rPr lang="ru-RU" sz="2400" dirty="0" err="1" smtClean="0">
                <a:solidFill>
                  <a:srgbClr val="E46C0A"/>
                </a:solidFill>
                <a:latin typeface="Arial" charset="0"/>
                <a:cs typeface="Arial" charset="0"/>
              </a:rPr>
              <a:t>Contours</a:t>
            </a:r>
            <a:r>
              <a:rPr lang="ru-RU" sz="2400" dirty="0" smtClean="0">
                <a:solidFill>
                  <a:srgbClr val="E46C0A"/>
                </a:solidFill>
                <a:latin typeface="Arial" charset="0"/>
                <a:cs typeface="Arial" charset="0"/>
              </a:rPr>
              <a:t> </a:t>
            </a:r>
            <a:r>
              <a:rPr lang="ru-RU" sz="2400" dirty="0" err="1" smtClean="0">
                <a:solidFill>
                  <a:srgbClr val="E46C0A"/>
                </a:solidFill>
                <a:latin typeface="Arial" charset="0"/>
                <a:cs typeface="Arial" charset="0"/>
              </a:rPr>
              <a:t>as</a:t>
            </a:r>
            <a:r>
              <a:rPr lang="ru-RU" sz="2400" dirty="0" smtClean="0">
                <a:solidFill>
                  <a:srgbClr val="E46C0A"/>
                </a:solidFill>
                <a:latin typeface="Arial" charset="0"/>
                <a:cs typeface="Arial" charset="0"/>
              </a:rPr>
              <a:t> </a:t>
            </a:r>
            <a:r>
              <a:rPr lang="ru-RU" sz="2400" dirty="0" err="1">
                <a:solidFill>
                  <a:srgbClr val="E46C0A"/>
                </a:solidFill>
                <a:latin typeface="Arial" charset="0"/>
                <a:cs typeface="Arial" charset="0"/>
              </a:rPr>
              <a:t>D</a:t>
            </a:r>
            <a:r>
              <a:rPr lang="ru-RU" sz="2400" dirty="0" err="1" smtClean="0">
                <a:solidFill>
                  <a:srgbClr val="E46C0A"/>
                </a:solidFill>
                <a:latin typeface="Arial" charset="0"/>
                <a:cs typeface="Arial" charset="0"/>
              </a:rPr>
              <a:t>ata-driven</a:t>
            </a:r>
            <a:r>
              <a:rPr lang="ru-RU" sz="2400" dirty="0" smtClean="0">
                <a:solidFill>
                  <a:srgbClr val="E46C0A"/>
                </a:solidFill>
                <a:latin typeface="Arial" charset="0"/>
                <a:cs typeface="Arial" charset="0"/>
              </a:rPr>
              <a:t> SR-</a:t>
            </a:r>
            <a:r>
              <a:rPr lang="ru-RU" sz="2400" dirty="0" err="1" smtClean="0">
                <a:solidFill>
                  <a:srgbClr val="E46C0A"/>
                </a:solidFill>
                <a:latin typeface="Arial" charset="0"/>
                <a:cs typeface="Arial" charset="0"/>
              </a:rPr>
              <a:t>Geodesics</a:t>
            </a:r>
            <a:r>
              <a:rPr lang="ru-RU" sz="2400" dirty="0" smtClean="0">
                <a:solidFill>
                  <a:srgbClr val="E46C0A"/>
                </a:solidFill>
                <a:latin typeface="Arial" charset="0"/>
                <a:cs typeface="Arial" charset="0"/>
              </a:rPr>
              <a:t> </a:t>
            </a:r>
            <a:r>
              <a:rPr lang="ru-RU" sz="2400" dirty="0" err="1" smtClean="0">
                <a:solidFill>
                  <a:srgbClr val="E46C0A"/>
                </a:solidFill>
                <a:latin typeface="Arial" charset="0"/>
                <a:cs typeface="Arial" charset="0"/>
              </a:rPr>
              <a:t>in</a:t>
            </a:r>
            <a:r>
              <a:rPr lang="ru-RU" sz="2400" dirty="0" smtClean="0">
                <a:solidFill>
                  <a:srgbClr val="E46C0A"/>
                </a:solidFill>
                <a:latin typeface="Arial" charset="0"/>
                <a:cs typeface="Arial" charset="0"/>
              </a:rPr>
              <a:t> SE(2) </a:t>
            </a:r>
            <a:endParaRPr lang="en-US" sz="2400" dirty="0">
              <a:solidFill>
                <a:srgbClr val="E46C0A"/>
              </a:solidFill>
              <a:latin typeface="Arial" charset="0"/>
              <a:cs typeface="Arial" charset="0"/>
            </a:endParaRPr>
          </a:p>
        </p:txBody>
      </p:sp>
      <p:cxnSp>
        <p:nvCxnSpPr>
          <p:cNvPr id="35" name="Straight Connector 34"/>
          <p:cNvCxnSpPr/>
          <p:nvPr/>
        </p:nvCxnSpPr>
        <p:spPr>
          <a:xfrm>
            <a:off x="298534" y="692696"/>
            <a:ext cx="8593946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Content Placeholder 2"/>
          <p:cNvSpPr txBox="1">
            <a:spLocks/>
          </p:cNvSpPr>
          <p:nvPr/>
        </p:nvSpPr>
        <p:spPr>
          <a:xfrm>
            <a:off x="971600" y="5027712"/>
            <a:ext cx="2808311" cy="491393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en-US" sz="2800" dirty="0"/>
          </a:p>
        </p:txBody>
      </p:sp>
      <p:sp>
        <p:nvSpPr>
          <p:cNvPr id="2" name="Rectangle 1"/>
          <p:cNvSpPr/>
          <p:nvPr/>
        </p:nvSpPr>
        <p:spPr>
          <a:xfrm>
            <a:off x="4453217" y="3244334"/>
            <a:ext cx="2375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 </a:t>
            </a:r>
          </a:p>
        </p:txBody>
      </p:sp>
      <p:pic>
        <p:nvPicPr>
          <p:cNvPr id="6146" name="Picture 2" descr="D:\Secondment\Programs\PoggendorffCompetedonorig(xi1)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794962"/>
            <a:ext cx="2865103" cy="2866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D:\Secondment\HeringVarAngle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1802" y="794962"/>
            <a:ext cx="2868046" cy="2973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D:\Secondment\Programs\ShootingCost2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H="1">
            <a:off x="2921069" y="4001378"/>
            <a:ext cx="2134516" cy="2520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9" name="Picture 5" descr="D:\Secondment\BVPHering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5798" y="3861047"/>
            <a:ext cx="2884050" cy="2848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D:\seminars\espresso24032016\maxorient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288" y="3599432"/>
            <a:ext cx="2845098" cy="2133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96550" y="1265375"/>
            <a:ext cx="2530280" cy="2219323"/>
          </a:xfrm>
          <a:prstGeom prst="rect">
            <a:avLst/>
          </a:prstGeom>
          <a:noFill/>
          <a:ln/>
          <a:effectLst/>
          <a:extLst>
            <a:ext uri="{909E8E84-426E-40DD-AFC4-6F175D3DCCD1}">
              <a14:hiddenFill xmlns:a14="http://schemas.microsoft.com/office/drawing/2010/main">
                <a:pattFill prst="pct5">
                  <a:fgClr>
                    <a:srgbClr val="FFFFFF">
                      <a:alpha val="0"/>
                    </a:srgbClr>
                  </a:fgClr>
                  <a:bgClr>
                    <a:srgbClr val="FFFFFF">
                      <a:alpha val="0"/>
                    </a:srgbClr>
                  </a:bgClr>
                </a:patt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810878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D1CDB8-EC3E-47ED-989F-4EA6DFFB24B5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28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nl-NL">
              <a:solidFill>
                <a:srgbClr val="1F497D"/>
              </a:solidFill>
            </a:endParaRPr>
          </a:p>
        </p:txBody>
      </p:sp>
      <p:sp>
        <p:nvSpPr>
          <p:cNvPr id="6" name="Slide Number Placeholder 5"/>
          <p:cNvSpPr txBox="1">
            <a:spLocks/>
          </p:cNvSpPr>
          <p:nvPr/>
        </p:nvSpPr>
        <p:spPr>
          <a:xfrm>
            <a:off x="6830888" y="638419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algn="r">
              <a:defRPr/>
            </a:pPr>
            <a:fld id="{4FB314CA-72C7-42BB-880C-D6417C364BF2}" type="slidenum">
              <a:rPr lang="en-US" smtClean="0">
                <a:solidFill>
                  <a:prstClr val="white"/>
                </a:solidFill>
                <a:cs typeface="Arial" charset="0"/>
              </a:rPr>
              <a:pPr algn="r">
                <a:defRPr/>
              </a:pPr>
              <a:t>28</a:t>
            </a:fld>
            <a:endParaRPr lang="en-US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39552" y="2132856"/>
            <a:ext cx="8280919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 dirty="0" smtClean="0">
              <a:solidFill>
                <a:prstClr val="white"/>
              </a:solidFill>
              <a:cs typeface="Arial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 smtClean="0">
                <a:solidFill>
                  <a:prstClr val="white"/>
                </a:solidFill>
                <a:cs typeface="Arial" charset="0"/>
              </a:rPr>
              <a:t> </a:t>
            </a:r>
            <a:r>
              <a:rPr lang="ru-RU" sz="2800" dirty="0" err="1" smtClean="0">
                <a:solidFill>
                  <a:prstClr val="white"/>
                </a:solidFill>
                <a:cs typeface="Arial" charset="0"/>
              </a:rPr>
              <a:t>Tracking</a:t>
            </a:r>
            <a:r>
              <a:rPr lang="ru-RU" sz="2800" dirty="0" smtClean="0">
                <a:solidFill>
                  <a:prstClr val="white"/>
                </a:solidFill>
                <a:cs typeface="Arial" charset="0"/>
              </a:rPr>
              <a:t> </a:t>
            </a:r>
            <a:r>
              <a:rPr lang="ru-RU" sz="2800" dirty="0" err="1" smtClean="0">
                <a:solidFill>
                  <a:prstClr val="white"/>
                </a:solidFill>
                <a:cs typeface="Arial" charset="0"/>
              </a:rPr>
              <a:t>of</a:t>
            </a:r>
            <a:r>
              <a:rPr lang="ru-RU" sz="2800" dirty="0" smtClean="0">
                <a:solidFill>
                  <a:prstClr val="white"/>
                </a:solidFill>
                <a:cs typeface="Arial" charset="0"/>
              </a:rPr>
              <a:t> </a:t>
            </a:r>
            <a:r>
              <a:rPr lang="ru-RU" sz="2800" dirty="0" err="1" smtClean="0">
                <a:solidFill>
                  <a:prstClr val="white"/>
                </a:solidFill>
                <a:cs typeface="Arial" charset="0"/>
              </a:rPr>
              <a:t>Lines</a:t>
            </a:r>
            <a:r>
              <a:rPr lang="ru-RU" sz="2800" dirty="0" smtClean="0">
                <a:solidFill>
                  <a:prstClr val="white"/>
                </a:solidFill>
                <a:cs typeface="Arial" charset="0"/>
              </a:rPr>
              <a:t> </a:t>
            </a:r>
            <a:r>
              <a:rPr lang="ru-RU" sz="2800" dirty="0" err="1" smtClean="0">
                <a:solidFill>
                  <a:prstClr val="white"/>
                </a:solidFill>
                <a:cs typeface="Arial" charset="0"/>
              </a:rPr>
              <a:t>in</a:t>
            </a:r>
            <a:r>
              <a:rPr lang="ru-RU" sz="2800" dirty="0" smtClean="0">
                <a:solidFill>
                  <a:prstClr val="white"/>
                </a:solidFill>
                <a:cs typeface="Arial" charset="0"/>
              </a:rPr>
              <a:t> </a:t>
            </a:r>
            <a:r>
              <a:rPr lang="ru-RU" sz="2800" dirty="0" err="1" smtClean="0">
                <a:solidFill>
                  <a:prstClr val="white"/>
                </a:solidFill>
                <a:cs typeface="Arial" charset="0"/>
              </a:rPr>
              <a:t>Spherical</a:t>
            </a:r>
            <a:r>
              <a:rPr lang="ru-RU" sz="2800" dirty="0" smtClean="0">
                <a:solidFill>
                  <a:prstClr val="white"/>
                </a:solidFill>
                <a:cs typeface="Arial" charset="0"/>
              </a:rPr>
              <a:t> </a:t>
            </a:r>
            <a:r>
              <a:rPr lang="ru-RU" sz="2800" dirty="0" err="1" smtClean="0">
                <a:solidFill>
                  <a:prstClr val="white"/>
                </a:solidFill>
                <a:cs typeface="Arial" charset="0"/>
              </a:rPr>
              <a:t>Images</a:t>
            </a:r>
            <a:r>
              <a:rPr lang="ru-RU" sz="2800" dirty="0" smtClean="0">
                <a:solidFill>
                  <a:prstClr val="white"/>
                </a:solidFill>
                <a:cs typeface="Arial" charset="0"/>
              </a:rPr>
              <a:t>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800" dirty="0" err="1" smtClean="0">
                <a:solidFill>
                  <a:prstClr val="white"/>
                </a:solidFill>
                <a:cs typeface="Arial" charset="0"/>
              </a:rPr>
              <a:t>via</a:t>
            </a:r>
            <a:r>
              <a:rPr lang="ru-RU" sz="2800" dirty="0" smtClean="0">
                <a:solidFill>
                  <a:prstClr val="white"/>
                </a:solidFill>
                <a:cs typeface="Arial" charset="0"/>
              </a:rPr>
              <a:t> </a:t>
            </a:r>
            <a:r>
              <a:rPr lang="ru-RU" sz="2800" dirty="0" err="1" smtClean="0">
                <a:solidFill>
                  <a:prstClr val="white"/>
                </a:solidFill>
                <a:cs typeface="Arial" charset="0"/>
              </a:rPr>
              <a:t>Sub-Riemannian</a:t>
            </a:r>
            <a:r>
              <a:rPr lang="ru-RU" sz="2800" dirty="0" smtClean="0">
                <a:solidFill>
                  <a:prstClr val="white"/>
                </a:solidFill>
                <a:cs typeface="Arial" charset="0"/>
              </a:rPr>
              <a:t> </a:t>
            </a:r>
            <a:r>
              <a:rPr lang="ru-RU" sz="2800" dirty="0" err="1" smtClean="0">
                <a:solidFill>
                  <a:prstClr val="white"/>
                </a:solidFill>
                <a:cs typeface="Arial" charset="0"/>
              </a:rPr>
              <a:t>Geodesics</a:t>
            </a:r>
            <a:r>
              <a:rPr lang="ru-RU" sz="2800" dirty="0" smtClean="0">
                <a:solidFill>
                  <a:prstClr val="white"/>
                </a:solidFill>
                <a:cs typeface="Arial" charset="0"/>
              </a:rPr>
              <a:t> </a:t>
            </a:r>
            <a:r>
              <a:rPr lang="ru-RU" sz="2800" dirty="0" err="1" smtClean="0">
                <a:solidFill>
                  <a:prstClr val="white"/>
                </a:solidFill>
                <a:cs typeface="Arial" charset="0"/>
              </a:rPr>
              <a:t>on</a:t>
            </a:r>
            <a:r>
              <a:rPr lang="ru-RU" sz="2800" dirty="0" smtClean="0">
                <a:solidFill>
                  <a:prstClr val="white"/>
                </a:solidFill>
                <a:cs typeface="Arial" charset="0"/>
              </a:rPr>
              <a:t> SO(3)</a:t>
            </a:r>
            <a:endParaRPr lang="en-US" sz="2800" dirty="0" smtClean="0">
              <a:solidFill>
                <a:prstClr val="white"/>
              </a:solidFill>
              <a:cs typeface="Arial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sz="1200" dirty="0">
              <a:solidFill>
                <a:prstClr val="white"/>
              </a:solidFill>
              <a:cs typeface="Arial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400" dirty="0" smtClean="0">
                <a:solidFill>
                  <a:schemeClr val="bg1">
                    <a:lumMod val="75000"/>
                  </a:schemeClr>
                </a:solidFill>
              </a:rPr>
              <a:t>(</a:t>
            </a:r>
            <a:r>
              <a:rPr lang="it-IT" sz="2400" dirty="0" smtClean="0">
                <a:solidFill>
                  <a:schemeClr val="bg1">
                    <a:lumMod val="75000"/>
                  </a:schemeClr>
                </a:solidFill>
              </a:rPr>
              <a:t>with </a:t>
            </a:r>
            <a:r>
              <a:rPr lang="it-IT" sz="2400" dirty="0">
                <a:solidFill>
                  <a:schemeClr val="bg1">
                    <a:lumMod val="75000"/>
                  </a:schemeClr>
                </a:solidFill>
              </a:rPr>
              <a:t>R. Duits, Y</a:t>
            </a:r>
            <a:r>
              <a:rPr lang="it-IT" sz="2400" dirty="0" smtClean="0">
                <a:solidFill>
                  <a:schemeClr val="bg1">
                    <a:lumMod val="75000"/>
                  </a:schemeClr>
                </a:solidFill>
              </a:rPr>
              <a:t>. Sachkov</a:t>
            </a:r>
            <a:r>
              <a:rPr lang="ru-RU" sz="2400" dirty="0" smtClean="0">
                <a:solidFill>
                  <a:schemeClr val="bg1">
                    <a:lumMod val="75000"/>
                  </a:schemeClr>
                </a:solidFill>
              </a:rPr>
              <a:t>, E. </a:t>
            </a:r>
            <a:r>
              <a:rPr lang="ru-RU" sz="2400" dirty="0" err="1" smtClean="0">
                <a:solidFill>
                  <a:schemeClr val="bg1">
                    <a:lumMod val="75000"/>
                  </a:schemeClr>
                </a:solidFill>
              </a:rPr>
              <a:t>Bekkers</a:t>
            </a:r>
            <a:r>
              <a:rPr lang="it-IT" sz="2400" dirty="0" smtClean="0">
                <a:solidFill>
                  <a:schemeClr val="bg1">
                    <a:lumMod val="75000"/>
                  </a:schemeClr>
                </a:solidFill>
              </a:rPr>
              <a:t> and </a:t>
            </a:r>
            <a:r>
              <a:rPr lang="it-IT" sz="2400" dirty="0">
                <a:solidFill>
                  <a:schemeClr val="bg1">
                    <a:lumMod val="75000"/>
                  </a:schemeClr>
                </a:solidFill>
              </a:rPr>
              <a:t>I. </a:t>
            </a:r>
            <a:r>
              <a:rPr lang="it-IT" sz="2400" dirty="0" smtClean="0">
                <a:solidFill>
                  <a:schemeClr val="bg1">
                    <a:lumMod val="75000"/>
                  </a:schemeClr>
                </a:solidFill>
              </a:rPr>
              <a:t>Beschastnyi</a:t>
            </a:r>
            <a:r>
              <a:rPr lang="ru-RU" sz="2400" dirty="0" smtClean="0">
                <a:solidFill>
                  <a:schemeClr val="bg1">
                    <a:lumMod val="75000"/>
                  </a:schemeClr>
                </a:solidFill>
              </a:rPr>
              <a:t>)</a:t>
            </a:r>
            <a:endParaRPr lang="en-US" sz="2400" dirty="0" smtClean="0">
              <a:solidFill>
                <a:schemeClr val="bg1">
                  <a:lumMod val="75000"/>
                </a:schemeClr>
              </a:solidFill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200" dirty="0" smtClean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3018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4"/>
          <p:cNvSpPr txBox="1">
            <a:spLocks/>
          </p:cNvSpPr>
          <p:nvPr/>
        </p:nvSpPr>
        <p:spPr>
          <a:xfrm>
            <a:off x="6830888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l-NL"/>
            </a:defPPr>
            <a:lvl1pPr algn="r" rtl="0" fontAlgn="auto">
              <a:spcBef>
                <a:spcPts val="0"/>
              </a:spcBef>
              <a:spcAft>
                <a:spcPts val="0"/>
              </a:spcAft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>
              <a:defRPr/>
            </a:pPr>
            <a:fld id="{0B8E47DF-3AC4-4269-BA27-C078E6BBC1FC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29</a:t>
            </a:fld>
            <a:endParaRPr lang="nl-NL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11560" y="188640"/>
            <a:ext cx="835292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dirty="0" smtClean="0">
                <a:solidFill>
                  <a:srgbClr val="E46C0A"/>
                </a:solidFill>
                <a:latin typeface="Arial" charset="0"/>
                <a:cs typeface="Arial" charset="0"/>
              </a:rPr>
              <a:t>Sub-</a:t>
            </a:r>
            <a:r>
              <a:rPr lang="en-US" sz="2400" dirty="0" err="1" smtClean="0">
                <a:solidFill>
                  <a:srgbClr val="E46C0A"/>
                </a:solidFill>
                <a:latin typeface="Arial" charset="0"/>
                <a:cs typeface="Arial" charset="0"/>
              </a:rPr>
              <a:t>Riemannia</a:t>
            </a:r>
            <a:r>
              <a:rPr lang="ru-RU" sz="2400" dirty="0" smtClean="0">
                <a:solidFill>
                  <a:srgbClr val="E46C0A"/>
                </a:solidFill>
                <a:latin typeface="Arial" charset="0"/>
                <a:cs typeface="Arial" charset="0"/>
              </a:rPr>
              <a:t>n</a:t>
            </a:r>
            <a:r>
              <a:rPr lang="en-US" sz="2400" dirty="0" smtClean="0">
                <a:solidFill>
                  <a:srgbClr val="E46C0A"/>
                </a:solidFill>
                <a:latin typeface="Arial" charset="0"/>
                <a:cs typeface="Arial" charset="0"/>
              </a:rPr>
              <a:t> Geodesics on SO(3)</a:t>
            </a:r>
            <a:endParaRPr lang="en-US" sz="2400" dirty="0">
              <a:solidFill>
                <a:srgbClr val="E46C0A"/>
              </a:solidFill>
              <a:latin typeface="Arial" charset="0"/>
              <a:cs typeface="Arial" charset="0"/>
            </a:endParaRPr>
          </a:p>
        </p:txBody>
      </p:sp>
      <p:cxnSp>
        <p:nvCxnSpPr>
          <p:cNvPr id="53" name="Straight Connector 52"/>
          <p:cNvCxnSpPr/>
          <p:nvPr/>
        </p:nvCxnSpPr>
        <p:spPr>
          <a:xfrm>
            <a:off x="195750" y="650305"/>
            <a:ext cx="8593946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170" name="Picture 2" descr="D:\papers\SO3\v18\png_pics_new\sphere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656" y="2774964"/>
            <a:ext cx="5652344" cy="4083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D:\papers\SO3\v18\png_pics_new\EyeReceptorsLabel2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588" y="777367"/>
            <a:ext cx="4102634" cy="4379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Content Placeholder 2"/>
          <p:cNvSpPr txBox="1">
            <a:spLocks/>
          </p:cNvSpPr>
          <p:nvPr/>
        </p:nvSpPr>
        <p:spPr>
          <a:xfrm>
            <a:off x="4283969" y="777367"/>
            <a:ext cx="4680519" cy="2124659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charset="0"/>
              <a:buNone/>
            </a:pPr>
            <a:r>
              <a:rPr lang="en-US" sz="2800" dirty="0" smtClean="0"/>
              <a:t>Aim: data-driven SR geodesics on </a:t>
            </a:r>
            <a:r>
              <a:rPr lang="en-US" sz="2800" b="1" dirty="0" smtClean="0"/>
              <a:t>SO(3)</a:t>
            </a:r>
            <a:r>
              <a:rPr lang="en-US" sz="2800" dirty="0" smtClean="0"/>
              <a:t> for detection and analysis of vessel tree in spherical images of retina,</a:t>
            </a:r>
            <a:r>
              <a:rPr lang="ru-RU" sz="2800" dirty="0"/>
              <a:t> </a:t>
            </a:r>
            <a:r>
              <a:rPr lang="ru-RU" sz="2800" dirty="0" smtClean="0"/>
              <a:t>     </a:t>
            </a:r>
            <a:r>
              <a:rPr lang="en-US" sz="2800" dirty="0" smtClean="0"/>
              <a:t> to reduce distortion.</a:t>
            </a:r>
            <a:endParaRPr lang="en-US" sz="2800" dirty="0"/>
          </a:p>
        </p:txBody>
      </p:sp>
      <p:sp>
        <p:nvSpPr>
          <p:cNvPr id="22" name="Content Placeholder 2"/>
          <p:cNvSpPr txBox="1">
            <a:spLocks/>
          </p:cNvSpPr>
          <p:nvPr/>
        </p:nvSpPr>
        <p:spPr>
          <a:xfrm>
            <a:off x="-39071" y="5184240"/>
            <a:ext cx="3674967" cy="1537236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charset="0"/>
              <a:buNone/>
            </a:pPr>
            <a:r>
              <a:rPr lang="en-US" sz="2800" dirty="0" smtClean="0"/>
              <a:t>Spherical extension of cortical based model of perceptual completion on retinal sphere</a:t>
            </a:r>
            <a:endParaRPr lang="en-US" sz="2800" dirty="0"/>
          </a:p>
        </p:txBody>
      </p:sp>
      <p:sp>
        <p:nvSpPr>
          <p:cNvPr id="9" name="Rectangle 8"/>
          <p:cNvSpPr/>
          <p:nvPr/>
        </p:nvSpPr>
        <p:spPr>
          <a:xfrm rot="861724">
            <a:off x="2401349" y="908359"/>
            <a:ext cx="1306894" cy="1619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0" name="Rectangle 9"/>
          <p:cNvSpPr/>
          <p:nvPr/>
        </p:nvSpPr>
        <p:spPr>
          <a:xfrm>
            <a:off x="251520" y="4581128"/>
            <a:ext cx="137006" cy="12192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1" name="Rectangle 10"/>
          <p:cNvSpPr/>
          <p:nvPr/>
        </p:nvSpPr>
        <p:spPr>
          <a:xfrm>
            <a:off x="2986293" y="3789040"/>
            <a:ext cx="137006" cy="12192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2" name="Rectangle 11"/>
          <p:cNvSpPr/>
          <p:nvPr/>
        </p:nvSpPr>
        <p:spPr>
          <a:xfrm>
            <a:off x="1547664" y="2204864"/>
            <a:ext cx="137006" cy="12192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14153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8460432" y="6356350"/>
            <a:ext cx="504056" cy="365125"/>
          </a:xfrm>
        </p:spPr>
        <p:txBody>
          <a:bodyPr/>
          <a:lstStyle/>
          <a:p>
            <a:pPr>
              <a:defRPr/>
            </a:pPr>
            <a:fld id="{9CD1CDB8-EC3E-47ED-989F-4EA6DFFB24B5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</a:t>
            </a:fld>
            <a:endParaRPr lang="nl-NL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4471315" y="2626241"/>
            <a:ext cx="576064" cy="33176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150835" y="2626241"/>
            <a:ext cx="576064" cy="33176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114497" y="-27384"/>
            <a:ext cx="8928673" cy="603121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600" dirty="0" err="1" smtClean="0">
                <a:solidFill>
                  <a:srgbClr val="E46C0A"/>
                </a:solidFill>
              </a:rPr>
              <a:t>Team</a:t>
            </a:r>
            <a:r>
              <a:rPr lang="ru-RU" sz="3600" dirty="0" smtClean="0">
                <a:solidFill>
                  <a:srgbClr val="E46C0A"/>
                </a:solidFill>
              </a:rPr>
              <a:t> </a:t>
            </a:r>
            <a:r>
              <a:rPr lang="ru-RU" sz="3600" dirty="0" err="1" smtClean="0">
                <a:solidFill>
                  <a:srgbClr val="E46C0A"/>
                </a:solidFill>
              </a:rPr>
              <a:t>in</a:t>
            </a:r>
            <a:r>
              <a:rPr lang="ru-RU" sz="3600" dirty="0" smtClean="0">
                <a:solidFill>
                  <a:srgbClr val="E46C0A"/>
                </a:solidFill>
              </a:rPr>
              <a:t> </a:t>
            </a:r>
            <a:r>
              <a:rPr lang="ru-RU" sz="3600" dirty="0" err="1" smtClean="0">
                <a:solidFill>
                  <a:srgbClr val="E46C0A"/>
                </a:solidFill>
              </a:rPr>
              <a:t>Eindhoven</a:t>
            </a:r>
            <a:r>
              <a:rPr lang="ru-RU" sz="3600" dirty="0" smtClean="0">
                <a:solidFill>
                  <a:srgbClr val="E46C0A"/>
                </a:solidFill>
              </a:rPr>
              <a:t> </a:t>
            </a:r>
            <a:r>
              <a:rPr lang="ru-RU" sz="3600" dirty="0" err="1" smtClean="0">
                <a:solidFill>
                  <a:srgbClr val="E46C0A"/>
                </a:solidFill>
              </a:rPr>
              <a:t>University</a:t>
            </a:r>
            <a:r>
              <a:rPr lang="ru-RU" sz="3600" dirty="0" smtClean="0">
                <a:solidFill>
                  <a:srgbClr val="E46C0A"/>
                </a:solidFill>
              </a:rPr>
              <a:t> </a:t>
            </a:r>
            <a:r>
              <a:rPr lang="ru-RU" sz="3600" dirty="0" err="1" smtClean="0">
                <a:solidFill>
                  <a:srgbClr val="E46C0A"/>
                </a:solidFill>
              </a:rPr>
              <a:t>of</a:t>
            </a:r>
            <a:r>
              <a:rPr lang="ru-RU" sz="3600" dirty="0" smtClean="0">
                <a:solidFill>
                  <a:srgbClr val="E46C0A"/>
                </a:solidFill>
              </a:rPr>
              <a:t> </a:t>
            </a:r>
            <a:r>
              <a:rPr lang="ru-RU" sz="3600" dirty="0" err="1" smtClean="0">
                <a:solidFill>
                  <a:srgbClr val="E46C0A"/>
                </a:solidFill>
              </a:rPr>
              <a:t>Technology</a:t>
            </a:r>
            <a:endParaRPr lang="en-US" i="1" dirty="0" smtClean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2050" name="Picture 2" descr="D:\seminars\IPS27052016\team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875" y="575737"/>
            <a:ext cx="8760715" cy="3212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ontent Placeholder 2"/>
          <p:cNvSpPr txBox="1">
            <a:spLocks/>
          </p:cNvSpPr>
          <p:nvPr/>
        </p:nvSpPr>
        <p:spPr>
          <a:xfrm>
            <a:off x="548738" y="2776492"/>
            <a:ext cx="1069679" cy="792088"/>
          </a:xfrm>
          <a:prstGeom prst="rect">
            <a:avLst/>
          </a:prstGeom>
        </p:spPr>
        <p:txBody>
          <a:bodyPr>
            <a:normAutofit fontScale="77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dirty="0" err="1" smtClean="0">
                <a:solidFill>
                  <a:schemeClr val="bg1"/>
                </a:solidFill>
              </a:rPr>
              <a:t>Remco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</a:p>
          <a:p>
            <a:pPr marL="0" indent="0" algn="ctr">
              <a:buNone/>
            </a:pPr>
            <a:r>
              <a:rPr lang="ru-RU" dirty="0" err="1" smtClean="0">
                <a:solidFill>
                  <a:schemeClr val="bg1"/>
                </a:solidFill>
              </a:rPr>
              <a:t>Duits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4671779" y="2802284"/>
            <a:ext cx="1656184" cy="792088"/>
          </a:xfrm>
          <a:prstGeom prst="rect">
            <a:avLst/>
          </a:prstGeom>
        </p:spPr>
        <p:txBody>
          <a:bodyPr>
            <a:normAutofit fontScale="77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dirty="0" err="1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Gonzalo</a:t>
            </a:r>
            <a:r>
              <a:rPr lang="ru-RU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Sanguinetti</a:t>
            </a:r>
            <a:endParaRPr lang="en-US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7139674" y="2769922"/>
            <a:ext cx="1656184" cy="792088"/>
          </a:xfrm>
          <a:prstGeom prst="rect">
            <a:avLst/>
          </a:prstGeom>
        </p:spPr>
        <p:txBody>
          <a:bodyPr>
            <a:normAutofit fontScale="77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dirty="0" err="1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Erik</a:t>
            </a:r>
            <a:endParaRPr lang="ru-RU" dirty="0" smtClean="0">
              <a:solidFill>
                <a:schemeClr val="accent6">
                  <a:lumMod val="60000"/>
                  <a:lumOff val="40000"/>
                </a:schemeClr>
              </a:solidFill>
            </a:endParaRPr>
          </a:p>
          <a:p>
            <a:pPr marL="0" indent="0" algn="ctr">
              <a:buNone/>
            </a:pPr>
            <a:r>
              <a:rPr lang="ru-RU" dirty="0" err="1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Bekkers</a:t>
            </a:r>
            <a:endParaRPr lang="en-US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2051" name="Picture 3" descr="D:\seminars\IPS27052016\Bart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875" y="3815953"/>
            <a:ext cx="4791338" cy="29995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Content Placeholder 2"/>
          <p:cNvSpPr txBox="1">
            <a:spLocks/>
          </p:cNvSpPr>
          <p:nvPr/>
        </p:nvSpPr>
        <p:spPr>
          <a:xfrm>
            <a:off x="2644103" y="5558916"/>
            <a:ext cx="1857440" cy="792088"/>
          </a:xfrm>
          <a:prstGeom prst="rect">
            <a:avLst/>
          </a:prstGeom>
        </p:spPr>
        <p:txBody>
          <a:bodyPr>
            <a:normAutofit fontScale="70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dirty="0" err="1" smtClean="0">
                <a:solidFill>
                  <a:schemeClr val="bg1"/>
                </a:solidFill>
              </a:rPr>
              <a:t>Bart</a:t>
            </a:r>
            <a:r>
              <a:rPr lang="ru-RU" dirty="0" smtClean="0">
                <a:solidFill>
                  <a:schemeClr val="bg1"/>
                </a:solidFill>
              </a:rPr>
              <a:t> M. </a:t>
            </a:r>
            <a:r>
              <a:rPr lang="ru-RU" dirty="0" err="1" smtClean="0">
                <a:solidFill>
                  <a:schemeClr val="bg1"/>
                </a:solidFill>
              </a:rPr>
              <a:t>ter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Haar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Romeny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2052" name="Picture 4" descr="D:\seminars\IPS27052016\SRSpheres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1695" y="4125450"/>
            <a:ext cx="3361547" cy="2521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53062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3" descr="D:\papers\SO3\v18\png_pics_new\Stat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6931" y="4149153"/>
            <a:ext cx="2923461" cy="2592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Rectangle 23"/>
          <p:cNvSpPr/>
          <p:nvPr/>
        </p:nvSpPr>
        <p:spPr>
          <a:xfrm>
            <a:off x="7558157" y="4116431"/>
            <a:ext cx="1337376" cy="43275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4"/>
          <p:cNvSpPr txBox="1">
            <a:spLocks/>
          </p:cNvSpPr>
          <p:nvPr/>
        </p:nvSpPr>
        <p:spPr>
          <a:xfrm>
            <a:off x="6830888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l-NL"/>
            </a:defPPr>
            <a:lvl1pPr algn="r" rtl="0" fontAlgn="auto">
              <a:spcBef>
                <a:spcPts val="0"/>
              </a:spcBef>
              <a:spcAft>
                <a:spcPts val="0"/>
              </a:spcAft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>
              <a:defRPr/>
            </a:pPr>
            <a:fld id="{0B8E47DF-3AC4-4269-BA27-C078E6BBC1FC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30</a:t>
            </a:fld>
            <a:endParaRPr lang="nl-NL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11560" y="188640"/>
            <a:ext cx="835292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400" dirty="0">
                <a:solidFill>
                  <a:srgbClr val="E46C0A"/>
                </a:solidFill>
                <a:latin typeface="Arial" charset="0"/>
                <a:cs typeface="Arial" charset="0"/>
              </a:rPr>
              <a:t>P</a:t>
            </a:r>
            <a:r>
              <a:rPr lang="en-US" sz="2400" dirty="0" err="1">
                <a:solidFill>
                  <a:srgbClr val="E46C0A"/>
                </a:solidFill>
                <a:latin typeface="Arial" charset="0"/>
                <a:cs typeface="Arial" charset="0"/>
              </a:rPr>
              <a:t>roblem</a:t>
            </a:r>
            <a:r>
              <a:rPr lang="en-US" sz="2400" dirty="0">
                <a:solidFill>
                  <a:srgbClr val="E46C0A"/>
                </a:solidFill>
                <a:latin typeface="Arial" charset="0"/>
                <a:cs typeface="Arial" charset="0"/>
              </a:rPr>
              <a:t> </a:t>
            </a:r>
            <a:r>
              <a:rPr lang="en-US" sz="2400" b="1" dirty="0" err="1" smtClean="0">
                <a:solidFill>
                  <a:srgbClr val="E46C0A"/>
                </a:solidFill>
                <a:latin typeface="Arial" charset="0"/>
                <a:cs typeface="Arial" charset="0"/>
              </a:rPr>
              <a:t>Pcurve</a:t>
            </a:r>
            <a:r>
              <a:rPr lang="en-US" sz="2400" dirty="0" smtClean="0">
                <a:solidFill>
                  <a:srgbClr val="E46C0A"/>
                </a:solidFill>
                <a:latin typeface="Arial" charset="0"/>
                <a:cs typeface="Arial" charset="0"/>
              </a:rPr>
              <a:t>(S</a:t>
            </a:r>
            <a:r>
              <a:rPr lang="en-US" sz="2400" baseline="30000" dirty="0" smtClean="0">
                <a:solidFill>
                  <a:srgbClr val="E46C0A"/>
                </a:solidFill>
                <a:cs typeface="Arial" charset="0"/>
              </a:rPr>
              <a:t>2</a:t>
            </a:r>
            <a:r>
              <a:rPr lang="en-US" sz="2400" dirty="0" smtClean="0">
                <a:solidFill>
                  <a:srgbClr val="E46C0A"/>
                </a:solidFill>
                <a:latin typeface="Arial" charset="0"/>
                <a:cs typeface="Arial" charset="0"/>
              </a:rPr>
              <a:t>) and</a:t>
            </a:r>
            <a:r>
              <a:rPr lang="ru-RU" sz="2400" dirty="0" smtClean="0">
                <a:solidFill>
                  <a:srgbClr val="E46C0A"/>
                </a:solidFill>
                <a:latin typeface="Arial" charset="0"/>
                <a:cs typeface="Arial" charset="0"/>
              </a:rPr>
              <a:t> </a:t>
            </a:r>
            <a:r>
              <a:rPr lang="en-US" sz="2400" b="1" dirty="0" smtClean="0">
                <a:solidFill>
                  <a:srgbClr val="E46C0A"/>
                </a:solidFill>
                <a:latin typeface="Arial" charset="0"/>
                <a:cs typeface="Arial" charset="0"/>
              </a:rPr>
              <a:t>P</a:t>
            </a:r>
            <a:r>
              <a:rPr lang="ru-RU" sz="2400" b="1" dirty="0" err="1" smtClean="0">
                <a:solidFill>
                  <a:srgbClr val="E46C0A"/>
                </a:solidFill>
                <a:latin typeface="Arial" charset="0"/>
                <a:cs typeface="Arial" charset="0"/>
              </a:rPr>
              <a:t>mec</a:t>
            </a:r>
            <a:r>
              <a:rPr lang="en-US" sz="2400" dirty="0" smtClean="0">
                <a:solidFill>
                  <a:srgbClr val="E46C0A"/>
                </a:solidFill>
                <a:latin typeface="Arial" charset="0"/>
                <a:cs typeface="Arial" charset="0"/>
              </a:rPr>
              <a:t>(</a:t>
            </a:r>
            <a:r>
              <a:rPr lang="ru-RU" sz="2400" dirty="0" smtClean="0">
                <a:solidFill>
                  <a:srgbClr val="E46C0A"/>
                </a:solidFill>
                <a:latin typeface="Arial" charset="0"/>
                <a:cs typeface="Arial" charset="0"/>
              </a:rPr>
              <a:t>SO(3)</a:t>
            </a:r>
            <a:r>
              <a:rPr lang="en-US" sz="2400" dirty="0" smtClean="0">
                <a:solidFill>
                  <a:srgbClr val="E46C0A"/>
                </a:solidFill>
                <a:latin typeface="Arial" charset="0"/>
                <a:cs typeface="Arial" charset="0"/>
              </a:rPr>
              <a:t>)</a:t>
            </a:r>
            <a:endParaRPr lang="ru-RU" sz="3200" dirty="0">
              <a:solidFill>
                <a:srgbClr val="1F497D"/>
              </a:solidFill>
              <a:cs typeface="Arial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333340" y="785968"/>
            <a:ext cx="9926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dirty="0" smtClean="0">
                <a:solidFill>
                  <a:srgbClr val="1F497D"/>
                </a:solidFill>
                <a:cs typeface="Arial" charset="0"/>
              </a:rPr>
              <a:t>Given</a:t>
            </a:r>
            <a:endParaRPr lang="en-US" sz="2000" b="1" dirty="0">
              <a:solidFill>
                <a:srgbClr val="1F497D"/>
              </a:solidFill>
              <a:cs typeface="Arial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293467" y="1599966"/>
            <a:ext cx="26690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 smtClean="0">
                <a:solidFill>
                  <a:srgbClr val="1F497D"/>
                </a:solidFill>
                <a:cs typeface="Arial" charset="0"/>
              </a:rPr>
              <a:t> </a:t>
            </a:r>
            <a:r>
              <a:rPr lang="en-US" sz="2000" b="1" dirty="0" smtClean="0">
                <a:solidFill>
                  <a:srgbClr val="1F497D"/>
                </a:solidFill>
                <a:cs typeface="Arial" charset="0"/>
              </a:rPr>
              <a:t>Find</a:t>
            </a:r>
            <a:r>
              <a:rPr lang="en-US" sz="2000" dirty="0" smtClean="0">
                <a:solidFill>
                  <a:srgbClr val="1F497D"/>
                </a:solidFill>
                <a:cs typeface="Arial" charset="0"/>
              </a:rPr>
              <a:t> a smooth</a:t>
            </a:r>
            <a:r>
              <a:rPr lang="ru-RU" sz="2000" dirty="0" smtClean="0">
                <a:solidFill>
                  <a:srgbClr val="1F497D"/>
                </a:solidFill>
                <a:cs typeface="Arial" charset="0"/>
              </a:rPr>
              <a:t> </a:t>
            </a:r>
            <a:r>
              <a:rPr lang="en-US" sz="2000" dirty="0" smtClean="0">
                <a:solidFill>
                  <a:srgbClr val="1F497D"/>
                </a:solidFill>
                <a:cs typeface="Arial" charset="0"/>
              </a:rPr>
              <a:t>curve</a:t>
            </a:r>
            <a:endParaRPr lang="en-US" sz="2000" dirty="0">
              <a:solidFill>
                <a:srgbClr val="1F497D"/>
              </a:solidFill>
              <a:cs typeface="Arial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395536" y="3501008"/>
            <a:ext cx="8385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 smtClean="0">
                <a:solidFill>
                  <a:srgbClr val="1F497D"/>
                </a:solidFill>
                <a:cs typeface="Arial" charset="0"/>
              </a:rPr>
              <a:t>where</a:t>
            </a:r>
            <a:endParaRPr lang="en-US" sz="2000" dirty="0">
              <a:solidFill>
                <a:srgbClr val="1F497D"/>
              </a:solidFill>
              <a:cs typeface="Arial" charset="0"/>
            </a:endParaRPr>
          </a:p>
        </p:txBody>
      </p:sp>
      <p:pic>
        <p:nvPicPr>
          <p:cNvPr id="1055" name="Picture 31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5965" y="764704"/>
            <a:ext cx="3505200" cy="79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57" name="Picture 33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465" y="2167136"/>
            <a:ext cx="2981325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3" name="Straight Connector 52"/>
          <p:cNvCxnSpPr/>
          <p:nvPr/>
        </p:nvCxnSpPr>
        <p:spPr>
          <a:xfrm>
            <a:off x="195750" y="650305"/>
            <a:ext cx="8593946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62" name="Picture 38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4515" y="3537198"/>
            <a:ext cx="3676650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" name="TextBox 56"/>
          <p:cNvSpPr txBox="1"/>
          <p:nvPr/>
        </p:nvSpPr>
        <p:spPr>
          <a:xfrm>
            <a:off x="4242852" y="1599966"/>
            <a:ext cx="6674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000" dirty="0" smtClean="0">
                <a:solidFill>
                  <a:srgbClr val="1F497D"/>
                </a:solidFill>
                <a:cs typeface="Arial" charset="0"/>
              </a:rPr>
              <a:t>s. t.:</a:t>
            </a:r>
            <a:endParaRPr lang="en-US" sz="2000" dirty="0">
              <a:solidFill>
                <a:srgbClr val="1F497D"/>
              </a:solidFill>
              <a:cs typeface="Arial" charset="0"/>
            </a:endParaRPr>
          </a:p>
        </p:txBody>
      </p:sp>
      <p:pic>
        <p:nvPicPr>
          <p:cNvPr id="1063" name="Picture 39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0418" y="1576086"/>
            <a:ext cx="173355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9" name="Straight Connector 18"/>
          <p:cNvCxnSpPr/>
          <p:nvPr/>
        </p:nvCxnSpPr>
        <p:spPr>
          <a:xfrm>
            <a:off x="395536" y="3933056"/>
            <a:ext cx="8593946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Picture 3" descr="D:\papers\SO3\v11\png_pics\PcurveState3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8904" y="764703"/>
            <a:ext cx="3562052" cy="3027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7763859" y="818617"/>
            <a:ext cx="1105114" cy="43275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7740352" y="818617"/>
            <a:ext cx="11521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000" b="1" dirty="0" err="1" smtClean="0">
                <a:solidFill>
                  <a:srgbClr val="1F497D"/>
                </a:solidFill>
                <a:cs typeface="Arial" charset="0"/>
              </a:rPr>
              <a:t>P</a:t>
            </a:r>
            <a:r>
              <a:rPr lang="ru-RU" sz="1600" b="1" dirty="0" err="1" smtClean="0">
                <a:solidFill>
                  <a:srgbClr val="1F497D"/>
                </a:solidFill>
                <a:cs typeface="Arial" charset="0"/>
              </a:rPr>
              <a:t>curve</a:t>
            </a:r>
            <a:r>
              <a:rPr lang="ru-RU" sz="2000" dirty="0" smtClean="0">
                <a:solidFill>
                  <a:srgbClr val="1F497D"/>
                </a:solidFill>
                <a:cs typeface="Arial" charset="0"/>
              </a:rPr>
              <a:t>(S</a:t>
            </a:r>
            <a:r>
              <a:rPr lang="ru-RU" sz="2000" baseline="30000" dirty="0" smtClean="0">
                <a:solidFill>
                  <a:srgbClr val="1F497D"/>
                </a:solidFill>
                <a:cs typeface="Arial" charset="0"/>
              </a:rPr>
              <a:t>2</a:t>
            </a:r>
            <a:r>
              <a:rPr lang="ru-RU" sz="2000" dirty="0" smtClean="0">
                <a:solidFill>
                  <a:srgbClr val="1F497D"/>
                </a:solidFill>
                <a:cs typeface="Arial" charset="0"/>
              </a:rPr>
              <a:t>)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7524328" y="4133178"/>
            <a:ext cx="140198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000" b="1" dirty="0" err="1" smtClean="0">
                <a:solidFill>
                  <a:srgbClr val="1F497D"/>
                </a:solidFill>
                <a:cs typeface="Arial" charset="0"/>
              </a:rPr>
              <a:t>P</a:t>
            </a:r>
            <a:r>
              <a:rPr lang="ru-RU" sz="1600" b="1" dirty="0" err="1" smtClean="0">
                <a:solidFill>
                  <a:srgbClr val="1F497D"/>
                </a:solidFill>
                <a:cs typeface="Arial" charset="0"/>
              </a:rPr>
              <a:t>mec</a:t>
            </a:r>
            <a:r>
              <a:rPr lang="ru-RU" sz="2000" dirty="0" smtClean="0">
                <a:solidFill>
                  <a:srgbClr val="1F497D"/>
                </a:solidFill>
                <a:cs typeface="Arial" charset="0"/>
              </a:rPr>
              <a:t>(SO(3))</a:t>
            </a:r>
          </a:p>
        </p:txBody>
      </p:sp>
      <p:sp>
        <p:nvSpPr>
          <p:cNvPr id="5" name="Rectangle 4"/>
          <p:cNvSpPr/>
          <p:nvPr/>
        </p:nvSpPr>
        <p:spPr>
          <a:xfrm>
            <a:off x="3347864" y="818617"/>
            <a:ext cx="1483301" cy="34137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6" name="Rectangle 25"/>
          <p:cNvSpPr/>
          <p:nvPr/>
        </p:nvSpPr>
        <p:spPr>
          <a:xfrm>
            <a:off x="3995936" y="5366015"/>
            <a:ext cx="1180995" cy="44804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9" name="Rectangle 28"/>
          <p:cNvSpPr/>
          <p:nvPr/>
        </p:nvSpPr>
        <p:spPr>
          <a:xfrm>
            <a:off x="6452159" y="1685058"/>
            <a:ext cx="171593" cy="12192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0" name="Rectangle 29"/>
          <p:cNvSpPr/>
          <p:nvPr/>
        </p:nvSpPr>
        <p:spPr>
          <a:xfrm>
            <a:off x="7164288" y="2712731"/>
            <a:ext cx="216024" cy="17449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9" name="Picture 8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64976" y="6416374"/>
            <a:ext cx="4957921" cy="305102"/>
          </a:xfrm>
          <a:prstGeom prst="rect">
            <a:avLst/>
          </a:prstGeom>
          <a:noFill/>
          <a:ln/>
          <a:effectLst/>
          <a:extLst>
            <a:ext uri="{909E8E84-426E-40DD-AFC4-6F175D3DCCD1}">
              <a14:hiddenFill xmlns:a14="http://schemas.microsoft.com/office/drawing/2010/main">
                <a:pattFill prst="pct5">
                  <a:fgClr>
                    <a:srgbClr val="FFFFFF">
                      <a:alpha val="0"/>
                    </a:srgbClr>
                  </a:fgClr>
                  <a:bgClr>
                    <a:srgbClr val="FFFFFF">
                      <a:alpha val="0"/>
                    </a:srgbClr>
                  </a:bgClr>
                </a:patt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1" name="Rectangle 30"/>
          <p:cNvSpPr/>
          <p:nvPr/>
        </p:nvSpPr>
        <p:spPr>
          <a:xfrm>
            <a:off x="6030446" y="2651770"/>
            <a:ext cx="137006" cy="12192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25" name="Picture 2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94870" y="4294508"/>
            <a:ext cx="4906252" cy="1703041"/>
          </a:xfrm>
          <a:prstGeom prst="rect">
            <a:avLst/>
          </a:prstGeom>
          <a:noFill/>
          <a:ln/>
          <a:effectLst/>
          <a:extLst>
            <a:ext uri="{909E8E84-426E-40DD-AFC4-6F175D3DCCD1}">
              <a14:hiddenFill xmlns:a14="http://schemas.microsoft.com/office/drawing/2010/main">
                <a:pattFill prst="pct5">
                  <a:fgClr>
                    <a:srgbClr val="FFFFFF">
                      <a:alpha val="0"/>
                    </a:srgbClr>
                  </a:fgClr>
                  <a:bgClr>
                    <a:srgbClr val="FFFFFF">
                      <a:alpha val="0"/>
                    </a:srgbClr>
                  </a:bgClr>
                </a:patt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2" name="Rectangle 31"/>
          <p:cNvSpPr/>
          <p:nvPr/>
        </p:nvSpPr>
        <p:spPr>
          <a:xfrm>
            <a:off x="6876256" y="4243183"/>
            <a:ext cx="216024" cy="12192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3" name="Rectangle 32"/>
          <p:cNvSpPr/>
          <p:nvPr/>
        </p:nvSpPr>
        <p:spPr>
          <a:xfrm>
            <a:off x="7621709" y="6234429"/>
            <a:ext cx="376349" cy="12192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4" name="Rectangle 33"/>
          <p:cNvSpPr/>
          <p:nvPr/>
        </p:nvSpPr>
        <p:spPr>
          <a:xfrm rot="233659">
            <a:off x="5079680" y="5836236"/>
            <a:ext cx="447898" cy="12192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5" name="Rectangle 34"/>
          <p:cNvSpPr/>
          <p:nvPr/>
        </p:nvSpPr>
        <p:spPr>
          <a:xfrm>
            <a:off x="8156550" y="6059769"/>
            <a:ext cx="447898" cy="12192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6" name="Rectangle 35"/>
          <p:cNvSpPr/>
          <p:nvPr/>
        </p:nvSpPr>
        <p:spPr>
          <a:xfrm>
            <a:off x="7796051" y="5915269"/>
            <a:ext cx="376349" cy="12192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9" name="Rectangle 38"/>
          <p:cNvSpPr/>
          <p:nvPr/>
        </p:nvSpPr>
        <p:spPr>
          <a:xfrm>
            <a:off x="5220072" y="6259407"/>
            <a:ext cx="303882" cy="12192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3" name="Picture 12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7906" y="5722620"/>
            <a:ext cx="311154" cy="20374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7688" y="5814062"/>
            <a:ext cx="308724" cy="207226"/>
          </a:xfrm>
          <a:prstGeom prst="rect">
            <a:avLst/>
          </a:prstGeom>
        </p:spPr>
      </p:pic>
      <p:sp>
        <p:nvSpPr>
          <p:cNvPr id="41" name="Rectangle 40"/>
          <p:cNvSpPr/>
          <p:nvPr/>
        </p:nvSpPr>
        <p:spPr>
          <a:xfrm>
            <a:off x="2771800" y="1215418"/>
            <a:ext cx="1699325" cy="34137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2" name="Rectangle 41"/>
          <p:cNvSpPr/>
          <p:nvPr/>
        </p:nvSpPr>
        <p:spPr>
          <a:xfrm>
            <a:off x="425574" y="3537198"/>
            <a:ext cx="4197951" cy="3238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8" name="Rectangle 37"/>
          <p:cNvSpPr/>
          <p:nvPr/>
        </p:nvSpPr>
        <p:spPr>
          <a:xfrm>
            <a:off x="5851301" y="2684618"/>
            <a:ext cx="137006" cy="12192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0" name="Rectangle 39"/>
          <p:cNvSpPr/>
          <p:nvPr/>
        </p:nvSpPr>
        <p:spPr>
          <a:xfrm>
            <a:off x="6125103" y="5804444"/>
            <a:ext cx="137006" cy="12192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3" name="Rectangle 42"/>
          <p:cNvSpPr/>
          <p:nvPr/>
        </p:nvSpPr>
        <p:spPr>
          <a:xfrm>
            <a:off x="7188311" y="5825375"/>
            <a:ext cx="137006" cy="12192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5" name="Rectangle 44"/>
          <p:cNvSpPr/>
          <p:nvPr/>
        </p:nvSpPr>
        <p:spPr>
          <a:xfrm>
            <a:off x="6780641" y="5047665"/>
            <a:ext cx="68504" cy="457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6" name="Rectangle 45"/>
          <p:cNvSpPr/>
          <p:nvPr/>
        </p:nvSpPr>
        <p:spPr>
          <a:xfrm>
            <a:off x="6736632" y="4971854"/>
            <a:ext cx="68504" cy="12437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7" name="Picture 16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31585" y="3114627"/>
            <a:ext cx="4901162" cy="503069"/>
          </a:xfrm>
          <a:prstGeom prst="rect">
            <a:avLst/>
          </a:prstGeom>
          <a:noFill/>
          <a:ln/>
          <a:effectLst/>
          <a:extLst>
            <a:ext uri="{909E8E84-426E-40DD-AFC4-6F175D3DCCD1}">
              <a14:hiddenFill xmlns:a14="http://schemas.microsoft.com/office/drawing/2010/main">
                <a:pattFill prst="pct5">
                  <a:fgClr>
                    <a:srgbClr val="FFFFFF">
                      <a:alpha val="0"/>
                    </a:srgbClr>
                  </a:fgClr>
                  <a:bgClr>
                    <a:srgbClr val="FFFFFF">
                      <a:alpha val="0"/>
                    </a:srgbClr>
                  </a:bgClr>
                </a:patt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031508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539552" y="-315416"/>
            <a:ext cx="835292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 smtClean="0">
              <a:solidFill>
                <a:srgbClr val="E46C0A"/>
              </a:solidFill>
              <a:latin typeface="Arial" charset="0"/>
              <a:cs typeface="Arial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400" dirty="0" smtClean="0">
                <a:solidFill>
                  <a:srgbClr val="E46C0A"/>
                </a:solidFill>
                <a:latin typeface="Arial" charset="0"/>
                <a:cs typeface="Arial" charset="0"/>
              </a:rPr>
              <a:t>SR</a:t>
            </a:r>
            <a:r>
              <a:rPr lang="en-US" sz="2400" dirty="0" smtClean="0">
                <a:solidFill>
                  <a:srgbClr val="E46C0A"/>
                </a:solidFill>
                <a:latin typeface="Arial" charset="0"/>
                <a:cs typeface="Arial" charset="0"/>
              </a:rPr>
              <a:t> geodesics </a:t>
            </a:r>
            <a:r>
              <a:rPr lang="ru-RU" sz="2400" dirty="0" smtClean="0">
                <a:solidFill>
                  <a:srgbClr val="E46C0A"/>
                </a:solidFill>
                <a:latin typeface="Arial" charset="0"/>
                <a:cs typeface="Arial" charset="0"/>
              </a:rPr>
              <a:t>o</a:t>
            </a:r>
            <a:r>
              <a:rPr lang="en-US" sz="2400" dirty="0" smtClean="0">
                <a:solidFill>
                  <a:srgbClr val="E46C0A"/>
                </a:solidFill>
                <a:latin typeface="Arial" charset="0"/>
                <a:cs typeface="Arial" charset="0"/>
              </a:rPr>
              <a:t>n </a:t>
            </a:r>
            <a:r>
              <a:rPr lang="ru-RU" sz="2400" dirty="0" smtClean="0">
                <a:solidFill>
                  <a:srgbClr val="E46C0A"/>
                </a:solidFill>
                <a:latin typeface="Arial" charset="0"/>
                <a:cs typeface="Arial" charset="0"/>
              </a:rPr>
              <a:t>SO(3) </a:t>
            </a:r>
            <a:r>
              <a:rPr lang="ru-RU" sz="2400" dirty="0" err="1" smtClean="0">
                <a:solidFill>
                  <a:srgbClr val="E46C0A"/>
                </a:solidFill>
                <a:latin typeface="Arial" charset="0"/>
                <a:cs typeface="Arial" charset="0"/>
              </a:rPr>
              <a:t>for</a:t>
            </a:r>
            <a:r>
              <a:rPr lang="ru-RU" sz="2400" dirty="0" smtClean="0">
                <a:solidFill>
                  <a:srgbClr val="E46C0A"/>
                </a:solidFill>
                <a:latin typeface="Arial" charset="0"/>
                <a:cs typeface="Arial" charset="0"/>
              </a:rPr>
              <a:t> </a:t>
            </a:r>
            <a:r>
              <a:rPr lang="ru-RU" sz="2400" dirty="0" err="1" smtClean="0">
                <a:solidFill>
                  <a:srgbClr val="E46C0A"/>
                </a:solidFill>
                <a:latin typeface="Arial" charset="0"/>
                <a:cs typeface="Arial" charset="0"/>
              </a:rPr>
              <a:t>the</a:t>
            </a:r>
            <a:r>
              <a:rPr lang="ru-RU" sz="2400" dirty="0" smtClean="0">
                <a:solidFill>
                  <a:srgbClr val="E46C0A"/>
                </a:solidFill>
                <a:latin typeface="Arial" charset="0"/>
                <a:cs typeface="Arial" charset="0"/>
              </a:rPr>
              <a:t> </a:t>
            </a:r>
            <a:r>
              <a:rPr lang="ru-RU" sz="2400" dirty="0" err="1" smtClean="0">
                <a:solidFill>
                  <a:srgbClr val="E46C0A"/>
                </a:solidFill>
                <a:latin typeface="Arial" charset="0"/>
                <a:cs typeface="Arial" charset="0"/>
              </a:rPr>
              <a:t>Uniform</a:t>
            </a:r>
            <a:r>
              <a:rPr lang="ru-RU" sz="2400" dirty="0" smtClean="0">
                <a:solidFill>
                  <a:srgbClr val="E46C0A"/>
                </a:solidFill>
                <a:latin typeface="Arial" charset="0"/>
                <a:cs typeface="Arial" charset="0"/>
              </a:rPr>
              <a:t> </a:t>
            </a:r>
            <a:r>
              <a:rPr lang="ru-RU" sz="2400" dirty="0" err="1" smtClean="0">
                <a:solidFill>
                  <a:srgbClr val="E46C0A"/>
                </a:solidFill>
                <a:latin typeface="Arial" charset="0"/>
                <a:cs typeface="Arial" charset="0"/>
              </a:rPr>
              <a:t>Cost</a:t>
            </a:r>
            <a:r>
              <a:rPr lang="ru-RU" sz="2400" dirty="0" smtClean="0">
                <a:solidFill>
                  <a:srgbClr val="E46C0A"/>
                </a:solidFill>
                <a:latin typeface="Arial" charset="0"/>
                <a:cs typeface="Arial" charset="0"/>
              </a:rPr>
              <a:t> C=1 </a:t>
            </a:r>
            <a:endParaRPr lang="en-US" sz="2400" dirty="0">
              <a:solidFill>
                <a:srgbClr val="E46C0A"/>
              </a:solidFill>
              <a:latin typeface="Arial" charset="0"/>
              <a:cs typeface="Arial" charset="0"/>
            </a:endParaRPr>
          </a:p>
        </p:txBody>
      </p:sp>
      <p:sp>
        <p:nvSpPr>
          <p:cNvPr id="4" name="Slide Number Placeholder 4"/>
          <p:cNvSpPr txBox="1">
            <a:spLocks/>
          </p:cNvSpPr>
          <p:nvPr/>
        </p:nvSpPr>
        <p:spPr>
          <a:xfrm>
            <a:off x="6830888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l-NL"/>
            </a:defPPr>
            <a:lvl1pPr algn="r" rtl="0" fontAlgn="auto">
              <a:spcBef>
                <a:spcPts val="0"/>
              </a:spcBef>
              <a:spcAft>
                <a:spcPts val="0"/>
              </a:spcAft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>
              <a:defRPr/>
            </a:pPr>
            <a:fld id="{0B8E47DF-3AC4-4269-BA27-C078E6BBC1FC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31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35" name="Straight Connector 34"/>
          <p:cNvCxnSpPr/>
          <p:nvPr/>
        </p:nvCxnSpPr>
        <p:spPr>
          <a:xfrm>
            <a:off x="298534" y="692696"/>
            <a:ext cx="8593946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4440901"/>
            <a:ext cx="1090614" cy="319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8" name="Straight Connector 37"/>
          <p:cNvCxnSpPr/>
          <p:nvPr/>
        </p:nvCxnSpPr>
        <p:spPr>
          <a:xfrm>
            <a:off x="35496" y="6597352"/>
            <a:ext cx="8593946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9034" y="4809412"/>
            <a:ext cx="609600" cy="231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1705" y="4797152"/>
            <a:ext cx="656919" cy="2420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" name="TextBox 36"/>
          <p:cNvSpPr txBox="1"/>
          <p:nvPr/>
        </p:nvSpPr>
        <p:spPr>
          <a:xfrm>
            <a:off x="298534" y="3801805"/>
            <a:ext cx="833090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2000" dirty="0" smtClean="0">
                <a:cs typeface="Arial" charset="0"/>
              </a:rPr>
              <a:t>Lift </a:t>
            </a:r>
            <a:r>
              <a:rPr lang="en-US" sz="2000" dirty="0">
                <a:cs typeface="Arial" charset="0"/>
              </a:rPr>
              <a:t> </a:t>
            </a:r>
            <a:r>
              <a:rPr lang="en-US" sz="2000" dirty="0" smtClean="0">
                <a:cs typeface="Arial" charset="0"/>
              </a:rPr>
              <a:t>                     to sub-Riemannian problem on SO(3)</a:t>
            </a:r>
            <a:r>
              <a:rPr lang="en-US" sz="2000" dirty="0" smtClean="0">
                <a:latin typeface="Arial" charset="0"/>
                <a:cs typeface="Arial" charset="0"/>
              </a:rPr>
              <a:t>; </a:t>
            </a: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2000" dirty="0" smtClean="0">
                <a:cs typeface="Arial" charset="0"/>
              </a:rPr>
              <a:t>Hamiltonian system of PMP;</a:t>
            </a: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2000" dirty="0" smtClean="0">
                <a:cs typeface="Arial" charset="0"/>
              </a:rPr>
              <a:t>Classification by different dynamic of vertical part on elliptic (                   ), linear (         </a:t>
            </a:r>
            <a:r>
              <a:rPr lang="ru-RU" sz="2000" dirty="0" smtClean="0">
                <a:cs typeface="Arial" charset="0"/>
              </a:rPr>
              <a:t> ) </a:t>
            </a:r>
            <a:r>
              <a:rPr lang="en-US" sz="2000" dirty="0" smtClean="0">
                <a:cs typeface="Arial" charset="0"/>
              </a:rPr>
              <a:t> and hyperbolic </a:t>
            </a:r>
            <a:r>
              <a:rPr lang="ru-RU" sz="2000" dirty="0" smtClean="0">
                <a:cs typeface="Arial" charset="0"/>
              </a:rPr>
              <a:t>( </a:t>
            </a:r>
            <a:r>
              <a:rPr lang="en-US" sz="2000" dirty="0" smtClean="0">
                <a:cs typeface="Arial" charset="0"/>
              </a:rPr>
              <a:t>        </a:t>
            </a:r>
            <a:r>
              <a:rPr lang="ru-RU" sz="2000" dirty="0" smtClean="0">
                <a:cs typeface="Arial" charset="0"/>
              </a:rPr>
              <a:t> </a:t>
            </a:r>
            <a:r>
              <a:rPr lang="en-US" sz="2000" dirty="0" smtClean="0">
                <a:cs typeface="Arial" charset="0"/>
              </a:rPr>
              <a:t>) cases;</a:t>
            </a: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2000" dirty="0" smtClean="0">
                <a:cs typeface="Arial" charset="0"/>
              </a:rPr>
              <a:t>Explicit expressions for SR-geodesics in both SR-</a:t>
            </a:r>
            <a:r>
              <a:rPr lang="en-US" sz="2000" dirty="0" err="1" smtClean="0">
                <a:cs typeface="Arial" charset="0"/>
              </a:rPr>
              <a:t>arclength</a:t>
            </a:r>
            <a:r>
              <a:rPr lang="en-US" sz="2000" dirty="0" smtClean="0">
                <a:cs typeface="Arial" charset="0"/>
              </a:rPr>
              <a:t> and spherical </a:t>
            </a:r>
            <a:r>
              <a:rPr lang="en-US" sz="2000" dirty="0" err="1" smtClean="0">
                <a:cs typeface="Arial" charset="0"/>
              </a:rPr>
              <a:t>arclength</a:t>
            </a:r>
            <a:r>
              <a:rPr lang="en-US" sz="2000" dirty="0" smtClean="0">
                <a:cs typeface="Arial" charset="0"/>
              </a:rPr>
              <a:t> parameterization</a:t>
            </a:r>
            <a:r>
              <a:rPr lang="en-US" sz="2000" dirty="0" smtClean="0">
                <a:latin typeface="Arial" charset="0"/>
                <a:cs typeface="Arial" charset="0"/>
              </a:rPr>
              <a:t>;</a:t>
            </a: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2000" dirty="0" smtClean="0">
                <a:cs typeface="Arial" charset="0"/>
              </a:rPr>
              <a:t>Evaluation of first cusp time and </a:t>
            </a:r>
            <a:r>
              <a:rPr lang="ru-RU" sz="2000" dirty="0" err="1" smtClean="0">
                <a:cs typeface="Arial" charset="0"/>
              </a:rPr>
              <a:t>description</a:t>
            </a:r>
            <a:r>
              <a:rPr lang="ru-RU" sz="2000" dirty="0" smtClean="0">
                <a:cs typeface="Arial" charset="0"/>
              </a:rPr>
              <a:t> </a:t>
            </a:r>
            <a:r>
              <a:rPr lang="ru-RU" sz="2000" dirty="0" err="1" smtClean="0">
                <a:cs typeface="Arial" charset="0"/>
              </a:rPr>
              <a:t>of</a:t>
            </a:r>
            <a:r>
              <a:rPr lang="ru-RU" sz="2000" dirty="0" smtClean="0">
                <a:cs typeface="Arial" charset="0"/>
              </a:rPr>
              <a:t> </a:t>
            </a:r>
            <a:r>
              <a:rPr lang="ru-RU" sz="2000" dirty="0" err="1" smtClean="0">
                <a:cs typeface="Arial" charset="0"/>
              </a:rPr>
              <a:t>reachable</a:t>
            </a:r>
            <a:r>
              <a:rPr lang="ru-RU" sz="2000" dirty="0" smtClean="0">
                <a:cs typeface="Arial" charset="0"/>
              </a:rPr>
              <a:t> </a:t>
            </a:r>
            <a:r>
              <a:rPr lang="ru-RU" sz="2000" dirty="0" err="1" smtClean="0">
                <a:cs typeface="Arial" charset="0"/>
              </a:rPr>
              <a:t>end</a:t>
            </a:r>
            <a:r>
              <a:rPr lang="ru-RU" sz="2000" dirty="0" smtClean="0">
                <a:cs typeface="Arial" charset="0"/>
              </a:rPr>
              <a:t> </a:t>
            </a:r>
            <a:r>
              <a:rPr lang="ru-RU" sz="2000" dirty="0" err="1" smtClean="0">
                <a:cs typeface="Arial" charset="0"/>
              </a:rPr>
              <a:t>conditions</a:t>
            </a:r>
            <a:r>
              <a:rPr lang="ru-RU" sz="2000" dirty="0">
                <a:cs typeface="Arial" charset="0"/>
              </a:rPr>
              <a:t>;</a:t>
            </a:r>
            <a:endParaRPr lang="en-US" sz="2000" dirty="0" smtClean="0">
              <a:cs typeface="Arial" charset="0"/>
            </a:endParaRP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2000" dirty="0" smtClean="0">
                <a:cs typeface="Arial" charset="0"/>
              </a:rPr>
              <a:t>Comparison cusp-surfaces and </a:t>
            </a:r>
            <a:r>
              <a:rPr lang="en-US" sz="2000" dirty="0" err="1" smtClean="0">
                <a:cs typeface="Arial" charset="0"/>
              </a:rPr>
              <a:t>wavefronts</a:t>
            </a:r>
            <a:r>
              <a:rPr lang="en-US" sz="2000" dirty="0" smtClean="0">
                <a:cs typeface="Arial" charset="0"/>
              </a:rPr>
              <a:t> w.r.t. SE(2)</a:t>
            </a:r>
            <a:endParaRPr lang="en-US" sz="2000" dirty="0">
              <a:cs typeface="Arial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14636" y="3861048"/>
            <a:ext cx="1053108" cy="263277"/>
          </a:xfrm>
          <a:prstGeom prst="rect">
            <a:avLst/>
          </a:prstGeom>
          <a:noFill/>
          <a:ln/>
          <a:effectLst/>
          <a:extLst>
            <a:ext uri="{909E8E84-426E-40DD-AFC4-6F175D3DCCD1}">
              <a14:hiddenFill xmlns:a14="http://schemas.microsoft.com/office/drawing/2010/main">
                <a:pattFill prst="pct5">
                  <a:fgClr>
                    <a:srgbClr val="FFFFFF">
                      <a:alpha val="0"/>
                    </a:srgbClr>
                  </a:fgClr>
                  <a:bgClr>
                    <a:srgbClr val="FFFFFF">
                      <a:alpha val="0"/>
                    </a:srgbClr>
                  </a:bgClr>
                </a:patt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1" name="Picture 2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8149" b="50000"/>
          <a:stretch/>
        </p:blipFill>
        <p:spPr bwMode="auto">
          <a:xfrm>
            <a:off x="388873" y="1029701"/>
            <a:ext cx="2447460" cy="24790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2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883" r="67017"/>
          <a:stretch/>
        </p:blipFill>
        <p:spPr bwMode="auto">
          <a:xfrm>
            <a:off x="3146549" y="1098417"/>
            <a:ext cx="2534458" cy="2236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2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83" r="34034" b="48955"/>
          <a:stretch/>
        </p:blipFill>
        <p:spPr bwMode="auto">
          <a:xfrm>
            <a:off x="6021009" y="1029701"/>
            <a:ext cx="2534458" cy="2530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73301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1" name="Picture 5" descr="D:\papers\SO3\v25\png_pics_new\WFvsSphere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520557"/>
            <a:ext cx="2849975" cy="2876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539552" y="-315416"/>
            <a:ext cx="835292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 smtClean="0">
              <a:solidFill>
                <a:srgbClr val="E46C0A"/>
              </a:solidFill>
              <a:latin typeface="Arial" charset="0"/>
              <a:cs typeface="Arial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400" dirty="0" err="1" smtClean="0">
                <a:solidFill>
                  <a:srgbClr val="E46C0A"/>
                </a:solidFill>
                <a:latin typeface="Arial" charset="0"/>
                <a:cs typeface="Arial" charset="0"/>
              </a:rPr>
              <a:t>Sub-Riemannian</a:t>
            </a:r>
            <a:r>
              <a:rPr lang="ru-RU" sz="2400" dirty="0" smtClean="0">
                <a:solidFill>
                  <a:srgbClr val="E46C0A"/>
                </a:solidFill>
                <a:latin typeface="Arial" charset="0"/>
                <a:cs typeface="Arial" charset="0"/>
              </a:rPr>
              <a:t> </a:t>
            </a:r>
            <a:r>
              <a:rPr lang="ru-RU" sz="2400" dirty="0" err="1" smtClean="0">
                <a:solidFill>
                  <a:srgbClr val="E46C0A"/>
                </a:solidFill>
                <a:latin typeface="Arial" charset="0"/>
                <a:cs typeface="Arial" charset="0"/>
              </a:rPr>
              <a:t>Fast</a:t>
            </a:r>
            <a:r>
              <a:rPr lang="ru-RU" sz="2400" dirty="0" smtClean="0">
                <a:solidFill>
                  <a:srgbClr val="E46C0A"/>
                </a:solidFill>
                <a:latin typeface="Arial" charset="0"/>
                <a:cs typeface="Arial" charset="0"/>
              </a:rPr>
              <a:t> M</a:t>
            </a:r>
            <a:r>
              <a:rPr lang="en-US" sz="2400" dirty="0" smtClean="0">
                <a:solidFill>
                  <a:srgbClr val="E46C0A"/>
                </a:solidFill>
                <a:latin typeface="Arial" charset="0"/>
                <a:cs typeface="Arial" charset="0"/>
              </a:rPr>
              <a:t>a</a:t>
            </a:r>
            <a:r>
              <a:rPr lang="ru-RU" sz="2400" dirty="0" err="1" smtClean="0">
                <a:solidFill>
                  <a:srgbClr val="E46C0A"/>
                </a:solidFill>
                <a:latin typeface="Arial" charset="0"/>
                <a:cs typeface="Arial" charset="0"/>
              </a:rPr>
              <a:t>rching</a:t>
            </a:r>
            <a:r>
              <a:rPr lang="ru-RU" sz="2400" dirty="0" smtClean="0">
                <a:solidFill>
                  <a:srgbClr val="E46C0A"/>
                </a:solidFill>
                <a:latin typeface="Arial" charset="0"/>
                <a:cs typeface="Arial" charset="0"/>
              </a:rPr>
              <a:t> </a:t>
            </a:r>
            <a:r>
              <a:rPr lang="ru-RU" sz="2400" dirty="0" err="1" smtClean="0">
                <a:solidFill>
                  <a:srgbClr val="E46C0A"/>
                </a:solidFill>
                <a:latin typeface="Arial" charset="0"/>
                <a:cs typeface="Arial" charset="0"/>
              </a:rPr>
              <a:t>on</a:t>
            </a:r>
            <a:r>
              <a:rPr lang="ru-RU" sz="2400" dirty="0" smtClean="0">
                <a:solidFill>
                  <a:srgbClr val="E46C0A"/>
                </a:solidFill>
                <a:latin typeface="Arial" charset="0"/>
                <a:cs typeface="Arial" charset="0"/>
              </a:rPr>
              <a:t> SO(3)</a:t>
            </a:r>
            <a:endParaRPr lang="en-US" sz="2400" dirty="0">
              <a:solidFill>
                <a:srgbClr val="E46C0A"/>
              </a:solidFill>
              <a:latin typeface="Arial" charset="0"/>
              <a:cs typeface="Arial" charset="0"/>
            </a:endParaRPr>
          </a:p>
        </p:txBody>
      </p:sp>
      <p:cxnSp>
        <p:nvCxnSpPr>
          <p:cNvPr id="35" name="Straight Connector 34"/>
          <p:cNvCxnSpPr/>
          <p:nvPr/>
        </p:nvCxnSpPr>
        <p:spPr>
          <a:xfrm>
            <a:off x="298534" y="515581"/>
            <a:ext cx="8593946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218" name="Picture 2" descr="D:\papers\SO3\v25\png_pics_new\NonOptimalGeodesic1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2489" y="626243"/>
            <a:ext cx="3056295" cy="3030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D:\papers\SO3\v25\png_pics_new\assfieldspic1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9493" y="3906165"/>
            <a:ext cx="3024336" cy="2962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D:\papers\SO3\v25\png_pics_new\FMComparCusp1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2495" y="681904"/>
            <a:ext cx="2893995" cy="30155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 16"/>
          <p:cNvSpPr/>
          <p:nvPr/>
        </p:nvSpPr>
        <p:spPr>
          <a:xfrm>
            <a:off x="112519" y="3069778"/>
            <a:ext cx="8965976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 smtClean="0">
              <a:solidFill>
                <a:srgbClr val="E46C0A"/>
              </a:solidFill>
              <a:latin typeface="Arial" charset="0"/>
              <a:cs typeface="Arial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200" dirty="0" err="1" smtClean="0">
                <a:solidFill>
                  <a:srgbClr val="E46C0A"/>
                </a:solidFill>
                <a:latin typeface="Arial" charset="0"/>
                <a:cs typeface="Arial" charset="0"/>
              </a:rPr>
              <a:t>Association</a:t>
            </a:r>
            <a:r>
              <a:rPr lang="ru-RU" sz="2200" dirty="0" smtClean="0">
                <a:solidFill>
                  <a:srgbClr val="E46C0A"/>
                </a:solidFill>
                <a:latin typeface="Arial" charset="0"/>
                <a:cs typeface="Arial" charset="0"/>
              </a:rPr>
              <a:t> </a:t>
            </a:r>
            <a:r>
              <a:rPr lang="ru-RU" sz="2200" dirty="0" err="1" smtClean="0">
                <a:solidFill>
                  <a:srgbClr val="E46C0A"/>
                </a:solidFill>
                <a:latin typeface="Arial" charset="0"/>
                <a:cs typeface="Arial" charset="0"/>
              </a:rPr>
              <a:t>Fields</a:t>
            </a:r>
            <a:r>
              <a:rPr lang="ru-RU" sz="2200" dirty="0" smtClean="0">
                <a:solidFill>
                  <a:srgbClr val="E46C0A"/>
                </a:solidFill>
                <a:latin typeface="Arial" charset="0"/>
                <a:cs typeface="Arial" charset="0"/>
              </a:rPr>
              <a:t> </a:t>
            </a:r>
            <a:r>
              <a:rPr lang="ru-RU" sz="2200" dirty="0" err="1" smtClean="0">
                <a:solidFill>
                  <a:srgbClr val="E46C0A"/>
                </a:solidFill>
                <a:latin typeface="Arial" charset="0"/>
                <a:cs typeface="Arial" charset="0"/>
              </a:rPr>
              <a:t>via</a:t>
            </a:r>
            <a:r>
              <a:rPr lang="ru-RU" sz="2200" dirty="0" smtClean="0">
                <a:solidFill>
                  <a:srgbClr val="E46C0A"/>
                </a:solidFill>
                <a:latin typeface="Arial" charset="0"/>
                <a:cs typeface="Arial" charset="0"/>
              </a:rPr>
              <a:t> </a:t>
            </a:r>
            <a:r>
              <a:rPr lang="ru-RU" sz="2200" dirty="0" err="1" smtClean="0">
                <a:solidFill>
                  <a:srgbClr val="E46C0A"/>
                </a:solidFill>
                <a:latin typeface="Arial" charset="0"/>
                <a:cs typeface="Arial" charset="0"/>
              </a:rPr>
              <a:t>Cuspless</a:t>
            </a:r>
            <a:r>
              <a:rPr lang="ru-RU" sz="2200" dirty="0" smtClean="0">
                <a:solidFill>
                  <a:srgbClr val="E46C0A"/>
                </a:solidFill>
                <a:latin typeface="Arial" charset="0"/>
                <a:cs typeface="Arial" charset="0"/>
              </a:rPr>
              <a:t> </a:t>
            </a:r>
            <a:r>
              <a:rPr lang="ru-RU" sz="2200" dirty="0" err="1" smtClean="0">
                <a:solidFill>
                  <a:srgbClr val="E46C0A"/>
                </a:solidFill>
                <a:latin typeface="Arial" charset="0"/>
                <a:cs typeface="Arial" charset="0"/>
              </a:rPr>
              <a:t>Data-driven</a:t>
            </a:r>
            <a:r>
              <a:rPr lang="ru-RU" sz="2200" dirty="0" smtClean="0">
                <a:solidFill>
                  <a:srgbClr val="E46C0A"/>
                </a:solidFill>
                <a:latin typeface="Arial" charset="0"/>
                <a:cs typeface="Arial" charset="0"/>
              </a:rPr>
              <a:t> SR-</a:t>
            </a:r>
            <a:r>
              <a:rPr lang="ru-RU" sz="2200" dirty="0" err="1" smtClean="0">
                <a:solidFill>
                  <a:srgbClr val="E46C0A"/>
                </a:solidFill>
                <a:latin typeface="Arial" charset="0"/>
                <a:cs typeface="Arial" charset="0"/>
              </a:rPr>
              <a:t>geodesics</a:t>
            </a:r>
            <a:r>
              <a:rPr lang="ru-RU" sz="2200" dirty="0" smtClean="0">
                <a:solidFill>
                  <a:srgbClr val="E46C0A"/>
                </a:solidFill>
                <a:latin typeface="Arial" charset="0"/>
                <a:cs typeface="Arial" charset="0"/>
              </a:rPr>
              <a:t> </a:t>
            </a:r>
            <a:r>
              <a:rPr lang="ru-RU" sz="2200" dirty="0" err="1" smtClean="0">
                <a:solidFill>
                  <a:srgbClr val="E46C0A"/>
                </a:solidFill>
                <a:latin typeface="Arial" charset="0"/>
                <a:cs typeface="Arial" charset="0"/>
              </a:rPr>
              <a:t>on</a:t>
            </a:r>
            <a:r>
              <a:rPr lang="ru-RU" sz="2200" dirty="0" smtClean="0">
                <a:solidFill>
                  <a:srgbClr val="E46C0A"/>
                </a:solidFill>
                <a:latin typeface="Arial" charset="0"/>
                <a:cs typeface="Arial" charset="0"/>
              </a:rPr>
              <a:t> SO(3)</a:t>
            </a:r>
            <a:endParaRPr lang="en-US" sz="2200" dirty="0">
              <a:solidFill>
                <a:srgbClr val="E46C0A"/>
              </a:solidFill>
              <a:latin typeface="Arial" charset="0"/>
              <a:cs typeface="Arial" charset="0"/>
            </a:endParaRPr>
          </a:p>
        </p:txBody>
      </p:sp>
      <p:cxnSp>
        <p:nvCxnSpPr>
          <p:cNvPr id="18" name="Straight Connector 17"/>
          <p:cNvCxnSpPr/>
          <p:nvPr/>
        </p:nvCxnSpPr>
        <p:spPr>
          <a:xfrm>
            <a:off x="112520" y="3900775"/>
            <a:ext cx="8593946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5536" y="4869159"/>
            <a:ext cx="3608402" cy="880099"/>
          </a:xfrm>
          <a:prstGeom prst="rect">
            <a:avLst/>
          </a:prstGeom>
          <a:noFill/>
          <a:ln/>
          <a:effectLst/>
          <a:extLst>
            <a:ext uri="{909E8E84-426E-40DD-AFC4-6F175D3DCCD1}">
              <a14:hiddenFill xmlns:a14="http://schemas.microsoft.com/office/drawing/2010/main">
                <a:pattFill prst="pct5">
                  <a:fgClr>
                    <a:srgbClr val="FFFFFF">
                      <a:alpha val="0"/>
                    </a:srgbClr>
                  </a:fgClr>
                  <a:bgClr>
                    <a:srgbClr val="FFFFFF">
                      <a:alpha val="0"/>
                    </a:srgbClr>
                  </a:bgClr>
                </a:patt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188395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88680" y="-27384"/>
            <a:ext cx="835292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dirty="0" smtClean="0">
                <a:solidFill>
                  <a:srgbClr val="E46C0A"/>
                </a:solidFill>
                <a:latin typeface="Arial" charset="0"/>
                <a:cs typeface="Arial" charset="0"/>
              </a:rPr>
              <a:t>Spherical Images </a:t>
            </a:r>
            <a:r>
              <a:rPr lang="en-US" sz="3200" dirty="0">
                <a:solidFill>
                  <a:srgbClr val="E46C0A"/>
                </a:solidFill>
                <a:latin typeface="Arial" charset="0"/>
                <a:cs typeface="Arial" charset="0"/>
              </a:rPr>
              <a:t>of Retina</a:t>
            </a:r>
          </a:p>
        </p:txBody>
      </p:sp>
      <p:cxnSp>
        <p:nvCxnSpPr>
          <p:cNvPr id="6" name="Straight Connector 5"/>
          <p:cNvCxnSpPr/>
          <p:nvPr/>
        </p:nvCxnSpPr>
        <p:spPr>
          <a:xfrm>
            <a:off x="0" y="476672"/>
            <a:ext cx="9144000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170" name="Picture 2" descr="D:\papers\SO3\v25\png_pics_new\eye1_3.png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98"/>
          <a:stretch/>
        </p:blipFill>
        <p:spPr bwMode="auto">
          <a:xfrm>
            <a:off x="175307" y="546735"/>
            <a:ext cx="4396693" cy="2865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D:\papers\SO3\v25\png_pics_new\eye8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307" y="4316360"/>
            <a:ext cx="2675458" cy="2257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7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5293" y="3538571"/>
            <a:ext cx="4396693" cy="692088"/>
          </a:xfrm>
          <a:prstGeom prst="rect">
            <a:avLst/>
          </a:prstGeom>
          <a:noFill/>
          <a:ln/>
          <a:effectLst/>
          <a:extLst>
            <a:ext uri="{909E8E84-426E-40DD-AFC4-6F175D3DCCD1}">
              <a14:hiddenFill xmlns:a14="http://schemas.microsoft.com/office/drawing/2010/main">
                <a:pattFill prst="pct5">
                  <a:fgClr>
                    <a:srgbClr val="FFFFFF">
                      <a:alpha val="0"/>
                    </a:srgbClr>
                  </a:fgClr>
                  <a:bgClr>
                    <a:srgbClr val="FFFFFF">
                      <a:alpha val="0"/>
                    </a:srgbClr>
                  </a:bgClr>
                </a:patt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173" name="Picture 5" descr="D:\papers\SO3\v25\png_pics_new\2sphersOnly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5062" y="485234"/>
            <a:ext cx="3986546" cy="2847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7" name="Picture 7186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443253" y="4916222"/>
            <a:ext cx="5299623" cy="1753088"/>
          </a:xfrm>
          <a:prstGeom prst="rect">
            <a:avLst/>
          </a:prstGeom>
          <a:noFill/>
          <a:ln/>
          <a:effectLst/>
          <a:extLst>
            <a:ext uri="{909E8E84-426E-40DD-AFC4-6F175D3DCCD1}">
              <a14:hiddenFill xmlns:a14="http://schemas.microsoft.com/office/drawing/2010/main">
                <a:pattFill prst="pct5">
                  <a:fgClr>
                    <a:srgbClr val="FFFFFF">
                      <a:alpha val="0"/>
                    </a:srgbClr>
                  </a:fgClr>
                  <a:bgClr>
                    <a:srgbClr val="FFFFFF">
                      <a:alpha val="0"/>
                    </a:srgbClr>
                  </a:bgClr>
                </a:patt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9" name="Picture 18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79105" y="3986140"/>
            <a:ext cx="4197769" cy="489037"/>
          </a:xfrm>
          <a:prstGeom prst="rect">
            <a:avLst/>
          </a:prstGeom>
          <a:noFill/>
          <a:ln/>
          <a:effectLst/>
          <a:extLst>
            <a:ext uri="{909E8E84-426E-40DD-AFC4-6F175D3DCCD1}">
              <a14:hiddenFill xmlns:a14="http://schemas.microsoft.com/office/drawing/2010/main">
                <a:pattFill prst="pct5">
                  <a:fgClr>
                    <a:srgbClr val="FFFFFF">
                      <a:alpha val="0"/>
                    </a:srgbClr>
                  </a:fgClr>
                  <a:bgClr>
                    <a:srgbClr val="FFFFFF">
                      <a:alpha val="0"/>
                    </a:srgbClr>
                  </a:bgClr>
                </a:patt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174" name="Picture 7173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39552" y="2825298"/>
            <a:ext cx="1181453" cy="713273"/>
          </a:xfrm>
          <a:prstGeom prst="rect">
            <a:avLst/>
          </a:prstGeom>
          <a:noFill/>
          <a:ln/>
          <a:effectLst/>
          <a:extLst>
            <a:ext uri="{909E8E84-426E-40DD-AFC4-6F175D3DCCD1}">
              <a14:hiddenFill xmlns:a14="http://schemas.microsoft.com/office/drawing/2010/main">
                <a:pattFill prst="pct5">
                  <a:fgClr>
                    <a:srgbClr val="FFFFFF">
                      <a:alpha val="0"/>
                    </a:srgbClr>
                  </a:fgClr>
                  <a:bgClr>
                    <a:srgbClr val="FFFFFF">
                      <a:alpha val="0"/>
                    </a:srgbClr>
                  </a:bgClr>
                </a:patt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7" name="Picture 16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32802" y="2878989"/>
            <a:ext cx="2710074" cy="753784"/>
          </a:xfrm>
          <a:prstGeom prst="rect">
            <a:avLst/>
          </a:prstGeom>
          <a:noFill/>
          <a:ln/>
          <a:effectLst/>
          <a:extLst>
            <a:ext uri="{909E8E84-426E-40DD-AFC4-6F175D3DCCD1}">
              <a14:hiddenFill xmlns:a14="http://schemas.microsoft.com/office/drawing/2010/main">
                <a:pattFill prst="pct5">
                  <a:fgClr>
                    <a:srgbClr val="FFFFFF">
                      <a:alpha val="0"/>
                    </a:srgbClr>
                  </a:fgClr>
                  <a:bgClr>
                    <a:srgbClr val="FFFFFF">
                      <a:alpha val="0"/>
                    </a:srgbClr>
                  </a:bgClr>
                </a:patt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cxnSp>
        <p:nvCxnSpPr>
          <p:cNvPr id="21" name="Straight Connector 20"/>
          <p:cNvCxnSpPr/>
          <p:nvPr/>
        </p:nvCxnSpPr>
        <p:spPr>
          <a:xfrm>
            <a:off x="3275856" y="4509120"/>
            <a:ext cx="581572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>
            <a:stCxn id="3" idx="2"/>
          </p:cNvCxnSpPr>
          <p:nvPr/>
        </p:nvCxnSpPr>
        <p:spPr>
          <a:xfrm>
            <a:off x="4565144" y="557391"/>
            <a:ext cx="6856" cy="395172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3275856" y="4509120"/>
            <a:ext cx="0" cy="234888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168" name="Picture 7167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443253" y="4647437"/>
            <a:ext cx="3403022" cy="203557"/>
          </a:xfrm>
          <a:prstGeom prst="rect">
            <a:avLst/>
          </a:prstGeom>
          <a:noFill/>
          <a:ln/>
          <a:effectLst/>
          <a:extLst>
            <a:ext uri="{909E8E84-426E-40DD-AFC4-6F175D3DCCD1}">
              <a14:hiddenFill xmlns:a14="http://schemas.microsoft.com/office/drawing/2010/main">
                <a:pattFill prst="pct5">
                  <a:fgClr>
                    <a:srgbClr val="FFFFFF">
                      <a:alpha val="0"/>
                    </a:srgbClr>
                  </a:fgClr>
                  <a:bgClr>
                    <a:srgbClr val="FFFFFF">
                      <a:alpha val="0"/>
                    </a:srgbClr>
                  </a:bgClr>
                </a:patt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189" name="Picture 7188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27761" y="3660274"/>
            <a:ext cx="2730606" cy="224341"/>
          </a:xfrm>
          <a:prstGeom prst="rect">
            <a:avLst/>
          </a:prstGeom>
          <a:noFill/>
          <a:ln/>
          <a:effectLst/>
          <a:extLst>
            <a:ext uri="{909E8E84-426E-40DD-AFC4-6F175D3DCCD1}">
              <a14:hiddenFill xmlns:a14="http://schemas.microsoft.com/office/drawing/2010/main">
                <a:pattFill prst="pct5">
                  <a:fgClr>
                    <a:srgbClr val="FFFFFF">
                      <a:alpha val="0"/>
                    </a:srgbClr>
                  </a:fgClr>
                  <a:bgClr>
                    <a:srgbClr val="FFFFFF">
                      <a:alpha val="0"/>
                    </a:srgbClr>
                  </a:bgClr>
                </a:patt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165082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539552" y="-66293"/>
            <a:ext cx="835292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400" dirty="0" err="1" smtClean="0">
                <a:solidFill>
                  <a:srgbClr val="E46C0A"/>
                </a:solidFill>
                <a:latin typeface="Arial" charset="0"/>
                <a:cs typeface="Arial" charset="0"/>
              </a:rPr>
              <a:t>Vessel</a:t>
            </a:r>
            <a:r>
              <a:rPr lang="ru-RU" sz="2400" dirty="0" smtClean="0">
                <a:solidFill>
                  <a:srgbClr val="E46C0A"/>
                </a:solidFill>
                <a:latin typeface="Arial" charset="0"/>
                <a:cs typeface="Arial" charset="0"/>
              </a:rPr>
              <a:t> </a:t>
            </a:r>
            <a:r>
              <a:rPr lang="ru-RU" sz="2400" dirty="0" err="1" smtClean="0">
                <a:solidFill>
                  <a:srgbClr val="E46C0A"/>
                </a:solidFill>
                <a:latin typeface="Arial" charset="0"/>
                <a:cs typeface="Arial" charset="0"/>
              </a:rPr>
              <a:t>Tracking</a:t>
            </a:r>
            <a:r>
              <a:rPr lang="ru-RU" sz="2400" dirty="0" smtClean="0">
                <a:solidFill>
                  <a:srgbClr val="E46C0A"/>
                </a:solidFill>
                <a:latin typeface="Arial" charset="0"/>
                <a:cs typeface="Arial" charset="0"/>
              </a:rPr>
              <a:t> </a:t>
            </a:r>
            <a:r>
              <a:rPr lang="ru-RU" sz="2400" dirty="0" err="1" smtClean="0">
                <a:solidFill>
                  <a:srgbClr val="E46C0A"/>
                </a:solidFill>
                <a:latin typeface="Arial" charset="0"/>
                <a:cs typeface="Arial" charset="0"/>
              </a:rPr>
              <a:t>in</a:t>
            </a:r>
            <a:r>
              <a:rPr lang="ru-RU" sz="2400" dirty="0" smtClean="0">
                <a:solidFill>
                  <a:srgbClr val="E46C0A"/>
                </a:solidFill>
                <a:latin typeface="Arial" charset="0"/>
                <a:cs typeface="Arial" charset="0"/>
              </a:rPr>
              <a:t> </a:t>
            </a:r>
            <a:r>
              <a:rPr lang="ru-RU" sz="2400" dirty="0" err="1" smtClean="0">
                <a:solidFill>
                  <a:srgbClr val="E46C0A"/>
                </a:solidFill>
                <a:latin typeface="Arial" charset="0"/>
                <a:cs typeface="Arial" charset="0"/>
              </a:rPr>
              <a:t>Spherical</a:t>
            </a:r>
            <a:r>
              <a:rPr lang="ru-RU" sz="2400" dirty="0" smtClean="0">
                <a:solidFill>
                  <a:srgbClr val="E46C0A"/>
                </a:solidFill>
                <a:latin typeface="Arial" charset="0"/>
                <a:cs typeface="Arial" charset="0"/>
              </a:rPr>
              <a:t> </a:t>
            </a:r>
            <a:r>
              <a:rPr lang="ru-RU" sz="2400" dirty="0" err="1" smtClean="0">
                <a:solidFill>
                  <a:srgbClr val="E46C0A"/>
                </a:solidFill>
                <a:latin typeface="Arial" charset="0"/>
                <a:cs typeface="Arial" charset="0"/>
              </a:rPr>
              <a:t>Images</a:t>
            </a:r>
            <a:r>
              <a:rPr lang="ru-RU" sz="2400" dirty="0" smtClean="0">
                <a:solidFill>
                  <a:srgbClr val="E46C0A"/>
                </a:solidFill>
                <a:latin typeface="Arial" charset="0"/>
                <a:cs typeface="Arial" charset="0"/>
              </a:rPr>
              <a:t> </a:t>
            </a:r>
            <a:r>
              <a:rPr lang="ru-RU" sz="2400" dirty="0" err="1" smtClean="0">
                <a:solidFill>
                  <a:srgbClr val="E46C0A"/>
                </a:solidFill>
                <a:latin typeface="Arial" charset="0"/>
                <a:cs typeface="Arial" charset="0"/>
              </a:rPr>
              <a:t>of</a:t>
            </a:r>
            <a:r>
              <a:rPr lang="ru-RU" sz="2400" dirty="0" smtClean="0">
                <a:solidFill>
                  <a:srgbClr val="E46C0A"/>
                </a:solidFill>
                <a:latin typeface="Arial" charset="0"/>
                <a:cs typeface="Arial" charset="0"/>
              </a:rPr>
              <a:t> </a:t>
            </a:r>
            <a:r>
              <a:rPr lang="ru-RU" sz="2400" dirty="0" err="1" smtClean="0">
                <a:solidFill>
                  <a:srgbClr val="E46C0A"/>
                </a:solidFill>
                <a:latin typeface="Arial" charset="0"/>
                <a:cs typeface="Arial" charset="0"/>
              </a:rPr>
              <a:t>Retina</a:t>
            </a:r>
            <a:r>
              <a:rPr lang="ru-RU" sz="2400" dirty="0" smtClean="0">
                <a:solidFill>
                  <a:srgbClr val="E46C0A"/>
                </a:solidFill>
                <a:latin typeface="Arial" charset="0"/>
                <a:cs typeface="Arial" charset="0"/>
              </a:rPr>
              <a:t>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400" dirty="0" err="1" smtClean="0">
                <a:solidFill>
                  <a:srgbClr val="E46C0A"/>
                </a:solidFill>
                <a:latin typeface="Arial" charset="0"/>
                <a:cs typeface="Arial" charset="0"/>
              </a:rPr>
              <a:t>via</a:t>
            </a:r>
            <a:r>
              <a:rPr lang="ru-RU" sz="2400" dirty="0" smtClean="0">
                <a:solidFill>
                  <a:srgbClr val="E46C0A"/>
                </a:solidFill>
                <a:latin typeface="Arial" charset="0"/>
                <a:cs typeface="Arial" charset="0"/>
              </a:rPr>
              <a:t> </a:t>
            </a:r>
            <a:r>
              <a:rPr lang="ru-RU" sz="2400" dirty="0" err="1" smtClean="0">
                <a:solidFill>
                  <a:srgbClr val="E46C0A"/>
                </a:solidFill>
                <a:latin typeface="Arial" charset="0"/>
                <a:cs typeface="Arial" charset="0"/>
              </a:rPr>
              <a:t>Data-driven</a:t>
            </a:r>
            <a:r>
              <a:rPr lang="ru-RU" sz="2400" dirty="0" smtClean="0">
                <a:solidFill>
                  <a:srgbClr val="E46C0A"/>
                </a:solidFill>
                <a:latin typeface="Arial" charset="0"/>
                <a:cs typeface="Arial" charset="0"/>
              </a:rPr>
              <a:t> SR-</a:t>
            </a:r>
            <a:r>
              <a:rPr lang="ru-RU" sz="2400" dirty="0" err="1" smtClean="0">
                <a:solidFill>
                  <a:srgbClr val="E46C0A"/>
                </a:solidFill>
                <a:latin typeface="Arial" charset="0"/>
                <a:cs typeface="Arial" charset="0"/>
              </a:rPr>
              <a:t>geodesics</a:t>
            </a:r>
            <a:r>
              <a:rPr lang="ru-RU" sz="2400" dirty="0" smtClean="0">
                <a:solidFill>
                  <a:srgbClr val="E46C0A"/>
                </a:solidFill>
                <a:latin typeface="Arial" charset="0"/>
                <a:cs typeface="Arial" charset="0"/>
              </a:rPr>
              <a:t> </a:t>
            </a:r>
            <a:r>
              <a:rPr lang="ru-RU" sz="2400" dirty="0" err="1" smtClean="0">
                <a:solidFill>
                  <a:srgbClr val="E46C0A"/>
                </a:solidFill>
                <a:latin typeface="Arial" charset="0"/>
                <a:cs typeface="Arial" charset="0"/>
              </a:rPr>
              <a:t>on</a:t>
            </a:r>
            <a:r>
              <a:rPr lang="ru-RU" sz="2400" dirty="0" smtClean="0">
                <a:solidFill>
                  <a:srgbClr val="E46C0A"/>
                </a:solidFill>
                <a:latin typeface="Arial" charset="0"/>
                <a:cs typeface="Arial" charset="0"/>
              </a:rPr>
              <a:t> SO(3)</a:t>
            </a:r>
            <a:endParaRPr lang="en-US" sz="2400" dirty="0">
              <a:solidFill>
                <a:srgbClr val="E46C0A"/>
              </a:solidFill>
              <a:latin typeface="Arial" charset="0"/>
              <a:cs typeface="Arial" charset="0"/>
            </a:endParaRPr>
          </a:p>
        </p:txBody>
      </p:sp>
      <p:cxnSp>
        <p:nvCxnSpPr>
          <p:cNvPr id="35" name="Straight Connector 34"/>
          <p:cNvCxnSpPr/>
          <p:nvPr/>
        </p:nvCxnSpPr>
        <p:spPr>
          <a:xfrm>
            <a:off x="298534" y="723176"/>
            <a:ext cx="8593946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2" descr="D:\papers\SO3\v25\png_pics_new\VesselTrackingFigNew.pn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82"/>
          <a:stretch/>
        </p:blipFill>
        <p:spPr bwMode="auto">
          <a:xfrm>
            <a:off x="2555776" y="764704"/>
            <a:ext cx="6588224" cy="5689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1051" y="6518344"/>
            <a:ext cx="584456" cy="25374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268494" y="6518921"/>
            <a:ext cx="609869" cy="253857"/>
          </a:xfrm>
          <a:prstGeom prst="rect">
            <a:avLst/>
          </a:prstGeom>
          <a:noFill/>
          <a:ln/>
          <a:effectLst/>
          <a:extLst>
            <a:ext uri="{909E8E84-426E-40DD-AFC4-6F175D3DCCD1}">
              <a14:hiddenFill xmlns:a14="http://schemas.microsoft.com/office/drawing/2010/main">
                <a:pattFill prst="pct5">
                  <a:fgClr>
                    <a:srgbClr val="FFFFFF">
                      <a:alpha val="0"/>
                    </a:srgbClr>
                  </a:fgClr>
                  <a:bgClr>
                    <a:srgbClr val="FFFFFF">
                      <a:alpha val="0"/>
                    </a:srgbClr>
                  </a:bgClr>
                </a:patt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7" name="Picture 16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1449" y="1268760"/>
            <a:ext cx="2418471" cy="2929058"/>
          </a:xfrm>
          <a:prstGeom prst="rect">
            <a:avLst/>
          </a:prstGeom>
          <a:noFill/>
          <a:ln/>
          <a:effectLst/>
          <a:extLst>
            <a:ext uri="{909E8E84-426E-40DD-AFC4-6F175D3DCCD1}">
              <a14:hiddenFill xmlns:a14="http://schemas.microsoft.com/office/drawing/2010/main">
                <a:pattFill prst="pct5">
                  <a:fgClr>
                    <a:srgbClr val="FFFFFF">
                      <a:alpha val="0"/>
                    </a:srgbClr>
                  </a:fgClr>
                  <a:bgClr>
                    <a:srgbClr val="FFFFFF">
                      <a:alpha val="0"/>
                    </a:srgbClr>
                  </a:bgClr>
                </a:patt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cxnSp>
        <p:nvCxnSpPr>
          <p:cNvPr id="32" name="Straight Connector 31"/>
          <p:cNvCxnSpPr/>
          <p:nvPr/>
        </p:nvCxnSpPr>
        <p:spPr>
          <a:xfrm>
            <a:off x="170927" y="5246856"/>
            <a:ext cx="584649" cy="0"/>
          </a:xfrm>
          <a:prstGeom prst="line">
            <a:avLst/>
          </a:prstGeom>
          <a:ln w="31750">
            <a:solidFill>
              <a:srgbClr val="C0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>
            <a:off x="170926" y="5733256"/>
            <a:ext cx="584649" cy="0"/>
          </a:xfrm>
          <a:prstGeom prst="line">
            <a:avLst/>
          </a:prstGeom>
          <a:ln w="31750">
            <a:solidFill>
              <a:srgbClr val="00B05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18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68898" y="5139168"/>
            <a:ext cx="1508996" cy="244288"/>
          </a:xfrm>
          <a:prstGeom prst="rect">
            <a:avLst/>
          </a:prstGeom>
          <a:noFill/>
          <a:ln/>
          <a:effectLst/>
          <a:extLst>
            <a:ext uri="{909E8E84-426E-40DD-AFC4-6F175D3DCCD1}">
              <a14:hiddenFill xmlns:a14="http://schemas.microsoft.com/office/drawing/2010/main">
                <a:pattFill prst="pct5">
                  <a:fgClr>
                    <a:srgbClr val="FFFFFF">
                      <a:alpha val="0"/>
                    </a:srgbClr>
                  </a:fgClr>
                  <a:bgClr>
                    <a:srgbClr val="FFFFFF">
                      <a:alpha val="0"/>
                    </a:srgbClr>
                  </a:bgClr>
                </a:patt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8" name="Picture 27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57801" y="5611112"/>
            <a:ext cx="1531191" cy="244324"/>
          </a:xfrm>
          <a:prstGeom prst="rect">
            <a:avLst/>
          </a:prstGeom>
          <a:noFill/>
          <a:ln/>
          <a:effectLst/>
          <a:extLst>
            <a:ext uri="{909E8E84-426E-40DD-AFC4-6F175D3DCCD1}">
              <a14:hiddenFill xmlns:a14="http://schemas.microsoft.com/office/drawing/2010/main">
                <a:pattFill prst="pct5">
                  <a:fgClr>
                    <a:srgbClr val="FFFFFF">
                      <a:alpha val="0"/>
                    </a:srgbClr>
                  </a:fgClr>
                  <a:bgClr>
                    <a:srgbClr val="FFFFFF">
                      <a:alpha val="0"/>
                    </a:srgbClr>
                  </a:bgClr>
                </a:patt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647482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-36512" y="87015"/>
            <a:ext cx="925252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700" dirty="0" err="1" smtClean="0">
                <a:solidFill>
                  <a:srgbClr val="E46C0A"/>
                </a:solidFill>
                <a:latin typeface="Arial" charset="0"/>
                <a:cs typeface="Arial" charset="0"/>
              </a:rPr>
              <a:t>Vessel</a:t>
            </a:r>
            <a:r>
              <a:rPr lang="ru-RU" sz="2700" dirty="0" smtClean="0">
                <a:solidFill>
                  <a:srgbClr val="E46C0A"/>
                </a:solidFill>
                <a:latin typeface="Arial" charset="0"/>
                <a:cs typeface="Arial" charset="0"/>
              </a:rPr>
              <a:t> </a:t>
            </a:r>
            <a:r>
              <a:rPr lang="ru-RU" sz="2700" dirty="0" err="1" smtClean="0">
                <a:solidFill>
                  <a:srgbClr val="E46C0A"/>
                </a:solidFill>
                <a:latin typeface="Arial" charset="0"/>
                <a:cs typeface="Arial" charset="0"/>
              </a:rPr>
              <a:t>Curvature</a:t>
            </a:r>
            <a:r>
              <a:rPr lang="ru-RU" sz="2700" dirty="0" smtClean="0">
                <a:solidFill>
                  <a:srgbClr val="E46C0A"/>
                </a:solidFill>
                <a:latin typeface="Arial" charset="0"/>
                <a:cs typeface="Arial" charset="0"/>
              </a:rPr>
              <a:t> </a:t>
            </a:r>
            <a:r>
              <a:rPr lang="ru-RU" sz="2700" dirty="0" err="1" smtClean="0">
                <a:solidFill>
                  <a:srgbClr val="E46C0A"/>
                </a:solidFill>
                <a:latin typeface="Arial" charset="0"/>
                <a:cs typeface="Arial" charset="0"/>
              </a:rPr>
              <a:t>via</a:t>
            </a:r>
            <a:r>
              <a:rPr lang="ru-RU" sz="2700" dirty="0" smtClean="0">
                <a:solidFill>
                  <a:srgbClr val="E46C0A"/>
                </a:solidFill>
                <a:latin typeface="Arial" charset="0"/>
                <a:cs typeface="Arial" charset="0"/>
              </a:rPr>
              <a:t> </a:t>
            </a:r>
            <a:r>
              <a:rPr lang="ru-RU" sz="2700" dirty="0" err="1" smtClean="0">
                <a:solidFill>
                  <a:srgbClr val="E46C0A"/>
                </a:solidFill>
                <a:latin typeface="Arial" charset="0"/>
                <a:cs typeface="Arial" charset="0"/>
              </a:rPr>
              <a:t>Data-driven</a:t>
            </a:r>
            <a:r>
              <a:rPr lang="ru-RU" sz="2700" dirty="0" smtClean="0">
                <a:solidFill>
                  <a:srgbClr val="E46C0A"/>
                </a:solidFill>
                <a:latin typeface="Arial" charset="0"/>
                <a:cs typeface="Arial" charset="0"/>
              </a:rPr>
              <a:t> SR-</a:t>
            </a:r>
            <a:r>
              <a:rPr lang="ru-RU" sz="2700" dirty="0" err="1" smtClean="0">
                <a:solidFill>
                  <a:srgbClr val="E46C0A"/>
                </a:solidFill>
                <a:latin typeface="Arial" charset="0"/>
                <a:cs typeface="Arial" charset="0"/>
              </a:rPr>
              <a:t>geodesics</a:t>
            </a:r>
            <a:r>
              <a:rPr lang="ru-RU" sz="2700" dirty="0" smtClean="0">
                <a:solidFill>
                  <a:srgbClr val="E46C0A"/>
                </a:solidFill>
                <a:latin typeface="Arial" charset="0"/>
                <a:cs typeface="Arial" charset="0"/>
              </a:rPr>
              <a:t> </a:t>
            </a:r>
            <a:r>
              <a:rPr lang="ru-RU" sz="2700" dirty="0" err="1" smtClean="0">
                <a:solidFill>
                  <a:srgbClr val="E46C0A"/>
                </a:solidFill>
                <a:latin typeface="Arial" charset="0"/>
                <a:cs typeface="Arial" charset="0"/>
              </a:rPr>
              <a:t>on</a:t>
            </a:r>
            <a:r>
              <a:rPr lang="ru-RU" sz="2700" dirty="0" smtClean="0">
                <a:solidFill>
                  <a:srgbClr val="E46C0A"/>
                </a:solidFill>
                <a:latin typeface="Arial" charset="0"/>
                <a:cs typeface="Arial" charset="0"/>
              </a:rPr>
              <a:t> SO(3)</a:t>
            </a:r>
            <a:endParaRPr lang="en-US" sz="2700" dirty="0">
              <a:solidFill>
                <a:srgbClr val="E46C0A"/>
              </a:solidFill>
              <a:latin typeface="Arial" charset="0"/>
              <a:cs typeface="Arial" charset="0"/>
            </a:endParaRPr>
          </a:p>
        </p:txBody>
      </p:sp>
      <p:sp>
        <p:nvSpPr>
          <p:cNvPr id="4" name="Slide Number Placeholder 4"/>
          <p:cNvSpPr txBox="1">
            <a:spLocks/>
          </p:cNvSpPr>
          <p:nvPr/>
        </p:nvSpPr>
        <p:spPr>
          <a:xfrm>
            <a:off x="6830888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l-NL"/>
            </a:defPPr>
            <a:lvl1pPr algn="r" rtl="0" fontAlgn="auto">
              <a:spcBef>
                <a:spcPts val="0"/>
              </a:spcBef>
              <a:spcAft>
                <a:spcPts val="0"/>
              </a:spcAft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>
              <a:defRPr/>
            </a:pPr>
            <a:fld id="{0B8E47DF-3AC4-4269-BA27-C078E6BBC1FC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35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35" name="Straight Connector 34"/>
          <p:cNvCxnSpPr/>
          <p:nvPr/>
        </p:nvCxnSpPr>
        <p:spPr>
          <a:xfrm>
            <a:off x="298534" y="723176"/>
            <a:ext cx="8593946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74" name="Picture 2" descr="D:\papers\SO3\v25\png_pics_new\CurvatureFigureNew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387"/>
          <a:stretch/>
        </p:blipFill>
        <p:spPr bwMode="auto">
          <a:xfrm>
            <a:off x="2818160" y="908720"/>
            <a:ext cx="6343588" cy="2639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D:\papers\SO3\v25\png_pics_new\CurvatureFigureNew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434"/>
          <a:stretch/>
        </p:blipFill>
        <p:spPr bwMode="auto">
          <a:xfrm>
            <a:off x="3005447" y="3548038"/>
            <a:ext cx="5969014" cy="2639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Connector 6"/>
          <p:cNvCxnSpPr/>
          <p:nvPr/>
        </p:nvCxnSpPr>
        <p:spPr>
          <a:xfrm>
            <a:off x="3451535" y="3840654"/>
            <a:ext cx="436840" cy="0"/>
          </a:xfrm>
          <a:prstGeom prst="line">
            <a:avLst/>
          </a:prstGeom>
          <a:ln w="317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Picture 2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87440" y="1052736"/>
            <a:ext cx="2395883" cy="5124527"/>
          </a:xfrm>
          <a:prstGeom prst="rect">
            <a:avLst/>
          </a:prstGeom>
          <a:noFill/>
          <a:ln/>
          <a:effectLst/>
          <a:extLst>
            <a:ext uri="{909E8E84-426E-40DD-AFC4-6F175D3DCCD1}">
              <a14:hiddenFill xmlns:a14="http://schemas.microsoft.com/office/drawing/2010/main">
                <a:pattFill prst="pct5">
                  <a:fgClr>
                    <a:srgbClr val="FFFFFF">
                      <a:alpha val="0"/>
                    </a:srgbClr>
                  </a:fgClr>
                  <a:bgClr>
                    <a:srgbClr val="FFFFFF">
                      <a:alpha val="0"/>
                    </a:srgbClr>
                  </a:bgClr>
                </a:patt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964123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-36512" y="46375"/>
            <a:ext cx="925252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4000" dirty="0" err="1" smtClean="0">
                <a:solidFill>
                  <a:srgbClr val="E46C0A"/>
                </a:solidFill>
                <a:latin typeface="Arial" charset="0"/>
                <a:cs typeface="Arial" charset="0"/>
              </a:rPr>
              <a:t>Conclusion</a:t>
            </a:r>
            <a:endParaRPr lang="en-US" sz="4000" dirty="0">
              <a:solidFill>
                <a:srgbClr val="E46C0A"/>
              </a:solidFill>
              <a:latin typeface="Arial" charset="0"/>
              <a:cs typeface="Arial" charset="0"/>
            </a:endParaRPr>
          </a:p>
        </p:txBody>
      </p:sp>
      <p:sp>
        <p:nvSpPr>
          <p:cNvPr id="4" name="Slide Number Placeholder 4"/>
          <p:cNvSpPr txBox="1">
            <a:spLocks/>
          </p:cNvSpPr>
          <p:nvPr/>
        </p:nvSpPr>
        <p:spPr>
          <a:xfrm>
            <a:off x="6830888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l-NL"/>
            </a:defPPr>
            <a:lvl1pPr algn="r" rtl="0" fontAlgn="auto">
              <a:spcBef>
                <a:spcPts val="0"/>
              </a:spcBef>
              <a:spcAft>
                <a:spcPts val="0"/>
              </a:spcAft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>
              <a:defRPr/>
            </a:pPr>
            <a:fld id="{0B8E47DF-3AC4-4269-BA27-C078E6BBC1FC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36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35" name="Straight Connector 34"/>
          <p:cNvCxnSpPr/>
          <p:nvPr/>
        </p:nvCxnSpPr>
        <p:spPr>
          <a:xfrm>
            <a:off x="292775" y="692696"/>
            <a:ext cx="8593946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220768" y="1556792"/>
            <a:ext cx="8743720" cy="41242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cs typeface="Arial" charset="0"/>
              </a:rPr>
              <a:t>Data-driven SR-geodesics - useful tool for retinal vessel </a:t>
            </a:r>
            <a:r>
              <a:rPr lang="en-US" sz="2400" dirty="0" smtClean="0">
                <a:cs typeface="Arial" charset="0"/>
              </a:rPr>
              <a:t>tracking</a:t>
            </a:r>
            <a:endParaRPr lang="ru-RU" sz="2400" dirty="0" smtClean="0">
              <a:cs typeface="Arial" charset="0"/>
            </a:endParaRP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en-US" sz="1000" dirty="0">
              <a:cs typeface="Arial" charset="0"/>
            </a:endParaRP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cs typeface="Arial" charset="0"/>
              </a:rPr>
              <a:t>Fast and accurate method for computing data-driven </a:t>
            </a:r>
            <a:r>
              <a:rPr lang="en-US" sz="2400" dirty="0" smtClean="0">
                <a:cs typeface="Arial" charset="0"/>
              </a:rPr>
              <a:t>SR-geodesics</a:t>
            </a:r>
            <a:r>
              <a:rPr lang="ru-RU" sz="2400" dirty="0" smtClean="0">
                <a:cs typeface="Arial" charset="0"/>
              </a:rPr>
              <a:t/>
            </a:r>
            <a:br>
              <a:rPr lang="ru-RU" sz="2400" dirty="0" smtClean="0">
                <a:cs typeface="Arial" charset="0"/>
              </a:rPr>
            </a:br>
            <a:r>
              <a:rPr lang="ru-RU" sz="1000" dirty="0" smtClean="0">
                <a:cs typeface="Arial" charset="0"/>
              </a:rPr>
              <a:t> </a:t>
            </a:r>
            <a:endParaRPr lang="en-US" sz="2400" dirty="0">
              <a:cs typeface="Arial" charset="0"/>
            </a:endParaRP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cs typeface="Arial" charset="0"/>
              </a:rPr>
              <a:t>Data-driven SR-geodesics - reasonable model of </a:t>
            </a:r>
            <a:r>
              <a:rPr lang="en-US" sz="2400" dirty="0" smtClean="0">
                <a:cs typeface="Arial" charset="0"/>
              </a:rPr>
              <a:t>GOI</a:t>
            </a:r>
            <a:r>
              <a:rPr lang="ru-RU" sz="2400" dirty="0" smtClean="0">
                <a:cs typeface="Arial" charset="0"/>
              </a:rPr>
              <a:t/>
            </a:r>
            <a:br>
              <a:rPr lang="ru-RU" sz="2400" dirty="0" smtClean="0">
                <a:cs typeface="Arial" charset="0"/>
              </a:rPr>
            </a:br>
            <a:r>
              <a:rPr lang="ru-RU" sz="1000" dirty="0" smtClean="0">
                <a:cs typeface="Arial" charset="0"/>
              </a:rPr>
              <a:t> </a:t>
            </a:r>
            <a:endParaRPr lang="en-US" sz="2400" dirty="0">
              <a:cs typeface="Arial" charset="0"/>
            </a:endParaRP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cs typeface="Arial" charset="0"/>
              </a:rPr>
              <a:t>Association fields via </a:t>
            </a:r>
            <a:r>
              <a:rPr lang="en-US" sz="2400" dirty="0" err="1">
                <a:cs typeface="Arial" charset="0"/>
              </a:rPr>
              <a:t>cuspless</a:t>
            </a:r>
            <a:r>
              <a:rPr lang="en-US" sz="2400" dirty="0">
                <a:cs typeface="Arial" charset="0"/>
              </a:rPr>
              <a:t> data-driven SR-geodesics on SO(3</a:t>
            </a:r>
            <a:r>
              <a:rPr lang="en-US" sz="2400" dirty="0" smtClean="0">
                <a:cs typeface="Arial" charset="0"/>
              </a:rPr>
              <a:t>)</a:t>
            </a:r>
            <a:r>
              <a:rPr lang="ru-RU" sz="2400" dirty="0" smtClean="0">
                <a:cs typeface="Arial" charset="0"/>
              </a:rPr>
              <a:t/>
            </a:r>
            <a:br>
              <a:rPr lang="ru-RU" sz="2400" dirty="0" smtClean="0">
                <a:cs typeface="Arial" charset="0"/>
              </a:rPr>
            </a:br>
            <a:r>
              <a:rPr lang="ru-RU" sz="1000" dirty="0" smtClean="0">
                <a:cs typeface="Arial" charset="0"/>
              </a:rPr>
              <a:t> </a:t>
            </a:r>
            <a:endParaRPr lang="en-US" sz="2400" dirty="0">
              <a:latin typeface="Arial" charset="0"/>
              <a:cs typeface="Arial" charset="0"/>
            </a:endParaRP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2400" dirty="0" smtClean="0">
                <a:cs typeface="Arial" charset="0"/>
              </a:rPr>
              <a:t>Spherical </a:t>
            </a:r>
            <a:r>
              <a:rPr lang="en-US" sz="2400" dirty="0">
                <a:cs typeface="Arial" charset="0"/>
              </a:rPr>
              <a:t>images of retina reduce the </a:t>
            </a:r>
            <a:r>
              <a:rPr lang="en-US" sz="2400" dirty="0" smtClean="0">
                <a:cs typeface="Arial" charset="0"/>
              </a:rPr>
              <a:t>distortion</a:t>
            </a:r>
            <a:r>
              <a:rPr lang="ru-RU" sz="2400" dirty="0" smtClean="0">
                <a:cs typeface="Arial" charset="0"/>
              </a:rPr>
              <a:t/>
            </a:r>
            <a:br>
              <a:rPr lang="ru-RU" sz="2400" dirty="0" smtClean="0">
                <a:cs typeface="Arial" charset="0"/>
              </a:rPr>
            </a:br>
            <a:r>
              <a:rPr lang="ru-RU" sz="1000" dirty="0" smtClean="0">
                <a:cs typeface="Arial" charset="0"/>
              </a:rPr>
              <a:t> </a:t>
            </a:r>
            <a:endParaRPr lang="en-US" sz="2400" dirty="0">
              <a:cs typeface="Arial" charset="0"/>
            </a:endParaRP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cs typeface="Arial" charset="0"/>
              </a:rPr>
              <a:t>Considerable difference in vessel tracking via SE(2) and SO(3) </a:t>
            </a:r>
            <a:r>
              <a:rPr lang="en-US" sz="2400" dirty="0" smtClean="0">
                <a:cs typeface="Arial" charset="0"/>
              </a:rPr>
              <a:t>geodesics</a:t>
            </a:r>
            <a:r>
              <a:rPr lang="ru-RU" sz="2400" dirty="0" smtClean="0">
                <a:cs typeface="Arial" charset="0"/>
              </a:rPr>
              <a:t/>
            </a:r>
            <a:br>
              <a:rPr lang="ru-RU" sz="2400" dirty="0" smtClean="0">
                <a:cs typeface="Arial" charset="0"/>
              </a:rPr>
            </a:br>
            <a:r>
              <a:rPr lang="ru-RU" sz="1000" dirty="0" smtClean="0">
                <a:cs typeface="Arial" charset="0"/>
              </a:rPr>
              <a:t> </a:t>
            </a:r>
            <a:endParaRPr lang="en-US" sz="2400" dirty="0">
              <a:cs typeface="Arial" charset="0"/>
            </a:endParaRP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cs typeface="Arial" charset="0"/>
              </a:rPr>
              <a:t>Bigger effect in curvature </a:t>
            </a:r>
            <a:r>
              <a:rPr lang="en-US" sz="2400" dirty="0" smtClean="0">
                <a:cs typeface="Arial" charset="0"/>
              </a:rPr>
              <a:t>measurement</a:t>
            </a:r>
            <a:endParaRPr lang="ru-RU" sz="2400" dirty="0" smtClean="0">
              <a:cs typeface="Arial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000" dirty="0">
                <a:cs typeface="Arial" charset="0"/>
              </a:rPr>
              <a:t> </a:t>
            </a:r>
            <a:endParaRPr lang="en-US" sz="1000" dirty="0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7709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07504" y="82078"/>
            <a:ext cx="892899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dirty="0" smtClean="0">
                <a:solidFill>
                  <a:srgbClr val="E46C0A"/>
                </a:solidFill>
                <a:latin typeface="Arial" charset="0"/>
                <a:cs typeface="Arial" charset="0"/>
              </a:rPr>
              <a:t>Output</a:t>
            </a:r>
            <a:endParaRPr lang="en-US" sz="3200" dirty="0">
              <a:solidFill>
                <a:srgbClr val="E46C0A"/>
              </a:solidFill>
              <a:latin typeface="Arial" charset="0"/>
              <a:cs typeface="Arial" charset="0"/>
            </a:endParaRPr>
          </a:p>
        </p:txBody>
      </p:sp>
      <p:sp>
        <p:nvSpPr>
          <p:cNvPr id="4" name="Slide Number Placeholder 4"/>
          <p:cNvSpPr txBox="1">
            <a:spLocks/>
          </p:cNvSpPr>
          <p:nvPr/>
        </p:nvSpPr>
        <p:spPr>
          <a:xfrm>
            <a:off x="6830888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l-NL"/>
            </a:defPPr>
            <a:lvl1pPr algn="r" rtl="0" fontAlgn="auto">
              <a:spcBef>
                <a:spcPts val="0"/>
              </a:spcBef>
              <a:spcAft>
                <a:spcPts val="0"/>
              </a:spcAft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>
              <a:defRPr/>
            </a:pPr>
            <a:fld id="{0B8E47DF-3AC4-4269-BA27-C078E6BBC1FC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37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35" name="Straight Connector 34"/>
          <p:cNvCxnSpPr/>
          <p:nvPr/>
        </p:nvCxnSpPr>
        <p:spPr>
          <a:xfrm>
            <a:off x="298534" y="699065"/>
            <a:ext cx="8593946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35496" y="6597352"/>
            <a:ext cx="8593946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43"/>
          <p:cNvSpPr txBox="1"/>
          <p:nvPr/>
        </p:nvSpPr>
        <p:spPr>
          <a:xfrm>
            <a:off x="357826" y="836712"/>
            <a:ext cx="450220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dirty="0" smtClean="0">
                <a:solidFill>
                  <a:srgbClr val="1F497D"/>
                </a:solidFill>
                <a:cs typeface="Arial" charset="0"/>
              </a:rPr>
              <a:t>Conferences and workshops:</a:t>
            </a:r>
            <a:endParaRPr lang="en-US" sz="2000" b="1" dirty="0">
              <a:solidFill>
                <a:srgbClr val="1F497D"/>
              </a:solidFill>
              <a:cs typeface="Arial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129409" y="1265161"/>
            <a:ext cx="9036496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it-IT" sz="2000" b="1" dirty="0"/>
              <a:t>International Conference on Differential Equations and Dynamical Systems</a:t>
            </a:r>
            <a:r>
              <a:rPr lang="it-IT" sz="2000" dirty="0"/>
              <a:t>, </a:t>
            </a:r>
            <a:r>
              <a:rPr lang="it-IT" sz="2000" dirty="0" smtClean="0"/>
              <a:t>          July </a:t>
            </a:r>
            <a:r>
              <a:rPr lang="en-US" sz="2000" dirty="0"/>
              <a:t>4-9</a:t>
            </a:r>
            <a:r>
              <a:rPr lang="it-IT" sz="2000" dirty="0"/>
              <a:t>, 2014, Suzdal, </a:t>
            </a:r>
            <a:r>
              <a:rPr lang="it-IT" sz="2000" dirty="0" smtClean="0"/>
              <a:t>Russia</a:t>
            </a:r>
            <a:r>
              <a:rPr lang="en-US" sz="2000" dirty="0" smtClean="0">
                <a:latin typeface="Arial" charset="0"/>
                <a:cs typeface="Arial" charset="0"/>
              </a:rPr>
              <a:t>; </a:t>
            </a:r>
            <a:endParaRPr lang="en-US" sz="2000" b="1" dirty="0" smtClean="0">
              <a:latin typeface="Arial" charset="0"/>
              <a:cs typeface="Arial" charset="0"/>
            </a:endParaRP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it-IT" sz="2000" b="1" dirty="0"/>
              <a:t>Workshop on Geometrical Models in </a:t>
            </a:r>
            <a:r>
              <a:rPr lang="it-IT" sz="2000" b="1" dirty="0" smtClean="0"/>
              <a:t>Vision</a:t>
            </a:r>
            <a:r>
              <a:rPr lang="it-IT" sz="2000" dirty="0" smtClean="0"/>
              <a:t>,                                                              October 22-24, 2014, Paris, France</a:t>
            </a:r>
            <a:r>
              <a:rPr lang="en-US" sz="2000" dirty="0" smtClean="0">
                <a:cs typeface="Arial" charset="0"/>
              </a:rPr>
              <a:t>;</a:t>
            </a: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2000" b="1" dirty="0" err="1"/>
              <a:t>MAnET</a:t>
            </a:r>
            <a:r>
              <a:rPr lang="en-US" sz="2000" b="1" dirty="0"/>
              <a:t> Workshop on Sub-Riemannian Analysis, PDE and </a:t>
            </a:r>
            <a:r>
              <a:rPr lang="en-US" sz="2000" b="1" dirty="0" smtClean="0"/>
              <a:t>Applications</a:t>
            </a:r>
            <a:r>
              <a:rPr lang="en-US" sz="2000" dirty="0" smtClean="0"/>
              <a:t>,               January 26-30,</a:t>
            </a:r>
            <a:r>
              <a:rPr lang="en-US" sz="2000" dirty="0"/>
              <a:t> Bern, Switzerland</a:t>
            </a:r>
            <a:r>
              <a:rPr lang="en-US" sz="2000" dirty="0" smtClean="0">
                <a:cs typeface="Arial" charset="0"/>
              </a:rPr>
              <a:t>;</a:t>
            </a: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2000" b="1" dirty="0">
                <a:cs typeface="Arial" charset="0"/>
              </a:rPr>
              <a:t>Fifth International Conference on Scale Space and </a:t>
            </a:r>
            <a:r>
              <a:rPr lang="en-US" sz="2000" b="1" dirty="0" err="1">
                <a:cs typeface="Arial" charset="0"/>
              </a:rPr>
              <a:t>Variational</a:t>
            </a:r>
            <a:r>
              <a:rPr lang="en-US" sz="2000" b="1" dirty="0">
                <a:cs typeface="Arial" charset="0"/>
              </a:rPr>
              <a:t> Methods in Computer Vision</a:t>
            </a:r>
            <a:r>
              <a:rPr lang="en-US" sz="2000" dirty="0">
                <a:cs typeface="Arial" charset="0"/>
              </a:rPr>
              <a:t>, </a:t>
            </a:r>
            <a:r>
              <a:rPr lang="en-US" sz="2000" dirty="0" smtClean="0">
                <a:cs typeface="Arial" charset="0"/>
              </a:rPr>
              <a:t>                                                                                                                31st </a:t>
            </a:r>
            <a:r>
              <a:rPr lang="en-US" sz="2000" dirty="0">
                <a:cs typeface="Arial" charset="0"/>
              </a:rPr>
              <a:t>May - 4th </a:t>
            </a:r>
            <a:r>
              <a:rPr lang="en-US" sz="2000" dirty="0" smtClean="0">
                <a:cs typeface="Arial" charset="0"/>
              </a:rPr>
              <a:t>June, </a:t>
            </a:r>
            <a:r>
              <a:rPr lang="en-US" sz="2000" dirty="0" err="1" smtClean="0">
                <a:cs typeface="Arial" charset="0"/>
              </a:rPr>
              <a:t>Lège</a:t>
            </a:r>
            <a:r>
              <a:rPr lang="en-US" sz="2000" dirty="0" smtClean="0">
                <a:cs typeface="Arial" charset="0"/>
              </a:rPr>
              <a:t> </a:t>
            </a:r>
            <a:r>
              <a:rPr lang="en-US" sz="2000" dirty="0">
                <a:cs typeface="Arial" charset="0"/>
              </a:rPr>
              <a:t>Cap </a:t>
            </a:r>
            <a:r>
              <a:rPr lang="en-US" sz="2000" dirty="0" smtClean="0">
                <a:cs typeface="Arial" charset="0"/>
              </a:rPr>
              <a:t>Ferret, France</a:t>
            </a:r>
            <a:r>
              <a:rPr lang="en-US" sz="2000" dirty="0" smtClean="0">
                <a:latin typeface="Arial" charset="0"/>
                <a:cs typeface="Arial" charset="0"/>
              </a:rPr>
              <a:t>;</a:t>
            </a: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2000" b="1" dirty="0" smtClean="0">
                <a:cs typeface="Arial" charset="0"/>
              </a:rPr>
              <a:t>International Conference on Mathematical Control Theory </a:t>
            </a:r>
            <a:r>
              <a:rPr lang="en-US" sz="2000" b="1" dirty="0">
                <a:cs typeface="Arial" charset="0"/>
              </a:rPr>
              <a:t>and </a:t>
            </a:r>
            <a:r>
              <a:rPr lang="en-US" sz="2000" b="1" dirty="0" smtClean="0">
                <a:cs typeface="Arial" charset="0"/>
              </a:rPr>
              <a:t>Mechanics</a:t>
            </a:r>
            <a:r>
              <a:rPr lang="en-US" sz="2000" dirty="0" smtClean="0">
                <a:cs typeface="Arial" charset="0"/>
              </a:rPr>
              <a:t>,              </a:t>
            </a:r>
            <a:r>
              <a:rPr lang="it-IT" sz="2000" dirty="0"/>
              <a:t>July </a:t>
            </a:r>
            <a:r>
              <a:rPr lang="it-IT" sz="2000" dirty="0" smtClean="0"/>
              <a:t>3</a:t>
            </a:r>
            <a:r>
              <a:rPr lang="en-US" sz="2000" dirty="0" smtClean="0"/>
              <a:t>-7</a:t>
            </a:r>
            <a:r>
              <a:rPr lang="it-IT" sz="2000" dirty="0" smtClean="0"/>
              <a:t>, 2015, </a:t>
            </a:r>
            <a:r>
              <a:rPr lang="it-IT" sz="2000" dirty="0"/>
              <a:t>Suzdal, Russia</a:t>
            </a:r>
            <a:r>
              <a:rPr lang="en-US" sz="2000" dirty="0" smtClean="0">
                <a:latin typeface="Arial" charset="0"/>
                <a:cs typeface="Arial" charset="0"/>
              </a:rPr>
              <a:t>;</a:t>
            </a:r>
            <a:endParaRPr lang="en-US" sz="2000" dirty="0" smtClean="0">
              <a:cs typeface="Arial" charset="0"/>
            </a:endParaRP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2000" b="1" dirty="0"/>
              <a:t>School and Workshop GEOMETRY, DYNAMICS AND </a:t>
            </a:r>
            <a:r>
              <a:rPr lang="en-US" sz="2000" b="1" dirty="0" smtClean="0"/>
              <a:t>CONTROL</a:t>
            </a:r>
            <a:r>
              <a:rPr lang="en-US" sz="2000" dirty="0" smtClean="0"/>
              <a:t>,                                </a:t>
            </a:r>
            <a:r>
              <a:rPr lang="it-IT" sz="2000" dirty="0" smtClean="0"/>
              <a:t>July </a:t>
            </a:r>
            <a:r>
              <a:rPr lang="en-US" sz="2000" dirty="0" smtClean="0"/>
              <a:t>6-17</a:t>
            </a:r>
            <a:r>
              <a:rPr lang="it-IT" sz="2000" dirty="0" smtClean="0"/>
              <a:t>, 2015</a:t>
            </a:r>
            <a:r>
              <a:rPr lang="it-IT" sz="2000" dirty="0"/>
              <a:t>, </a:t>
            </a:r>
            <a:r>
              <a:rPr lang="it-IT" sz="2000" dirty="0" smtClean="0"/>
              <a:t>Maksimikha, </a:t>
            </a:r>
            <a:r>
              <a:rPr lang="it-IT" sz="2000" dirty="0"/>
              <a:t>Lake Baikal, Russia</a:t>
            </a:r>
            <a:r>
              <a:rPr lang="en-US" sz="2000" dirty="0" smtClean="0">
                <a:cs typeface="Arial" charset="0"/>
              </a:rPr>
              <a:t>;</a:t>
            </a: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2000" b="1" dirty="0">
                <a:cs typeface="Arial" charset="0"/>
              </a:rPr>
              <a:t>Scientific Meeting "</a:t>
            </a:r>
            <a:r>
              <a:rPr lang="en-US" sz="2000" b="1" dirty="0" err="1">
                <a:cs typeface="Arial" charset="0"/>
              </a:rPr>
              <a:t>Nonholonomic</a:t>
            </a:r>
            <a:r>
              <a:rPr lang="en-US" sz="2000" b="1" dirty="0">
                <a:cs typeface="Arial" charset="0"/>
              </a:rPr>
              <a:t> days in </a:t>
            </a:r>
            <a:r>
              <a:rPr lang="en-US" sz="2000" b="1" dirty="0" err="1" smtClean="0">
                <a:cs typeface="Arial" charset="0"/>
              </a:rPr>
              <a:t>Pereslavl</a:t>
            </a:r>
            <a:r>
              <a:rPr lang="en-US" sz="2000" b="1" dirty="0" smtClean="0">
                <a:cs typeface="Arial" charset="0"/>
              </a:rPr>
              <a:t>“</a:t>
            </a:r>
            <a:r>
              <a:rPr lang="en-US" sz="2000" dirty="0" smtClean="0">
                <a:cs typeface="Arial" charset="0"/>
              </a:rPr>
              <a:t>,                                                   August 6-8, 2015, </a:t>
            </a:r>
            <a:r>
              <a:rPr lang="en-US" sz="2000" dirty="0" err="1" smtClean="0">
                <a:cs typeface="Arial" charset="0"/>
              </a:rPr>
              <a:t>Pereslavl-Zalesskiy</a:t>
            </a:r>
            <a:r>
              <a:rPr lang="en-US" sz="2000" dirty="0" smtClean="0">
                <a:cs typeface="Arial" charset="0"/>
              </a:rPr>
              <a:t>, Russia</a:t>
            </a:r>
            <a:r>
              <a:rPr lang="en-US" sz="2000" dirty="0" smtClean="0">
                <a:cs typeface="Arial" charset="0"/>
              </a:rPr>
              <a:t>.</a:t>
            </a:r>
            <a:endParaRPr lang="ru-RU" sz="2000" dirty="0" smtClean="0">
              <a:cs typeface="Arial" charset="0"/>
            </a:endParaRP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2000" b="1" dirty="0"/>
              <a:t>Mid-Term Review Meeting of </a:t>
            </a:r>
            <a:r>
              <a:rPr lang="en-US" sz="2000" b="1" dirty="0" err="1"/>
              <a:t>MAnET</a:t>
            </a:r>
            <a:r>
              <a:rPr lang="en-US" sz="2000" b="1" dirty="0"/>
              <a:t> </a:t>
            </a:r>
            <a:r>
              <a:rPr lang="en-US" sz="2000" b="1" dirty="0" smtClean="0"/>
              <a:t>Project</a:t>
            </a:r>
            <a:r>
              <a:rPr lang="ru-RU" sz="2000" b="1" dirty="0" smtClean="0"/>
              <a:t>,</a:t>
            </a:r>
            <a:r>
              <a:rPr lang="en-US" sz="2000" dirty="0" smtClean="0"/>
              <a:t> </a:t>
            </a:r>
            <a:r>
              <a:rPr lang="ru-RU" sz="2000" dirty="0"/>
              <a:t/>
            </a:r>
            <a:br>
              <a:rPr lang="ru-RU" sz="2000" dirty="0"/>
            </a:br>
            <a:r>
              <a:rPr lang="en-US" sz="2000" dirty="0"/>
              <a:t>December </a:t>
            </a:r>
            <a:r>
              <a:rPr lang="en-US" sz="2000" dirty="0" smtClean="0"/>
              <a:t>8-9</a:t>
            </a:r>
            <a:r>
              <a:rPr lang="ru-RU" sz="2000" dirty="0" smtClean="0"/>
              <a:t>,</a:t>
            </a:r>
            <a:r>
              <a:rPr lang="en-US" sz="2000" dirty="0" smtClean="0"/>
              <a:t> </a:t>
            </a:r>
            <a:r>
              <a:rPr lang="ru-RU" sz="2000" dirty="0" smtClean="0"/>
              <a:t>2015, </a:t>
            </a:r>
            <a:r>
              <a:rPr lang="en-US" sz="2000" dirty="0" smtClean="0"/>
              <a:t>Helsinki</a:t>
            </a:r>
            <a:r>
              <a:rPr lang="en-US" sz="2000" dirty="0"/>
              <a:t>, </a:t>
            </a:r>
            <a:r>
              <a:rPr lang="en-US" sz="2000" dirty="0" smtClean="0"/>
              <a:t>Finland</a:t>
            </a:r>
            <a:r>
              <a:rPr lang="ru-RU" sz="2000" dirty="0" smtClean="0"/>
              <a:t>.</a:t>
            </a:r>
            <a:endParaRPr lang="en-US" sz="2000" dirty="0" smtClean="0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3460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07504" y="-18106"/>
            <a:ext cx="892899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dirty="0" smtClean="0">
                <a:solidFill>
                  <a:srgbClr val="E46C0A"/>
                </a:solidFill>
                <a:latin typeface="Arial" charset="0"/>
                <a:cs typeface="Arial" charset="0"/>
              </a:rPr>
              <a:t>Output</a:t>
            </a:r>
            <a:endParaRPr lang="en-US" sz="3200" dirty="0">
              <a:solidFill>
                <a:srgbClr val="E46C0A"/>
              </a:solidFill>
              <a:latin typeface="Arial" charset="0"/>
              <a:cs typeface="Arial" charset="0"/>
            </a:endParaRPr>
          </a:p>
        </p:txBody>
      </p:sp>
      <p:sp>
        <p:nvSpPr>
          <p:cNvPr id="4" name="Slide Number Placeholder 4"/>
          <p:cNvSpPr txBox="1">
            <a:spLocks/>
          </p:cNvSpPr>
          <p:nvPr/>
        </p:nvSpPr>
        <p:spPr>
          <a:xfrm>
            <a:off x="6830888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l-NL"/>
            </a:defPPr>
            <a:lvl1pPr algn="r" rtl="0" fontAlgn="auto">
              <a:spcBef>
                <a:spcPts val="0"/>
              </a:spcBef>
              <a:spcAft>
                <a:spcPts val="0"/>
              </a:spcAft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>
              <a:defRPr/>
            </a:pPr>
            <a:fld id="{0B8E47DF-3AC4-4269-BA27-C078E6BBC1FC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38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35" name="Straight Connector 34"/>
          <p:cNvCxnSpPr/>
          <p:nvPr/>
        </p:nvCxnSpPr>
        <p:spPr>
          <a:xfrm>
            <a:off x="312737" y="541456"/>
            <a:ext cx="8593946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35496" y="6538912"/>
            <a:ext cx="8593946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43"/>
          <p:cNvSpPr txBox="1"/>
          <p:nvPr/>
        </p:nvSpPr>
        <p:spPr>
          <a:xfrm>
            <a:off x="98035" y="532403"/>
            <a:ext cx="450220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dirty="0" smtClean="0">
                <a:solidFill>
                  <a:srgbClr val="1F497D"/>
                </a:solidFill>
                <a:cs typeface="Arial" charset="0"/>
              </a:rPr>
              <a:t>P</a:t>
            </a:r>
            <a:r>
              <a:rPr lang="ru-RU" sz="2000" b="1" dirty="0" err="1" smtClean="0">
                <a:solidFill>
                  <a:srgbClr val="1F497D"/>
                </a:solidFill>
                <a:cs typeface="Arial" charset="0"/>
              </a:rPr>
              <a:t>ublications</a:t>
            </a:r>
            <a:r>
              <a:rPr lang="en-US" sz="2000" b="1" dirty="0" smtClean="0">
                <a:solidFill>
                  <a:srgbClr val="1F497D"/>
                </a:solidFill>
                <a:cs typeface="Arial" charset="0"/>
              </a:rPr>
              <a:t>:</a:t>
            </a:r>
            <a:endParaRPr lang="en-US" sz="2000" b="1" dirty="0">
              <a:solidFill>
                <a:srgbClr val="1F497D"/>
              </a:solidFill>
              <a:cs typeface="Arial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136045" y="860089"/>
            <a:ext cx="9036496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it-IT" sz="2000" dirty="0" smtClean="0"/>
              <a:t>Bekkers </a:t>
            </a:r>
            <a:r>
              <a:rPr lang="it-IT" sz="2000" dirty="0"/>
              <a:t>E.J</a:t>
            </a:r>
            <a:r>
              <a:rPr lang="it-IT" sz="2000" dirty="0" smtClean="0"/>
              <a:t>.</a:t>
            </a:r>
            <a:r>
              <a:rPr lang="ru-RU" sz="2000" dirty="0" smtClean="0"/>
              <a:t>, </a:t>
            </a:r>
            <a:r>
              <a:rPr lang="it-IT" sz="2000" dirty="0" smtClean="0"/>
              <a:t>Duits</a:t>
            </a:r>
            <a:r>
              <a:rPr lang="ru-RU" sz="2000" dirty="0" smtClean="0"/>
              <a:t> </a:t>
            </a:r>
            <a:r>
              <a:rPr lang="it-IT" sz="2000" dirty="0" smtClean="0"/>
              <a:t> </a:t>
            </a:r>
            <a:r>
              <a:rPr lang="it-IT" sz="2000" dirty="0"/>
              <a:t>R</a:t>
            </a:r>
            <a:r>
              <a:rPr lang="it-IT" sz="2000" dirty="0" smtClean="0"/>
              <a:t>.</a:t>
            </a:r>
            <a:r>
              <a:rPr lang="ru-RU" sz="2000" dirty="0" smtClean="0"/>
              <a:t>,</a:t>
            </a:r>
            <a:r>
              <a:rPr lang="it-IT" sz="2000" dirty="0" smtClean="0"/>
              <a:t> Mashtakov </a:t>
            </a:r>
            <a:r>
              <a:rPr lang="it-IT" sz="2000" dirty="0"/>
              <a:t>A</a:t>
            </a:r>
            <a:r>
              <a:rPr lang="it-IT" sz="2000" dirty="0" smtClean="0"/>
              <a:t>.</a:t>
            </a:r>
            <a:r>
              <a:rPr lang="ru-RU" sz="2000" dirty="0"/>
              <a:t>,</a:t>
            </a:r>
            <a:r>
              <a:rPr lang="it-IT" sz="2000" dirty="0" smtClean="0"/>
              <a:t> </a:t>
            </a:r>
            <a:r>
              <a:rPr lang="ru-RU" sz="2000" dirty="0" smtClean="0"/>
              <a:t> </a:t>
            </a:r>
            <a:r>
              <a:rPr lang="it-IT" sz="2000" dirty="0" smtClean="0"/>
              <a:t>Sanguinetti</a:t>
            </a:r>
            <a:r>
              <a:rPr lang="it-IT" sz="2000" dirty="0"/>
              <a:t>, G.R</a:t>
            </a:r>
            <a:r>
              <a:rPr lang="it-IT" sz="2000" dirty="0" smtClean="0"/>
              <a:t>.:</a:t>
            </a:r>
            <a:r>
              <a:rPr lang="ru-RU" sz="2000" dirty="0" smtClean="0"/>
              <a:t>  </a:t>
            </a:r>
            <a:r>
              <a:rPr lang="it-IT" sz="2000" b="1" dirty="0" smtClean="0"/>
              <a:t>Data-Driven </a:t>
            </a:r>
            <a:r>
              <a:rPr lang="it-IT" sz="2000" b="1" dirty="0"/>
              <a:t>Sub-Riemannian Geodesics in SE(2)</a:t>
            </a:r>
            <a:r>
              <a:rPr lang="it-IT" sz="2000" dirty="0"/>
              <a:t>. </a:t>
            </a:r>
            <a:r>
              <a:rPr lang="ru-RU" sz="2000" dirty="0" smtClean="0"/>
              <a:t>  </a:t>
            </a:r>
            <a:r>
              <a:rPr lang="it-IT" sz="2000" dirty="0" smtClean="0"/>
              <a:t>In </a:t>
            </a:r>
            <a:r>
              <a:rPr lang="it-IT" sz="2000" dirty="0"/>
              <a:t>book: Scale Space and Variational Methods in Computer Vision. </a:t>
            </a:r>
            <a:r>
              <a:rPr lang="it-IT" sz="2000" dirty="0" smtClean="0"/>
              <a:t>Lecture </a:t>
            </a:r>
            <a:r>
              <a:rPr lang="it-IT" sz="2000" dirty="0"/>
              <a:t>Notes in Computer </a:t>
            </a:r>
            <a:r>
              <a:rPr lang="it-IT" sz="2000" dirty="0" smtClean="0"/>
              <a:t>Science</a:t>
            </a:r>
            <a:r>
              <a:rPr lang="en-US" sz="2000" dirty="0" smtClean="0">
                <a:latin typeface="Arial" charset="0"/>
                <a:cs typeface="Arial" charset="0"/>
              </a:rPr>
              <a:t>; </a:t>
            </a:r>
            <a:endParaRPr lang="en-US" sz="2000" b="1" dirty="0" smtClean="0">
              <a:latin typeface="Arial" charset="0"/>
              <a:cs typeface="Arial" charset="0"/>
            </a:endParaRP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it-IT" sz="2000" dirty="0"/>
              <a:t>Bekkers E.J.</a:t>
            </a:r>
            <a:r>
              <a:rPr lang="ru-RU" sz="2000" dirty="0"/>
              <a:t>, </a:t>
            </a:r>
            <a:r>
              <a:rPr lang="it-IT" sz="2000" dirty="0"/>
              <a:t>Duits</a:t>
            </a:r>
            <a:r>
              <a:rPr lang="ru-RU" sz="2000" dirty="0"/>
              <a:t> </a:t>
            </a:r>
            <a:r>
              <a:rPr lang="it-IT" sz="2000" dirty="0"/>
              <a:t> R.</a:t>
            </a:r>
            <a:r>
              <a:rPr lang="ru-RU" sz="2000" dirty="0"/>
              <a:t>,</a:t>
            </a:r>
            <a:r>
              <a:rPr lang="it-IT" sz="2000" dirty="0"/>
              <a:t> Mashtakov A.</a:t>
            </a:r>
            <a:r>
              <a:rPr lang="ru-RU" sz="2000" dirty="0"/>
              <a:t>,</a:t>
            </a:r>
            <a:r>
              <a:rPr lang="it-IT" sz="2000" dirty="0"/>
              <a:t> </a:t>
            </a:r>
            <a:r>
              <a:rPr lang="ru-RU" sz="2000" dirty="0"/>
              <a:t> </a:t>
            </a:r>
            <a:r>
              <a:rPr lang="it-IT" sz="2000" dirty="0"/>
              <a:t>Sanguinetti, G.R.: </a:t>
            </a:r>
            <a:r>
              <a:rPr lang="ru-RU" sz="2000" dirty="0" smtClean="0"/>
              <a:t>  </a:t>
            </a:r>
            <a:r>
              <a:rPr lang="en-US" sz="2000" b="1" dirty="0" smtClean="0">
                <a:cs typeface="Arial" charset="0"/>
              </a:rPr>
              <a:t>A </a:t>
            </a:r>
            <a:r>
              <a:rPr lang="en-US" sz="2000" b="1" dirty="0">
                <a:cs typeface="Arial" charset="0"/>
              </a:rPr>
              <a:t>PDE Approach to Data-driven Sub-Riemannian Geodesics in SE(2</a:t>
            </a:r>
            <a:r>
              <a:rPr lang="en-US" sz="2000" b="1" dirty="0" smtClean="0">
                <a:cs typeface="Arial" charset="0"/>
              </a:rPr>
              <a:t>)</a:t>
            </a:r>
            <a:r>
              <a:rPr lang="en-US" sz="2000" dirty="0" smtClean="0">
                <a:cs typeface="Arial" charset="0"/>
              </a:rPr>
              <a:t>.</a:t>
            </a:r>
            <a:r>
              <a:rPr lang="ru-RU" sz="2000" dirty="0" smtClean="0">
                <a:cs typeface="Arial" charset="0"/>
              </a:rPr>
              <a:t>  S</a:t>
            </a:r>
            <a:r>
              <a:rPr lang="en-US" sz="2000" dirty="0" smtClean="0">
                <a:cs typeface="Arial" charset="0"/>
              </a:rPr>
              <a:t>IAM </a:t>
            </a:r>
            <a:r>
              <a:rPr lang="en-US" sz="2000" dirty="0">
                <a:cs typeface="Arial" charset="0"/>
              </a:rPr>
              <a:t>Journal on Imaging </a:t>
            </a:r>
            <a:r>
              <a:rPr lang="en-US" sz="2000" dirty="0" smtClean="0">
                <a:cs typeface="Arial" charset="0"/>
              </a:rPr>
              <a:t>Sciences;</a:t>
            </a:r>
            <a:endParaRPr lang="en-US" sz="2000" dirty="0" smtClean="0">
              <a:cs typeface="Arial" charset="0"/>
            </a:endParaRP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cs typeface="Arial" charset="0"/>
              </a:rPr>
              <a:t>G. Sanguinetti, R. Duits, </a:t>
            </a:r>
            <a:r>
              <a:rPr lang="en-US" sz="2000" dirty="0" smtClean="0">
                <a:cs typeface="Arial" charset="0"/>
              </a:rPr>
              <a:t>E</a:t>
            </a:r>
            <a:r>
              <a:rPr lang="en-US" sz="2000" dirty="0">
                <a:cs typeface="Arial" charset="0"/>
              </a:rPr>
              <a:t>. </a:t>
            </a:r>
            <a:r>
              <a:rPr lang="en-US" sz="2000" dirty="0" err="1" smtClean="0">
                <a:cs typeface="Arial" charset="0"/>
              </a:rPr>
              <a:t>Bekkers</a:t>
            </a:r>
            <a:r>
              <a:rPr lang="en-US" sz="2000" dirty="0">
                <a:cs typeface="Arial" charset="0"/>
              </a:rPr>
              <a:t>, </a:t>
            </a:r>
            <a:r>
              <a:rPr lang="en-US" sz="2000" dirty="0" smtClean="0">
                <a:cs typeface="Arial" charset="0"/>
              </a:rPr>
              <a:t>M.H.J</a:t>
            </a:r>
            <a:r>
              <a:rPr lang="en-US" sz="2000" dirty="0">
                <a:cs typeface="Arial" charset="0"/>
              </a:rPr>
              <a:t>. Janssen, A. Mashtakov, J.M. </a:t>
            </a:r>
            <a:r>
              <a:rPr lang="en-US" sz="2000" dirty="0" err="1" smtClean="0">
                <a:cs typeface="Arial" charset="0"/>
              </a:rPr>
              <a:t>Mirebeau</a:t>
            </a:r>
            <a:r>
              <a:rPr lang="en-US" sz="2000" dirty="0" smtClean="0">
                <a:cs typeface="Arial" charset="0"/>
              </a:rPr>
              <a:t>: </a:t>
            </a:r>
            <a:r>
              <a:rPr lang="ru-RU" sz="2000" dirty="0" smtClean="0">
                <a:cs typeface="Arial" charset="0"/>
              </a:rPr>
              <a:t>  </a:t>
            </a:r>
            <a:br>
              <a:rPr lang="ru-RU" sz="2000" dirty="0" smtClean="0">
                <a:cs typeface="Arial" charset="0"/>
              </a:rPr>
            </a:br>
            <a:r>
              <a:rPr lang="de-DE" sz="2000" b="1" dirty="0" smtClean="0">
                <a:cs typeface="Arial" charset="0"/>
              </a:rPr>
              <a:t>Sub-</a:t>
            </a:r>
            <a:r>
              <a:rPr lang="de-DE" sz="2000" b="1" dirty="0" err="1" smtClean="0">
                <a:cs typeface="Arial" charset="0"/>
              </a:rPr>
              <a:t>Riemannian</a:t>
            </a:r>
            <a:r>
              <a:rPr lang="de-DE" sz="2000" b="1" dirty="0" smtClean="0">
                <a:cs typeface="Arial" charset="0"/>
              </a:rPr>
              <a:t> </a:t>
            </a:r>
            <a:r>
              <a:rPr lang="de-DE" sz="2000" b="1" dirty="0">
                <a:cs typeface="Arial" charset="0"/>
              </a:rPr>
              <a:t>Fast </a:t>
            </a:r>
            <a:r>
              <a:rPr lang="de-DE" sz="2000" b="1" dirty="0" err="1">
                <a:cs typeface="Arial" charset="0"/>
              </a:rPr>
              <a:t>Marching</a:t>
            </a:r>
            <a:r>
              <a:rPr lang="de-DE" sz="2000" b="1" dirty="0">
                <a:cs typeface="Arial" charset="0"/>
              </a:rPr>
              <a:t> in SE(2</a:t>
            </a:r>
            <a:r>
              <a:rPr lang="de-DE" sz="2000" b="1" dirty="0" smtClean="0">
                <a:cs typeface="Arial" charset="0"/>
              </a:rPr>
              <a:t>)</a:t>
            </a:r>
            <a:r>
              <a:rPr lang="en-US" sz="2000" dirty="0" smtClean="0">
                <a:cs typeface="Arial" charset="0"/>
              </a:rPr>
              <a:t>.</a:t>
            </a:r>
            <a:r>
              <a:rPr lang="ru-RU" sz="2000" dirty="0" smtClean="0">
                <a:cs typeface="Arial" charset="0"/>
              </a:rPr>
              <a:t>  </a:t>
            </a:r>
            <a:r>
              <a:rPr lang="en-US" sz="2000" dirty="0" smtClean="0"/>
              <a:t>In </a:t>
            </a:r>
            <a:r>
              <a:rPr lang="en-US" sz="2000" dirty="0"/>
              <a:t>book: Progress in </a:t>
            </a:r>
            <a:r>
              <a:rPr lang="en-US" sz="2000" dirty="0" smtClean="0"/>
              <a:t>Pattern</a:t>
            </a:r>
            <a:r>
              <a:rPr lang="ru-RU" sz="2000" dirty="0" smtClean="0"/>
              <a:t> </a:t>
            </a:r>
            <a:r>
              <a:rPr lang="en-US" sz="2000" dirty="0" smtClean="0"/>
              <a:t>Recognition</a:t>
            </a:r>
            <a:r>
              <a:rPr lang="en-US" sz="2000" dirty="0"/>
              <a:t>, Image Analysis, Computer Vision, and </a:t>
            </a:r>
            <a:r>
              <a:rPr lang="ru-RU" sz="2000" dirty="0" smtClean="0"/>
              <a:t> </a:t>
            </a:r>
            <a:r>
              <a:rPr lang="en-US" sz="2000" dirty="0" smtClean="0"/>
              <a:t>Applications</a:t>
            </a:r>
            <a:r>
              <a:rPr lang="en-US" sz="2000" dirty="0"/>
              <a:t>. Lecture Notes in Computer </a:t>
            </a:r>
            <a:r>
              <a:rPr lang="ru-RU" sz="2000" dirty="0" err="1" smtClean="0"/>
              <a:t>Sc</a:t>
            </a:r>
            <a:r>
              <a:rPr lang="ru-RU" sz="2000" dirty="0" smtClean="0"/>
              <a:t>.</a:t>
            </a: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cs typeface="Arial" charset="0"/>
              </a:rPr>
              <a:t>A. Mashtakov, Yu. Sachkov: </a:t>
            </a:r>
            <a:r>
              <a:rPr lang="ru-RU" sz="2000" dirty="0" smtClean="0">
                <a:cs typeface="Arial" charset="0"/>
              </a:rPr>
              <a:t> </a:t>
            </a:r>
            <a:r>
              <a:rPr lang="en-US" sz="2000" b="1" dirty="0" smtClean="0">
                <a:cs typeface="Arial" charset="0"/>
              </a:rPr>
              <a:t>Integrability </a:t>
            </a:r>
            <a:r>
              <a:rPr lang="en-US" sz="2000" b="1" dirty="0">
                <a:cs typeface="Arial" charset="0"/>
              </a:rPr>
              <a:t>of left-invariant sub-Riemannian structures on the special linear group SL 2(R</a:t>
            </a:r>
            <a:r>
              <a:rPr lang="en-US" sz="2000" b="1" dirty="0" smtClean="0">
                <a:cs typeface="Arial" charset="0"/>
              </a:rPr>
              <a:t>)</a:t>
            </a:r>
            <a:r>
              <a:rPr lang="ru-RU" sz="2000" b="1" dirty="0" smtClean="0">
                <a:cs typeface="Arial" charset="0"/>
              </a:rPr>
              <a:t>. </a:t>
            </a:r>
            <a:r>
              <a:rPr lang="en-US" sz="2000" dirty="0">
                <a:cs typeface="Arial" charset="0"/>
              </a:rPr>
              <a:t>Differential Equation</a:t>
            </a:r>
            <a:r>
              <a:rPr lang="en-US" sz="2000" dirty="0" smtClean="0">
                <a:latin typeface="Arial" charset="0"/>
                <a:cs typeface="Arial" charset="0"/>
              </a:rPr>
              <a:t>;</a:t>
            </a:r>
            <a:endParaRPr lang="en-US" sz="2000" b="1" dirty="0" smtClean="0">
              <a:cs typeface="Arial" charset="0"/>
            </a:endParaRP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2000" dirty="0" smtClean="0">
                <a:cs typeface="Arial" charset="0"/>
              </a:rPr>
              <a:t>A</a:t>
            </a:r>
            <a:r>
              <a:rPr lang="en-US" sz="2000" dirty="0" smtClean="0">
                <a:cs typeface="Arial" charset="0"/>
              </a:rPr>
              <a:t>. Mashtakov, Yu. Sachkov:  </a:t>
            </a:r>
            <a:r>
              <a:rPr lang="en-US" sz="2000" b="1" dirty="0" err="1" smtClean="0">
                <a:cs typeface="Arial" charset="0"/>
              </a:rPr>
              <a:t>Superintegrability</a:t>
            </a:r>
            <a:r>
              <a:rPr lang="en-US" sz="2000" b="1" dirty="0" smtClean="0">
                <a:cs typeface="Arial" charset="0"/>
              </a:rPr>
              <a:t> of </a:t>
            </a:r>
            <a:r>
              <a:rPr lang="en-US" sz="2000" b="1" dirty="0">
                <a:cs typeface="Arial" charset="0"/>
              </a:rPr>
              <a:t>Sub-Riemannian Problems on </a:t>
            </a:r>
            <a:r>
              <a:rPr lang="en-US" sz="2000" b="1" dirty="0" err="1">
                <a:cs typeface="Arial" charset="0"/>
              </a:rPr>
              <a:t>Unimodular</a:t>
            </a:r>
            <a:r>
              <a:rPr lang="en-US" sz="2000" b="1" dirty="0">
                <a:cs typeface="Arial" charset="0"/>
              </a:rPr>
              <a:t> 3D Lie </a:t>
            </a:r>
            <a:r>
              <a:rPr lang="en-US" sz="2000" b="1" dirty="0" smtClean="0">
                <a:cs typeface="Arial" charset="0"/>
              </a:rPr>
              <a:t>Groups</a:t>
            </a:r>
            <a:r>
              <a:rPr lang="en-US" sz="2000" dirty="0">
                <a:cs typeface="Arial" charset="0"/>
              </a:rPr>
              <a:t>.</a:t>
            </a:r>
            <a:r>
              <a:rPr lang="en-US" sz="2000" dirty="0" smtClean="0">
                <a:cs typeface="Arial" charset="0"/>
              </a:rPr>
              <a:t> Differential </a:t>
            </a:r>
            <a:r>
              <a:rPr lang="en-US" sz="2000" dirty="0" smtClean="0">
                <a:cs typeface="Arial" charset="0"/>
              </a:rPr>
              <a:t>Equation</a:t>
            </a:r>
            <a:r>
              <a:rPr lang="en-US" sz="2000" dirty="0" smtClean="0">
                <a:latin typeface="Arial" charset="0"/>
                <a:cs typeface="Arial" charset="0"/>
              </a:rPr>
              <a:t>;</a:t>
            </a:r>
            <a:endParaRPr lang="en-US" sz="2000" dirty="0" smtClean="0">
              <a:latin typeface="Arial" charset="0"/>
              <a:cs typeface="Arial" charset="0"/>
            </a:endParaRP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cs typeface="Arial" charset="0"/>
              </a:rPr>
              <a:t>R. Duits, A. Ghosh, T.C.J. Dela Haije, A. Mashtakov: </a:t>
            </a:r>
            <a:r>
              <a:rPr lang="en-US" sz="2000" b="1" dirty="0">
                <a:cs typeface="Arial" charset="0"/>
              </a:rPr>
              <a:t>On sub-Riemannian geodesics </a:t>
            </a:r>
            <a:r>
              <a:rPr lang="en-US" sz="2000" b="1" dirty="0" smtClean="0">
                <a:cs typeface="Arial" charset="0"/>
              </a:rPr>
              <a:t>in </a:t>
            </a:r>
            <a:r>
              <a:rPr lang="en-US" sz="2000" b="1" dirty="0" smtClean="0">
                <a:cs typeface="Arial" charset="0"/>
              </a:rPr>
              <a:t>SE(3</a:t>
            </a:r>
            <a:r>
              <a:rPr lang="en-US" sz="2000" b="1" dirty="0" smtClean="0">
                <a:cs typeface="Arial" charset="0"/>
              </a:rPr>
              <a:t>) </a:t>
            </a:r>
            <a:r>
              <a:rPr lang="en-US" sz="2000" b="1" dirty="0">
                <a:cs typeface="Arial" charset="0"/>
              </a:rPr>
              <a:t>whose spatial projections do not have </a:t>
            </a:r>
            <a:r>
              <a:rPr lang="en-US" sz="2000" b="1" dirty="0" smtClean="0">
                <a:cs typeface="Arial" charset="0"/>
              </a:rPr>
              <a:t>cusps</a:t>
            </a:r>
            <a:r>
              <a:rPr lang="en-US" sz="2000" dirty="0">
                <a:latin typeface="Arial" charset="0"/>
                <a:cs typeface="Arial" charset="0"/>
              </a:rPr>
              <a:t>. </a:t>
            </a:r>
            <a:r>
              <a:rPr lang="en-US" sz="2000" dirty="0" smtClean="0">
                <a:cs typeface="Arial" charset="0"/>
              </a:rPr>
              <a:t>Journal </a:t>
            </a:r>
            <a:r>
              <a:rPr lang="en-US" sz="2000" dirty="0">
                <a:cs typeface="Arial" charset="0"/>
              </a:rPr>
              <a:t>of Dynamical and Control </a:t>
            </a:r>
            <a:r>
              <a:rPr lang="en-US" sz="2000" dirty="0" smtClean="0">
                <a:cs typeface="Arial" charset="0"/>
              </a:rPr>
              <a:t>Systems, </a:t>
            </a:r>
            <a:r>
              <a:rPr lang="ru-RU" sz="2000" dirty="0" err="1" smtClean="0">
                <a:cs typeface="Arial" charset="0"/>
              </a:rPr>
              <a:t>accepted</a:t>
            </a:r>
            <a:r>
              <a:rPr lang="en-US" sz="2000" dirty="0" smtClean="0">
                <a:cs typeface="Arial" charset="0"/>
              </a:rPr>
              <a:t>.</a:t>
            </a:r>
            <a:endParaRPr lang="en-US" sz="2000" dirty="0" smtClean="0">
              <a:cs typeface="Arial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000" dirty="0" smtClean="0">
              <a:cs typeface="Arial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07504" y="5471983"/>
            <a:ext cx="450220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dirty="0" smtClean="0">
                <a:solidFill>
                  <a:srgbClr val="1F497D"/>
                </a:solidFill>
                <a:cs typeface="Arial" charset="0"/>
              </a:rPr>
              <a:t>Preprint:</a:t>
            </a:r>
            <a:endParaRPr lang="en-US" sz="2000" b="1" dirty="0">
              <a:solidFill>
                <a:srgbClr val="1F497D"/>
              </a:solidFill>
              <a:cs typeface="Arial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07504" y="5811899"/>
            <a:ext cx="90364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it-IT" sz="2000" dirty="0"/>
              <a:t>A. Mashtakov, R. Duits, Y.L. Sachkov, I. </a:t>
            </a:r>
            <a:r>
              <a:rPr lang="it-IT" sz="2000" dirty="0" smtClean="0"/>
              <a:t>Beschastnyi: </a:t>
            </a:r>
            <a:r>
              <a:rPr lang="it-IT" sz="2000" b="1" dirty="0"/>
              <a:t>	</a:t>
            </a:r>
            <a:r>
              <a:rPr lang="it-IT" sz="2000" b="1" dirty="0" smtClean="0"/>
              <a:t>		 </a:t>
            </a:r>
            <a:r>
              <a:rPr lang="en-US" sz="2000" b="1" dirty="0"/>
              <a:t>Tracking of Lines in Spherical Images via Sub-Riemannian Geodesics </a:t>
            </a:r>
            <a:r>
              <a:rPr lang="ru-RU" sz="2000" b="1" dirty="0" smtClean="0"/>
              <a:t>i</a:t>
            </a:r>
            <a:r>
              <a:rPr lang="en-US" sz="2000" b="1" dirty="0" smtClean="0"/>
              <a:t>n </a:t>
            </a:r>
            <a:r>
              <a:rPr lang="en-US" sz="2000" b="1" dirty="0"/>
              <a:t>SO(3)</a:t>
            </a:r>
            <a:r>
              <a:rPr lang="it-IT" sz="2000" b="1" dirty="0" smtClean="0"/>
              <a:t>.</a:t>
            </a:r>
            <a:endParaRPr lang="en-US" sz="2000" b="1" dirty="0" smtClean="0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0022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D1CDB8-EC3E-47ED-989F-4EA6DFFB24B5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39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83568" y="2996951"/>
            <a:ext cx="772301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smtClean="0"/>
              <a:t>Thank you for your attention!</a:t>
            </a:r>
          </a:p>
        </p:txBody>
      </p:sp>
    </p:spTree>
    <p:extLst>
      <p:ext uri="{BB962C8B-B14F-4D97-AF65-F5344CB8AC3E}">
        <p14:creationId xmlns:p14="http://schemas.microsoft.com/office/powerpoint/2010/main" val="3416901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8460432" y="6356350"/>
            <a:ext cx="504056" cy="365125"/>
          </a:xfrm>
        </p:spPr>
        <p:txBody>
          <a:bodyPr/>
          <a:lstStyle/>
          <a:p>
            <a:pPr>
              <a:defRPr/>
            </a:pPr>
            <a:fld id="{9CD1CDB8-EC3E-47ED-989F-4EA6DFFB24B5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</a:t>
            </a:fld>
            <a:endParaRPr lang="nl-NL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971600" y="980728"/>
            <a:ext cx="7488832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 smtClean="0"/>
              <a:t>Diabetic retinopathy  ---  one of the main causes of blindness.</a:t>
            </a:r>
          </a:p>
          <a:p>
            <a:pPr algn="ctr"/>
            <a:r>
              <a:rPr lang="en-US" sz="2000" dirty="0" smtClean="0"/>
              <a:t>Epidemic forms: 10% people in China suffer from DR.</a:t>
            </a:r>
          </a:p>
          <a:p>
            <a:pPr algn="ctr"/>
            <a:r>
              <a:rPr lang="en-US" sz="2000" dirty="0" smtClean="0"/>
              <a:t>Patients are found early --&gt;  treatment is well possible. </a:t>
            </a:r>
          </a:p>
          <a:p>
            <a:pPr algn="ctr"/>
            <a:r>
              <a:rPr lang="en-US" sz="2000" dirty="0" smtClean="0"/>
              <a:t>Early warning  ---  leakage and malformation of blood vessels. </a:t>
            </a:r>
          </a:p>
          <a:p>
            <a:pPr algn="ctr"/>
            <a:r>
              <a:rPr lang="en-US" sz="2000" dirty="0" smtClean="0"/>
              <a:t>The retina  --- excellent view on the microvasculature of the brain.</a:t>
            </a:r>
            <a:endParaRPr lang="en-US" sz="2000" dirty="0"/>
          </a:p>
        </p:txBody>
      </p:sp>
      <p:sp>
        <p:nvSpPr>
          <p:cNvPr id="4" name="Rectangle 3"/>
          <p:cNvSpPr/>
          <p:nvPr/>
        </p:nvSpPr>
        <p:spPr>
          <a:xfrm>
            <a:off x="395536" y="260648"/>
            <a:ext cx="842493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tabLst>
                <a:tab pos="361950" algn="l"/>
              </a:tabLst>
              <a:defRPr/>
            </a:pPr>
            <a:r>
              <a:rPr lang="ru-RU" sz="3200" dirty="0" err="1" smtClean="0">
                <a:solidFill>
                  <a:schemeClr val="accent6">
                    <a:lumMod val="75000"/>
                  </a:schemeClr>
                </a:solidFill>
              </a:rPr>
              <a:t>Analysis</a:t>
            </a:r>
            <a:r>
              <a:rPr lang="ru-RU" sz="32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3200" dirty="0" err="1" smtClean="0">
                <a:solidFill>
                  <a:schemeClr val="accent6">
                    <a:lumMod val="75000"/>
                  </a:schemeClr>
                </a:solidFill>
              </a:rPr>
              <a:t>of</a:t>
            </a:r>
            <a:r>
              <a:rPr lang="ru-RU" sz="32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3200" dirty="0" smtClean="0">
                <a:solidFill>
                  <a:schemeClr val="accent6">
                    <a:lumMod val="75000"/>
                  </a:schemeClr>
                </a:solidFill>
              </a:rPr>
              <a:t>Images 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</a:rPr>
              <a:t>of the </a:t>
            </a:r>
            <a:r>
              <a:rPr lang="ru-RU" sz="3200" dirty="0" err="1" smtClean="0">
                <a:solidFill>
                  <a:schemeClr val="accent6">
                    <a:lumMod val="75000"/>
                  </a:schemeClr>
                </a:solidFill>
              </a:rPr>
              <a:t>Retina</a:t>
            </a:r>
            <a:r>
              <a:rPr lang="ru-RU" sz="32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endParaRPr lang="en-US" sz="3200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5" name="Picture 4" descr="C:\Users\JZhang1\Desktop\Normal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6" r="2166"/>
          <a:stretch/>
        </p:blipFill>
        <p:spPr bwMode="auto">
          <a:xfrm>
            <a:off x="1043608" y="2849039"/>
            <a:ext cx="3739033" cy="2918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JZhang1\Desktop\illness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2865746"/>
            <a:ext cx="3471422" cy="2902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5220072" y="5877272"/>
            <a:ext cx="295172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nl-NL" altLang="zh-CN" kern="0" dirty="0" smtClean="0">
                <a:solidFill>
                  <a:sysClr val="windowText" lastClr="000000"/>
                </a:solidFill>
                <a:latin typeface="+mj-lt"/>
                <a:ea typeface="宋体" charset="-122"/>
              </a:rPr>
              <a:t>Diabetes </a:t>
            </a:r>
            <a:r>
              <a:rPr lang="nl-NL" altLang="zh-CN" kern="0" dirty="0" err="1">
                <a:solidFill>
                  <a:sysClr val="windowText" lastClr="000000"/>
                </a:solidFill>
                <a:latin typeface="+mj-lt"/>
                <a:ea typeface="宋体" charset="-122"/>
              </a:rPr>
              <a:t>Retinopathy</a:t>
            </a:r>
            <a:r>
              <a:rPr lang="nl-NL" altLang="zh-CN" kern="0" dirty="0">
                <a:solidFill>
                  <a:sysClr val="windowText" lastClr="000000"/>
                </a:solidFill>
                <a:latin typeface="+mj-lt"/>
                <a:ea typeface="宋体" charset="-122"/>
              </a:rPr>
              <a:t> </a:t>
            </a:r>
            <a:r>
              <a:rPr lang="nl-NL" altLang="zh-CN" kern="0" dirty="0" err="1">
                <a:solidFill>
                  <a:sysClr val="windowText" lastClr="000000"/>
                </a:solidFill>
                <a:latin typeface="+mj-lt"/>
                <a:ea typeface="宋体" charset="-122"/>
              </a:rPr>
              <a:t>with</a:t>
            </a:r>
            <a:endParaRPr lang="nl-NL" altLang="zh-CN" kern="0" dirty="0">
              <a:solidFill>
                <a:sysClr val="windowText" lastClr="000000"/>
              </a:solidFill>
              <a:latin typeface="+mj-lt"/>
              <a:ea typeface="宋体" charset="-122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nl-NL" altLang="zh-CN" kern="0" dirty="0">
                <a:solidFill>
                  <a:sysClr val="windowText" lastClr="000000"/>
                </a:solidFill>
                <a:latin typeface="+mj-lt"/>
                <a:ea typeface="宋体" charset="-122"/>
              </a:rPr>
              <a:t> </a:t>
            </a:r>
            <a:r>
              <a:rPr lang="nl-NL" altLang="zh-CN" kern="0" dirty="0" err="1">
                <a:solidFill>
                  <a:sysClr val="windowText" lastClr="000000"/>
                </a:solidFill>
                <a:latin typeface="+mj-lt"/>
                <a:ea typeface="宋体" charset="-122"/>
              </a:rPr>
              <a:t>tortuous</a:t>
            </a:r>
            <a:r>
              <a:rPr lang="nl-NL" altLang="zh-CN" kern="0" dirty="0">
                <a:solidFill>
                  <a:sysClr val="windowText" lastClr="000000"/>
                </a:solidFill>
                <a:latin typeface="+mj-lt"/>
                <a:ea typeface="宋体" charset="-122"/>
              </a:rPr>
              <a:t> </a:t>
            </a:r>
            <a:r>
              <a:rPr lang="nl-NL" altLang="zh-CN" kern="0" dirty="0" err="1">
                <a:solidFill>
                  <a:sysClr val="windowText" lastClr="000000"/>
                </a:solidFill>
                <a:latin typeface="+mj-lt"/>
                <a:ea typeface="宋体" charset="-122"/>
              </a:rPr>
              <a:t>vessels</a:t>
            </a:r>
            <a:endParaRPr lang="zh-CN" altLang="en-US" kern="0" dirty="0">
              <a:solidFill>
                <a:sysClr val="windowText" lastClr="000000"/>
              </a:solidFill>
              <a:latin typeface="+mj-lt"/>
              <a:ea typeface="宋体" charset="-122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054271" y="5988551"/>
            <a:ext cx="152157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nl-NL" altLang="zh-CN" kern="0" dirty="0" err="1">
                <a:solidFill>
                  <a:sysClr val="windowText" lastClr="000000"/>
                </a:solidFill>
                <a:latin typeface="+mj-lt"/>
                <a:ea typeface="宋体" charset="-122"/>
              </a:rPr>
              <a:t>Healthy</a:t>
            </a:r>
            <a:r>
              <a:rPr lang="nl-NL" altLang="zh-CN" kern="0" dirty="0">
                <a:solidFill>
                  <a:sysClr val="windowText" lastClr="000000"/>
                </a:solidFill>
                <a:latin typeface="+mj-lt"/>
                <a:ea typeface="宋体" charset="-122"/>
              </a:rPr>
              <a:t> retina</a:t>
            </a:r>
            <a:endParaRPr lang="zh-CN" altLang="en-US" kern="0" dirty="0">
              <a:solidFill>
                <a:sysClr val="windowText" lastClr="000000"/>
              </a:solidFill>
              <a:latin typeface="+mj-lt"/>
              <a:ea typeface="宋体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824949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D1CDB8-EC3E-47ED-989F-4EA6DFFB24B5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40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nl-NL">
              <a:solidFill>
                <a:srgbClr val="1F497D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986744" y="2420888"/>
            <a:ext cx="517051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dirty="0" smtClean="0">
                <a:solidFill>
                  <a:prstClr val="white"/>
                </a:solidFill>
                <a:cs typeface="Arial" charset="0"/>
              </a:rPr>
              <a:t>Discarded Slides</a:t>
            </a:r>
          </a:p>
        </p:txBody>
      </p:sp>
      <p:sp>
        <p:nvSpPr>
          <p:cNvPr id="6" name="Slide Number Placeholder 5"/>
          <p:cNvSpPr txBox="1">
            <a:spLocks/>
          </p:cNvSpPr>
          <p:nvPr/>
        </p:nvSpPr>
        <p:spPr>
          <a:xfrm>
            <a:off x="6830888" y="638419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algn="r">
              <a:defRPr/>
            </a:pPr>
            <a:fld id="{4FB314CA-72C7-42BB-880C-D6417C364BF2}" type="slidenum">
              <a:rPr lang="en-US" smtClean="0">
                <a:solidFill>
                  <a:prstClr val="white"/>
                </a:solidFill>
                <a:cs typeface="Arial" charset="0"/>
              </a:rPr>
              <a:pPr algn="r">
                <a:defRPr/>
              </a:pPr>
              <a:t>40</a:t>
            </a:fld>
            <a:endParaRPr lang="en-US">
              <a:solidFill>
                <a:prstClr val="white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9019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-42689" y="-951"/>
            <a:ext cx="9186689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tabLst>
                <a:tab pos="542925" algn="l"/>
              </a:tabLst>
              <a:defRPr/>
            </a:pPr>
            <a:r>
              <a:rPr lang="en-US" sz="3200" dirty="0" smtClean="0">
                <a:solidFill>
                  <a:srgbClr val="E46C0A"/>
                </a:solidFill>
                <a:cs typeface="Arial" charset="0"/>
              </a:rPr>
              <a:t>	</a:t>
            </a:r>
            <a:r>
              <a:rPr lang="en-US" sz="3200" dirty="0">
                <a:solidFill>
                  <a:srgbClr val="E46C0A"/>
                </a:solidFill>
                <a:cs typeface="Arial" charset="0"/>
              </a:rPr>
              <a:t>Left-invariant sub-Riemannian structures</a:t>
            </a:r>
            <a:endParaRPr lang="en-US" sz="3200" dirty="0">
              <a:solidFill>
                <a:srgbClr val="1F497D">
                  <a:lumMod val="60000"/>
                  <a:lumOff val="40000"/>
                </a:srgbClr>
              </a:solidFill>
              <a:cs typeface="Arial" charset="0"/>
            </a:endParaRPr>
          </a:p>
        </p:txBody>
      </p:sp>
      <p:pic>
        <p:nvPicPr>
          <p:cNvPr id="1024" name="Picture 102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5393" y="635720"/>
            <a:ext cx="8621651" cy="5961685"/>
          </a:xfrm>
          <a:prstGeom prst="rect">
            <a:avLst/>
          </a:prstGeom>
          <a:noFill/>
          <a:ln/>
          <a:effectLst/>
          <a:extLst>
            <a:ext uri="{909E8E84-426E-40DD-AFC4-6F175D3DCCD1}">
              <a14:hiddenFill xmlns:a14="http://schemas.microsoft.com/office/drawing/2010/main">
                <a:pattFill prst="pct5">
                  <a:fgClr>
                    <a:srgbClr val="FFFFFF">
                      <a:alpha val="0"/>
                    </a:srgbClr>
                  </a:fgClr>
                  <a:bgClr>
                    <a:srgbClr val="FFFFFF">
                      <a:alpha val="0"/>
                    </a:srgbClr>
                  </a:bgClr>
                </a:patt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8460432" y="6356350"/>
            <a:ext cx="504056" cy="365125"/>
          </a:xfrm>
        </p:spPr>
        <p:txBody>
          <a:bodyPr/>
          <a:lstStyle/>
          <a:p>
            <a:pPr>
              <a:defRPr/>
            </a:pPr>
            <a:fld id="{9CD1CDB8-EC3E-47ED-989F-4EA6DFFB24B5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41</a:t>
            </a:fld>
            <a:endParaRPr lang="nl-NL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0655" y="3219717"/>
            <a:ext cx="4251353" cy="36072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Rectangle 25"/>
          <p:cNvSpPr/>
          <p:nvPr/>
        </p:nvSpPr>
        <p:spPr>
          <a:xfrm>
            <a:off x="4262623" y="6309026"/>
            <a:ext cx="576064" cy="43204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5" name="Rectangle 1024"/>
          <p:cNvSpPr/>
          <p:nvPr/>
        </p:nvSpPr>
        <p:spPr>
          <a:xfrm>
            <a:off x="4211960" y="3207525"/>
            <a:ext cx="4932039" cy="363828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2797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D1CDB8-EC3E-47ED-989F-4EA6DFFB24B5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42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88680" y="184240"/>
            <a:ext cx="835292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dirty="0">
                <a:solidFill>
                  <a:srgbClr val="E46C0A"/>
                </a:solidFill>
                <a:latin typeface="Arial" charset="0"/>
                <a:cs typeface="Arial" charset="0"/>
              </a:rPr>
              <a:t>Cusp </a:t>
            </a:r>
            <a:r>
              <a:rPr lang="en-US" sz="2800" dirty="0" smtClean="0">
                <a:solidFill>
                  <a:srgbClr val="E46C0A"/>
                </a:solidFill>
                <a:latin typeface="Arial" charset="0"/>
                <a:cs typeface="Arial" charset="0"/>
              </a:rPr>
              <a:t>Surfaces</a:t>
            </a:r>
            <a:endParaRPr lang="en-US" sz="2800" dirty="0">
              <a:solidFill>
                <a:srgbClr val="E46C0A"/>
              </a:solidFill>
              <a:latin typeface="Arial" charset="0"/>
              <a:cs typeface="Arial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86832" y="813035"/>
            <a:ext cx="706456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Red surface: endpoints of geodesics starting from </a:t>
            </a:r>
            <a:r>
              <a:rPr lang="en-US" sz="2400" dirty="0" smtClean="0"/>
              <a:t>cusp.</a:t>
            </a:r>
          </a:p>
          <a:p>
            <a:r>
              <a:rPr lang="en-US" sz="2400" dirty="0" smtClean="0"/>
              <a:t>Blue </a:t>
            </a:r>
            <a:r>
              <a:rPr lang="en-US" sz="2400" dirty="0"/>
              <a:t>surface: endpoints of geodesics ending in cusp.</a:t>
            </a:r>
            <a:endParaRPr lang="en-US" sz="2400" dirty="0" smtClean="0"/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212" y="1763078"/>
            <a:ext cx="8431475" cy="21972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0" y="1734622"/>
            <a:ext cx="110318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SO(3):</a:t>
            </a:r>
          </a:p>
        </p:txBody>
      </p:sp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500" y="3970441"/>
            <a:ext cx="8278426" cy="231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-9828" y="3966537"/>
            <a:ext cx="103586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SE(2):</a:t>
            </a:r>
          </a:p>
        </p:txBody>
      </p:sp>
      <p:cxnSp>
        <p:nvCxnSpPr>
          <p:cNvPr id="10" name="Straight Connector 9"/>
          <p:cNvCxnSpPr/>
          <p:nvPr/>
        </p:nvCxnSpPr>
        <p:spPr>
          <a:xfrm>
            <a:off x="8982" y="692696"/>
            <a:ext cx="9144000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56518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uspless1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4544" y="784790"/>
            <a:ext cx="3645243" cy="3645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D:\papers\SO3\v9\png_pics\smaxE2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4452" y="2219928"/>
            <a:ext cx="1689716" cy="1553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1" name="Picture 13" descr="D:\papers\SO3\v9\png_pics\smaxH2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2276872"/>
            <a:ext cx="1505395" cy="1575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107504" y="-210309"/>
            <a:ext cx="8928992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600" dirty="0" smtClean="0">
              <a:solidFill>
                <a:srgbClr val="E46C0A"/>
              </a:solidFill>
              <a:latin typeface="Arial" charset="0"/>
              <a:cs typeface="Arial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600" dirty="0" smtClean="0">
                <a:solidFill>
                  <a:srgbClr val="E46C0A"/>
                </a:solidFill>
                <a:latin typeface="Arial" charset="0"/>
                <a:cs typeface="Arial" charset="0"/>
              </a:rPr>
              <a:t>SR-geodesics in </a:t>
            </a:r>
            <a:r>
              <a:rPr lang="ru-RU" sz="2600" dirty="0" smtClean="0">
                <a:solidFill>
                  <a:srgbClr val="E46C0A"/>
                </a:solidFill>
                <a:latin typeface="Arial" charset="0"/>
                <a:cs typeface="Arial" charset="0"/>
              </a:rPr>
              <a:t>SO(3) </a:t>
            </a:r>
            <a:r>
              <a:rPr lang="en-US" sz="2600" dirty="0" smtClean="0">
                <a:solidFill>
                  <a:srgbClr val="E46C0A"/>
                </a:solidFill>
                <a:latin typeface="Arial" charset="0"/>
                <a:cs typeface="Arial" charset="0"/>
              </a:rPr>
              <a:t>with </a:t>
            </a:r>
            <a:r>
              <a:rPr lang="en-US" sz="2600" dirty="0" err="1" smtClean="0">
                <a:solidFill>
                  <a:srgbClr val="E46C0A"/>
                </a:solidFill>
                <a:latin typeface="Arial" charset="0"/>
                <a:cs typeface="Arial" charset="0"/>
              </a:rPr>
              <a:t>cuspless</a:t>
            </a:r>
            <a:r>
              <a:rPr lang="en-US" sz="2600" dirty="0" smtClean="0">
                <a:solidFill>
                  <a:srgbClr val="E46C0A"/>
                </a:solidFill>
                <a:latin typeface="Arial" charset="0"/>
                <a:cs typeface="Arial" charset="0"/>
              </a:rPr>
              <a:t> spherical projections</a:t>
            </a:r>
            <a:endParaRPr lang="en-US" sz="2600" dirty="0">
              <a:solidFill>
                <a:srgbClr val="E46C0A"/>
              </a:solidFill>
              <a:latin typeface="Arial" charset="0"/>
              <a:cs typeface="Arial" charset="0"/>
            </a:endParaRPr>
          </a:p>
        </p:txBody>
      </p:sp>
      <p:sp>
        <p:nvSpPr>
          <p:cNvPr id="4" name="Slide Number Placeholder 4"/>
          <p:cNvSpPr txBox="1">
            <a:spLocks/>
          </p:cNvSpPr>
          <p:nvPr/>
        </p:nvSpPr>
        <p:spPr>
          <a:xfrm>
            <a:off x="6830888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l-NL"/>
            </a:defPPr>
            <a:lvl1pPr algn="r" rtl="0" fontAlgn="auto">
              <a:spcBef>
                <a:spcPts val="0"/>
              </a:spcBef>
              <a:spcAft>
                <a:spcPts val="0"/>
              </a:spcAft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>
              <a:defRPr/>
            </a:pPr>
            <a:fld id="{0B8E47DF-3AC4-4269-BA27-C078E6BBC1FC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43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35" name="Straight Connector 34"/>
          <p:cNvCxnSpPr/>
          <p:nvPr/>
        </p:nvCxnSpPr>
        <p:spPr>
          <a:xfrm>
            <a:off x="298534" y="812905"/>
            <a:ext cx="8593946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4440901"/>
            <a:ext cx="1090614" cy="319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8" name="Straight Connector 37"/>
          <p:cNvCxnSpPr/>
          <p:nvPr/>
        </p:nvCxnSpPr>
        <p:spPr>
          <a:xfrm>
            <a:off x="35496" y="6597352"/>
            <a:ext cx="8593946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9034" y="4809412"/>
            <a:ext cx="609600" cy="231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1065" y="4797152"/>
            <a:ext cx="656919" cy="2420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" name="TextBox 43"/>
          <p:cNvSpPr txBox="1"/>
          <p:nvPr/>
        </p:nvSpPr>
        <p:spPr>
          <a:xfrm>
            <a:off x="335921" y="3373356"/>
            <a:ext cx="118807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dirty="0" smtClean="0">
                <a:solidFill>
                  <a:srgbClr val="1F497D"/>
                </a:solidFill>
                <a:cs typeface="Arial" charset="0"/>
              </a:rPr>
              <a:t>Results:</a:t>
            </a:r>
            <a:endParaRPr lang="en-US" sz="2000" b="1" dirty="0">
              <a:solidFill>
                <a:srgbClr val="1F497D"/>
              </a:solidFill>
              <a:cs typeface="Arial" charset="0"/>
            </a:endParaRPr>
          </a:p>
        </p:txBody>
      </p:sp>
      <p:pic>
        <p:nvPicPr>
          <p:cNvPr id="2055" name="Picture 7" descr="D:\papers\SO3\v9\png_pics\smaxE1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3630" y="1167745"/>
            <a:ext cx="1901876" cy="1465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" name="Tekstvak 41"/>
          <p:cNvSpPr txBox="1"/>
          <p:nvPr/>
        </p:nvSpPr>
        <p:spPr>
          <a:xfrm>
            <a:off x="3124200" y="954821"/>
            <a:ext cx="226679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100" dirty="0" smtClean="0">
                <a:solidFill>
                  <a:srgbClr val="00B050"/>
                </a:solidFill>
                <a:latin typeface="Arial" charset="0"/>
                <a:cs typeface="Arial" charset="0"/>
              </a:rPr>
              <a:t>First cusp time in elliptic case </a:t>
            </a:r>
            <a:endParaRPr lang="en-US" sz="1100" dirty="0">
              <a:solidFill>
                <a:srgbClr val="00B050"/>
              </a:solidFill>
              <a:latin typeface="Arial" charset="0"/>
              <a:cs typeface="Arial" charset="0"/>
            </a:endParaRPr>
          </a:p>
        </p:txBody>
      </p:sp>
      <p:pic>
        <p:nvPicPr>
          <p:cNvPr id="2060" name="Picture 12" descr="D:\papers\SO3\v9\png_pics\smaxH1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8116" y="1196752"/>
            <a:ext cx="2524364" cy="1204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6" name="Tekstvak 41"/>
          <p:cNvSpPr txBox="1"/>
          <p:nvPr/>
        </p:nvSpPr>
        <p:spPr>
          <a:xfrm>
            <a:off x="6248399" y="935142"/>
            <a:ext cx="271608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100" dirty="0" smtClean="0">
                <a:solidFill>
                  <a:srgbClr val="0000FF"/>
                </a:solidFill>
                <a:latin typeface="Arial" charset="0"/>
                <a:cs typeface="Arial" charset="0"/>
              </a:rPr>
              <a:t>First cusp time in hyperbolic case </a:t>
            </a:r>
            <a:endParaRPr lang="en-US" sz="1100" dirty="0">
              <a:solidFill>
                <a:srgbClr val="0000FF"/>
              </a:solidFill>
              <a:latin typeface="Arial" charset="0"/>
              <a:cs typeface="Arial" charset="0"/>
            </a:endParaRPr>
          </a:p>
        </p:txBody>
      </p:sp>
      <p:sp>
        <p:nvSpPr>
          <p:cNvPr id="57" name="Tekstvak 41"/>
          <p:cNvSpPr txBox="1"/>
          <p:nvPr/>
        </p:nvSpPr>
        <p:spPr>
          <a:xfrm>
            <a:off x="2911711" y="2784528"/>
            <a:ext cx="1206167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100" dirty="0" smtClean="0">
                <a:solidFill>
                  <a:srgbClr val="00B050"/>
                </a:solidFill>
                <a:latin typeface="Arial" charset="0"/>
                <a:cs typeface="Arial" charset="0"/>
              </a:rPr>
              <a:t>Some geodesics have no cusp</a:t>
            </a:r>
            <a:endParaRPr lang="en-US" sz="1100" dirty="0">
              <a:solidFill>
                <a:srgbClr val="00B050"/>
              </a:solidFill>
              <a:latin typeface="Arial" charset="0"/>
              <a:cs typeface="Arial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034873"/>
            <a:ext cx="2520280" cy="161879"/>
          </a:xfrm>
          <a:prstGeom prst="rect">
            <a:avLst/>
          </a:prstGeom>
        </p:spPr>
      </p:pic>
      <p:sp>
        <p:nvSpPr>
          <p:cNvPr id="37" name="TextBox 36"/>
          <p:cNvSpPr txBox="1"/>
          <p:nvPr/>
        </p:nvSpPr>
        <p:spPr>
          <a:xfrm>
            <a:off x="298534" y="3801805"/>
            <a:ext cx="833090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2000" dirty="0" smtClean="0">
                <a:cs typeface="Arial" charset="0"/>
              </a:rPr>
              <a:t>Lift </a:t>
            </a:r>
            <a:r>
              <a:rPr lang="en-US" sz="2000" dirty="0">
                <a:cs typeface="Arial" charset="0"/>
              </a:rPr>
              <a:t> </a:t>
            </a:r>
            <a:r>
              <a:rPr lang="en-US" sz="2000" dirty="0" smtClean="0">
                <a:cs typeface="Arial" charset="0"/>
              </a:rPr>
              <a:t>                     to sub-Riemannian problem on SO(3)</a:t>
            </a:r>
            <a:r>
              <a:rPr lang="en-US" sz="2000" dirty="0" smtClean="0">
                <a:latin typeface="Arial" charset="0"/>
                <a:cs typeface="Arial" charset="0"/>
              </a:rPr>
              <a:t>; </a:t>
            </a: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2000" dirty="0" smtClean="0">
                <a:cs typeface="Arial" charset="0"/>
              </a:rPr>
              <a:t>Hamiltonian system of PMP;</a:t>
            </a: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2000" dirty="0" smtClean="0">
                <a:cs typeface="Arial" charset="0"/>
              </a:rPr>
              <a:t>Classification by different dynamic of vertical part on elliptic (                   ), linear (          </a:t>
            </a:r>
            <a:r>
              <a:rPr lang="ru-RU" sz="2000" dirty="0" smtClean="0">
                <a:cs typeface="Arial" charset="0"/>
              </a:rPr>
              <a:t>) </a:t>
            </a:r>
            <a:r>
              <a:rPr lang="en-US" sz="2000" dirty="0" smtClean="0">
                <a:cs typeface="Arial" charset="0"/>
              </a:rPr>
              <a:t> and hyperbolic </a:t>
            </a:r>
            <a:r>
              <a:rPr lang="ru-RU" sz="2000" dirty="0" smtClean="0">
                <a:cs typeface="Arial" charset="0"/>
              </a:rPr>
              <a:t>(</a:t>
            </a:r>
            <a:r>
              <a:rPr lang="en-US" sz="2000" dirty="0" smtClean="0">
                <a:cs typeface="Arial" charset="0"/>
              </a:rPr>
              <a:t>          ) cases;</a:t>
            </a: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2000" dirty="0" smtClean="0">
                <a:cs typeface="Arial" charset="0"/>
              </a:rPr>
              <a:t>Explicit expressions for SR-geodesics in both SR-</a:t>
            </a:r>
            <a:r>
              <a:rPr lang="en-US" sz="2000" dirty="0" err="1" smtClean="0">
                <a:cs typeface="Arial" charset="0"/>
              </a:rPr>
              <a:t>arclength</a:t>
            </a:r>
            <a:r>
              <a:rPr lang="en-US" sz="2000" dirty="0" smtClean="0">
                <a:cs typeface="Arial" charset="0"/>
              </a:rPr>
              <a:t> and spherical </a:t>
            </a:r>
            <a:r>
              <a:rPr lang="en-US" sz="2000" dirty="0" err="1" smtClean="0">
                <a:cs typeface="Arial" charset="0"/>
              </a:rPr>
              <a:t>arclength</a:t>
            </a:r>
            <a:r>
              <a:rPr lang="en-US" sz="2000" dirty="0" smtClean="0">
                <a:cs typeface="Arial" charset="0"/>
              </a:rPr>
              <a:t> parameterization</a:t>
            </a:r>
            <a:r>
              <a:rPr lang="en-US" sz="2000" dirty="0" smtClean="0">
                <a:latin typeface="Arial" charset="0"/>
                <a:cs typeface="Arial" charset="0"/>
              </a:rPr>
              <a:t>;</a:t>
            </a: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2000" dirty="0" smtClean="0">
                <a:cs typeface="Arial" charset="0"/>
              </a:rPr>
              <a:t>Evaluation of first cusp time and asymptotic analysis </a:t>
            </a:r>
            <a:endParaRPr lang="ru-RU" sz="2000" dirty="0" smtClean="0">
              <a:cs typeface="Arial" charset="0"/>
            </a:endParaRP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2000" dirty="0" smtClean="0">
                <a:cs typeface="Arial" charset="0"/>
              </a:rPr>
              <a:t>Comparison cusp-surfaces and </a:t>
            </a:r>
            <a:r>
              <a:rPr lang="en-US" sz="2000" dirty="0" err="1" smtClean="0">
                <a:cs typeface="Arial" charset="0"/>
              </a:rPr>
              <a:t>wavefronts</a:t>
            </a:r>
            <a:r>
              <a:rPr lang="en-US" sz="2000" dirty="0" smtClean="0">
                <a:cs typeface="Arial" charset="0"/>
              </a:rPr>
              <a:t> w.r.t. SE(2)</a:t>
            </a:r>
            <a:endParaRPr lang="en-US" sz="2000" dirty="0">
              <a:cs typeface="Arial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14636" y="3861048"/>
            <a:ext cx="1053108" cy="263277"/>
          </a:xfrm>
          <a:prstGeom prst="rect">
            <a:avLst/>
          </a:prstGeom>
          <a:noFill/>
          <a:ln/>
          <a:effectLst/>
          <a:extLst>
            <a:ext uri="{909E8E84-426E-40DD-AFC4-6F175D3DCCD1}">
              <a14:hiddenFill xmlns:a14="http://schemas.microsoft.com/office/drawing/2010/main">
                <a:pattFill prst="pct5">
                  <a:fgClr>
                    <a:srgbClr val="FFFFFF">
                      <a:alpha val="0"/>
                    </a:srgbClr>
                  </a:fgClr>
                  <a:bgClr>
                    <a:srgbClr val="FFFFFF">
                      <a:alpha val="0"/>
                    </a:srgbClr>
                  </a:bgClr>
                </a:patt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027252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D1CDB8-EC3E-47ED-989F-4EA6DFFB24B5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44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nl-NL">
              <a:solidFill>
                <a:srgbClr val="1F497D"/>
              </a:solidFill>
            </a:endParaRPr>
          </a:p>
        </p:txBody>
      </p:sp>
      <p:sp>
        <p:nvSpPr>
          <p:cNvPr id="6" name="Slide Number Placeholder 5"/>
          <p:cNvSpPr txBox="1">
            <a:spLocks/>
          </p:cNvSpPr>
          <p:nvPr/>
        </p:nvSpPr>
        <p:spPr>
          <a:xfrm>
            <a:off x="6830888" y="638419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algn="r">
              <a:defRPr/>
            </a:pPr>
            <a:fld id="{4FB314CA-72C7-42BB-880C-D6417C364BF2}" type="slidenum">
              <a:rPr lang="en-US" smtClean="0">
                <a:solidFill>
                  <a:prstClr val="white"/>
                </a:solidFill>
                <a:cs typeface="Arial" charset="0"/>
              </a:rPr>
              <a:pPr algn="r">
                <a:defRPr/>
              </a:pPr>
              <a:t>44</a:t>
            </a:fld>
            <a:endParaRPr lang="en-US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39552" y="2132856"/>
            <a:ext cx="8280919" cy="23391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 dirty="0" smtClean="0">
              <a:solidFill>
                <a:schemeClr val="bg1">
                  <a:lumMod val="75000"/>
                </a:schemeClr>
              </a:solidFill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800" dirty="0" smtClean="0">
                <a:solidFill>
                  <a:prstClr val="white"/>
                </a:solidFill>
                <a:cs typeface="Arial" charset="0"/>
              </a:rPr>
              <a:t> </a:t>
            </a:r>
            <a:r>
              <a:rPr lang="ru-RU" sz="2800" dirty="0" smtClean="0">
                <a:solidFill>
                  <a:prstClr val="white"/>
                </a:solidFill>
                <a:cs typeface="Arial" charset="0"/>
              </a:rPr>
              <a:t>S</a:t>
            </a:r>
            <a:r>
              <a:rPr lang="en-US" sz="2800" dirty="0" err="1">
                <a:solidFill>
                  <a:prstClr val="white"/>
                </a:solidFill>
                <a:cs typeface="Arial" charset="0"/>
              </a:rPr>
              <a:t>ub</a:t>
            </a:r>
            <a:r>
              <a:rPr lang="en-US" sz="2800" dirty="0">
                <a:solidFill>
                  <a:prstClr val="white"/>
                </a:solidFill>
                <a:cs typeface="Arial" charset="0"/>
              </a:rPr>
              <a:t>-Riemannian problem </a:t>
            </a:r>
            <a:r>
              <a:rPr lang="en-US" sz="2800" dirty="0" smtClean="0">
                <a:solidFill>
                  <a:prstClr val="white"/>
                </a:solidFill>
                <a:cs typeface="Arial" charset="0"/>
              </a:rPr>
              <a:t>on </a:t>
            </a:r>
            <a:r>
              <a:rPr lang="en-US" sz="2800" dirty="0">
                <a:solidFill>
                  <a:prstClr val="white"/>
                </a:solidFill>
                <a:cs typeface="Arial" charset="0"/>
              </a:rPr>
              <a:t>S</a:t>
            </a:r>
            <a:r>
              <a:rPr lang="ru-RU" sz="2800" dirty="0">
                <a:solidFill>
                  <a:prstClr val="white"/>
                </a:solidFill>
                <a:cs typeface="Arial" charset="0"/>
              </a:rPr>
              <a:t>E</a:t>
            </a:r>
            <a:r>
              <a:rPr lang="en-US" sz="2800" dirty="0">
                <a:solidFill>
                  <a:prstClr val="white"/>
                </a:solidFill>
                <a:cs typeface="Arial" charset="0"/>
              </a:rPr>
              <a:t>(3) </a:t>
            </a:r>
            <a:r>
              <a:rPr lang="en-US" sz="2800" dirty="0" smtClean="0">
                <a:solidFill>
                  <a:prstClr val="white"/>
                </a:solidFill>
                <a:cs typeface="Arial" charset="0"/>
              </a:rPr>
              <a:t/>
            </a:r>
            <a:br>
              <a:rPr lang="en-US" sz="2800" dirty="0" smtClean="0">
                <a:solidFill>
                  <a:prstClr val="white"/>
                </a:solidFill>
                <a:cs typeface="Arial" charset="0"/>
              </a:rPr>
            </a:br>
            <a:r>
              <a:rPr lang="en-US" sz="2800" dirty="0" smtClean="0">
                <a:solidFill>
                  <a:prstClr val="white"/>
                </a:solidFill>
                <a:cs typeface="Arial" charset="0"/>
              </a:rPr>
              <a:t>with </a:t>
            </a:r>
            <a:r>
              <a:rPr lang="en-US" sz="2800" dirty="0" err="1">
                <a:solidFill>
                  <a:prstClr val="white"/>
                </a:solidFill>
                <a:cs typeface="Arial" charset="0"/>
              </a:rPr>
              <a:t>cuspless</a:t>
            </a:r>
            <a:r>
              <a:rPr lang="en-US" sz="2800" dirty="0">
                <a:solidFill>
                  <a:prstClr val="white"/>
                </a:solidFill>
                <a:cs typeface="Arial" charset="0"/>
              </a:rPr>
              <a:t> </a:t>
            </a:r>
            <a:r>
              <a:rPr lang="ru-RU" sz="2800" dirty="0" err="1" smtClean="0">
                <a:solidFill>
                  <a:prstClr val="white"/>
                </a:solidFill>
                <a:cs typeface="Arial" charset="0"/>
              </a:rPr>
              <a:t>spa</a:t>
            </a:r>
            <a:r>
              <a:rPr lang="en-US" sz="2800" dirty="0" smtClean="0">
                <a:solidFill>
                  <a:prstClr val="white"/>
                </a:solidFill>
                <a:cs typeface="Arial" charset="0"/>
              </a:rPr>
              <a:t>t</a:t>
            </a:r>
            <a:r>
              <a:rPr lang="ru-RU" sz="2800" dirty="0" err="1" smtClean="0">
                <a:solidFill>
                  <a:prstClr val="white"/>
                </a:solidFill>
                <a:cs typeface="Arial" charset="0"/>
              </a:rPr>
              <a:t>ial</a:t>
            </a:r>
            <a:r>
              <a:rPr lang="en-US" sz="2800" dirty="0" smtClean="0">
                <a:solidFill>
                  <a:prstClr val="white"/>
                </a:solidFill>
                <a:cs typeface="Arial" charset="0"/>
              </a:rPr>
              <a:t> </a:t>
            </a:r>
            <a:r>
              <a:rPr lang="en-US" sz="2800" dirty="0">
                <a:solidFill>
                  <a:prstClr val="white"/>
                </a:solidFill>
                <a:cs typeface="Arial" charset="0"/>
              </a:rPr>
              <a:t>projection </a:t>
            </a:r>
            <a:r>
              <a:rPr lang="en-US" sz="2800" dirty="0" smtClean="0">
                <a:solidFill>
                  <a:prstClr val="white"/>
                </a:solidFill>
                <a:cs typeface="Arial" charset="0"/>
              </a:rPr>
              <a:t>constraint</a:t>
            </a:r>
            <a:br>
              <a:rPr lang="en-US" sz="2800" dirty="0" smtClean="0">
                <a:solidFill>
                  <a:prstClr val="white"/>
                </a:solidFill>
                <a:cs typeface="Arial" charset="0"/>
              </a:rPr>
            </a:br>
            <a:endParaRPr lang="ru-RU" sz="1400" dirty="0">
              <a:solidFill>
                <a:prstClr val="white"/>
              </a:solidFill>
              <a:cs typeface="Arial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400" dirty="0" smtClean="0">
                <a:solidFill>
                  <a:schemeClr val="bg1">
                    <a:lumMod val="75000"/>
                  </a:schemeClr>
                </a:solidFill>
              </a:rPr>
              <a:t>(</a:t>
            </a:r>
            <a:r>
              <a:rPr lang="en-US" sz="2400" dirty="0" smtClean="0">
                <a:solidFill>
                  <a:schemeClr val="bg1">
                    <a:lumMod val="75000"/>
                  </a:schemeClr>
                </a:solidFill>
              </a:rPr>
              <a:t>with </a:t>
            </a:r>
            <a:r>
              <a:rPr lang="it-IT" sz="2400" dirty="0" smtClean="0">
                <a:solidFill>
                  <a:schemeClr val="bg1">
                    <a:lumMod val="75000"/>
                  </a:schemeClr>
                </a:solidFill>
              </a:rPr>
              <a:t>R</a:t>
            </a:r>
            <a:r>
              <a:rPr lang="it-IT" sz="2400" dirty="0">
                <a:solidFill>
                  <a:schemeClr val="bg1">
                    <a:lumMod val="75000"/>
                  </a:schemeClr>
                </a:solidFill>
              </a:rPr>
              <a:t>. Duits</a:t>
            </a:r>
            <a:r>
              <a:rPr lang="ru-RU" sz="2400" dirty="0">
                <a:solidFill>
                  <a:schemeClr val="bg1">
                    <a:lumMod val="75000"/>
                  </a:schemeClr>
                </a:solidFill>
              </a:rPr>
              <a:t>, </a:t>
            </a:r>
            <a:r>
              <a:rPr lang="en-US" sz="2400" dirty="0">
                <a:solidFill>
                  <a:schemeClr val="bg1">
                    <a:lumMod val="75000"/>
                  </a:schemeClr>
                </a:solidFill>
              </a:rPr>
              <a:t>A. </a:t>
            </a:r>
            <a:r>
              <a:rPr lang="en-US" sz="2400" dirty="0" smtClean="0">
                <a:solidFill>
                  <a:schemeClr val="bg1">
                    <a:lumMod val="75000"/>
                  </a:schemeClr>
                </a:solidFill>
              </a:rPr>
              <a:t>Ghosh and</a:t>
            </a:r>
            <a:r>
              <a:rPr lang="ru-RU" sz="2400" dirty="0" smtClean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sz="2400" dirty="0">
                <a:solidFill>
                  <a:schemeClr val="bg1">
                    <a:lumMod val="75000"/>
                  </a:schemeClr>
                </a:solidFill>
              </a:rPr>
              <a:t>T.C.J. Dela </a:t>
            </a:r>
            <a:r>
              <a:rPr lang="en-US" sz="2400" dirty="0" smtClean="0">
                <a:solidFill>
                  <a:schemeClr val="bg1">
                    <a:lumMod val="75000"/>
                  </a:schemeClr>
                </a:solidFill>
              </a:rPr>
              <a:t>Haije</a:t>
            </a:r>
            <a:r>
              <a:rPr lang="ru-RU" sz="2400" dirty="0" smtClean="0">
                <a:solidFill>
                  <a:schemeClr val="bg1">
                    <a:lumMod val="75000"/>
                  </a:schemeClr>
                </a:solidFill>
              </a:rPr>
              <a:t>)</a:t>
            </a:r>
            <a:endParaRPr lang="nl-NL" sz="2400" dirty="0">
              <a:solidFill>
                <a:schemeClr val="bg1">
                  <a:lumMod val="75000"/>
                </a:schemeClr>
              </a:solidFill>
              <a:cs typeface="Arial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nl-NL" sz="2400" dirty="0" smtClean="0">
              <a:solidFill>
                <a:schemeClr val="bg1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7081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4"/>
          <p:cNvSpPr txBox="1">
            <a:spLocks/>
          </p:cNvSpPr>
          <p:nvPr/>
        </p:nvSpPr>
        <p:spPr>
          <a:xfrm>
            <a:off x="16679766" y="647255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l-NL"/>
            </a:defPPr>
            <a:lvl1pPr algn="r" rtl="0" fontAlgn="auto">
              <a:spcBef>
                <a:spcPts val="0"/>
              </a:spcBef>
              <a:spcAft>
                <a:spcPts val="0"/>
              </a:spcAft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>
              <a:defRPr/>
            </a:pPr>
            <a:fld id="{0B8E47DF-3AC4-4269-BA27-C078E6BBC1FC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45</a:t>
            </a:fld>
            <a:endParaRPr lang="nl-NL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68041" y="0"/>
            <a:ext cx="835292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400" dirty="0" smtClean="0">
                <a:solidFill>
                  <a:srgbClr val="E46C0A"/>
                </a:solidFill>
                <a:latin typeface="Arial" charset="0"/>
                <a:cs typeface="Arial" charset="0"/>
              </a:rPr>
              <a:t>P</a:t>
            </a:r>
            <a:r>
              <a:rPr lang="en-US" sz="2400" dirty="0" err="1" smtClean="0">
                <a:solidFill>
                  <a:srgbClr val="E46C0A"/>
                </a:solidFill>
                <a:latin typeface="Arial" charset="0"/>
                <a:cs typeface="Arial" charset="0"/>
              </a:rPr>
              <a:t>roblem</a:t>
            </a:r>
            <a:r>
              <a:rPr lang="en-US" sz="2400" dirty="0" smtClean="0">
                <a:solidFill>
                  <a:srgbClr val="E46C0A"/>
                </a:solidFill>
                <a:latin typeface="Arial" charset="0"/>
                <a:cs typeface="Arial" charset="0"/>
              </a:rPr>
              <a:t> </a:t>
            </a:r>
            <a:r>
              <a:rPr lang="en-US" sz="2400" b="1" dirty="0" err="1" smtClean="0">
                <a:solidFill>
                  <a:srgbClr val="E46C0A"/>
                </a:solidFill>
                <a:latin typeface="Arial" charset="0"/>
                <a:cs typeface="Arial" charset="0"/>
              </a:rPr>
              <a:t>Pcurve</a:t>
            </a:r>
            <a:r>
              <a:rPr lang="en-US" sz="2400" b="1" dirty="0" smtClean="0">
                <a:solidFill>
                  <a:srgbClr val="E46C0A"/>
                </a:solidFill>
                <a:latin typeface="Arial" charset="0"/>
                <a:cs typeface="Arial" charset="0"/>
              </a:rPr>
              <a:t>(</a:t>
            </a:r>
            <a:r>
              <a:rPr lang="ru-RU" sz="2400" b="1" dirty="0" smtClean="0">
                <a:solidFill>
                  <a:srgbClr val="E46C0A"/>
                </a:solidFill>
                <a:latin typeface="Arial" charset="0"/>
                <a:cs typeface="Arial" charset="0"/>
              </a:rPr>
              <a:t>R</a:t>
            </a:r>
            <a:r>
              <a:rPr lang="ru-RU" sz="2400" b="1" baseline="30000" dirty="0" smtClean="0">
                <a:solidFill>
                  <a:srgbClr val="E46C0A"/>
                </a:solidFill>
                <a:cs typeface="Arial" charset="0"/>
              </a:rPr>
              <a:t>3</a:t>
            </a:r>
            <a:r>
              <a:rPr lang="en-US" sz="2400" b="1" dirty="0" smtClean="0">
                <a:solidFill>
                  <a:srgbClr val="E46C0A"/>
                </a:solidFill>
                <a:latin typeface="Arial" charset="0"/>
                <a:cs typeface="Arial" charset="0"/>
              </a:rPr>
              <a:t>)</a:t>
            </a:r>
            <a:r>
              <a:rPr lang="en-US" sz="2400" dirty="0" smtClean="0">
                <a:solidFill>
                  <a:srgbClr val="E46C0A"/>
                </a:solidFill>
                <a:latin typeface="Arial" charset="0"/>
                <a:cs typeface="Arial" charset="0"/>
              </a:rPr>
              <a:t>: </a:t>
            </a:r>
            <a:r>
              <a:rPr lang="ru-RU" sz="2400" dirty="0" err="1" smtClean="0">
                <a:solidFill>
                  <a:srgbClr val="E46C0A"/>
                </a:solidFill>
                <a:latin typeface="Arial" charset="0"/>
                <a:cs typeface="Arial" charset="0"/>
              </a:rPr>
              <a:t>Shortest</a:t>
            </a:r>
            <a:r>
              <a:rPr lang="ru-RU" sz="2400" dirty="0" smtClean="0">
                <a:solidFill>
                  <a:srgbClr val="E46C0A"/>
                </a:solidFill>
                <a:latin typeface="Arial" charset="0"/>
                <a:cs typeface="Arial" charset="0"/>
              </a:rPr>
              <a:t> </a:t>
            </a:r>
            <a:r>
              <a:rPr lang="ru-RU" sz="2400" dirty="0" err="1">
                <a:solidFill>
                  <a:srgbClr val="E46C0A"/>
                </a:solidFill>
                <a:latin typeface="Arial" charset="0"/>
                <a:cs typeface="Arial" charset="0"/>
              </a:rPr>
              <a:t>P</a:t>
            </a:r>
            <a:r>
              <a:rPr lang="ru-RU" sz="2400" dirty="0" err="1" smtClean="0">
                <a:solidFill>
                  <a:srgbClr val="E46C0A"/>
                </a:solidFill>
                <a:latin typeface="Arial" charset="0"/>
                <a:cs typeface="Arial" charset="0"/>
              </a:rPr>
              <a:t>ath</a:t>
            </a:r>
            <a:r>
              <a:rPr lang="ru-RU" sz="2400" dirty="0" smtClean="0">
                <a:solidFill>
                  <a:srgbClr val="E46C0A"/>
                </a:solidFill>
                <a:latin typeface="Arial" charset="0"/>
                <a:cs typeface="Arial" charset="0"/>
              </a:rPr>
              <a:t> </a:t>
            </a:r>
            <a:r>
              <a:rPr lang="ru-RU" sz="2400" dirty="0" err="1" smtClean="0">
                <a:solidFill>
                  <a:srgbClr val="E46C0A"/>
                </a:solidFill>
                <a:latin typeface="Arial" charset="0"/>
                <a:cs typeface="Arial" charset="0"/>
              </a:rPr>
              <a:t>on</a:t>
            </a:r>
            <a:r>
              <a:rPr lang="ru-RU" sz="2400" dirty="0" smtClean="0">
                <a:solidFill>
                  <a:srgbClr val="E46C0A"/>
                </a:solidFill>
                <a:latin typeface="Arial" charset="0"/>
                <a:cs typeface="Arial" charset="0"/>
              </a:rPr>
              <a:t> </a:t>
            </a:r>
            <a:r>
              <a:rPr lang="ru-RU" sz="2800" dirty="0" smtClean="0">
                <a:solidFill>
                  <a:srgbClr val="E46C0A"/>
                </a:solidFill>
                <a:latin typeface="Arial" charset="0"/>
                <a:cs typeface="Arial" charset="0"/>
              </a:rPr>
              <a:t>R</a:t>
            </a:r>
            <a:r>
              <a:rPr lang="ru-RU" sz="2800" baseline="30000" dirty="0">
                <a:solidFill>
                  <a:srgbClr val="E46C0A"/>
                </a:solidFill>
                <a:cs typeface="Arial" charset="0"/>
              </a:rPr>
              <a:t>3</a:t>
            </a:r>
            <a:r>
              <a:rPr lang="ru-RU" sz="2400" dirty="0" smtClean="0">
                <a:solidFill>
                  <a:srgbClr val="E46C0A"/>
                </a:solidFill>
                <a:latin typeface="Arial" charset="0"/>
                <a:cs typeface="Arial" charset="0"/>
              </a:rPr>
              <a:t> x </a:t>
            </a:r>
            <a:r>
              <a:rPr lang="ru-RU" sz="2800" dirty="0" smtClean="0">
                <a:solidFill>
                  <a:srgbClr val="E46C0A"/>
                </a:solidFill>
                <a:cs typeface="Arial" charset="0"/>
              </a:rPr>
              <a:t>S</a:t>
            </a:r>
            <a:r>
              <a:rPr lang="ru-RU" sz="2800" baseline="30000" dirty="0" smtClean="0">
                <a:solidFill>
                  <a:srgbClr val="E46C0A"/>
                </a:solidFill>
                <a:cs typeface="Arial" charset="0"/>
              </a:rPr>
              <a:t>2</a:t>
            </a:r>
            <a:endParaRPr lang="ru-RU" sz="3200" dirty="0">
              <a:solidFill>
                <a:srgbClr val="1F497D"/>
              </a:solidFill>
              <a:cs typeface="Arial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964353" y="836712"/>
            <a:ext cx="9926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dirty="0" smtClean="0">
                <a:solidFill>
                  <a:srgbClr val="1F497D"/>
                </a:solidFill>
                <a:cs typeface="Arial" charset="0"/>
              </a:rPr>
              <a:t>Given</a:t>
            </a:r>
            <a:endParaRPr lang="en-US" b="1" dirty="0">
              <a:solidFill>
                <a:srgbClr val="1F497D"/>
              </a:solidFill>
              <a:cs typeface="Arial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232832" y="1348778"/>
            <a:ext cx="26690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 smtClean="0">
                <a:solidFill>
                  <a:srgbClr val="1F497D"/>
                </a:solidFill>
                <a:cs typeface="Arial" charset="0"/>
              </a:rPr>
              <a:t> </a:t>
            </a:r>
            <a:r>
              <a:rPr lang="en-US" sz="2000" b="1" dirty="0" smtClean="0">
                <a:solidFill>
                  <a:srgbClr val="1F497D"/>
                </a:solidFill>
                <a:cs typeface="Arial" charset="0"/>
              </a:rPr>
              <a:t>Find</a:t>
            </a:r>
            <a:r>
              <a:rPr lang="en-US" sz="2000" dirty="0" smtClean="0">
                <a:solidFill>
                  <a:srgbClr val="1F497D"/>
                </a:solidFill>
                <a:cs typeface="Arial" charset="0"/>
              </a:rPr>
              <a:t> a smooth</a:t>
            </a:r>
            <a:r>
              <a:rPr lang="ru-RU" sz="2000" dirty="0" smtClean="0">
                <a:solidFill>
                  <a:srgbClr val="1F497D"/>
                </a:solidFill>
                <a:cs typeface="Arial" charset="0"/>
              </a:rPr>
              <a:t> </a:t>
            </a:r>
            <a:r>
              <a:rPr lang="en-US" sz="2000" dirty="0" smtClean="0">
                <a:solidFill>
                  <a:srgbClr val="1F497D"/>
                </a:solidFill>
                <a:cs typeface="Arial" charset="0"/>
              </a:rPr>
              <a:t>curve</a:t>
            </a:r>
            <a:endParaRPr lang="en-US" sz="2000" dirty="0">
              <a:solidFill>
                <a:srgbClr val="1F497D"/>
              </a:solidFill>
              <a:cs typeface="Arial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2728261"/>
            <a:ext cx="9433048" cy="42654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0" name="Straight Connector 19"/>
          <p:cNvCxnSpPr/>
          <p:nvPr/>
        </p:nvCxnSpPr>
        <p:spPr>
          <a:xfrm>
            <a:off x="0" y="641961"/>
            <a:ext cx="9144000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067393" y="855318"/>
            <a:ext cx="4577991" cy="363491"/>
          </a:xfrm>
          <a:prstGeom prst="rect">
            <a:avLst/>
          </a:prstGeom>
          <a:noFill/>
          <a:ln/>
          <a:effectLst/>
          <a:extLst>
            <a:ext uri="{909E8E84-426E-40DD-AFC4-6F175D3DCCD1}">
              <a14:hiddenFill xmlns:a14="http://schemas.microsoft.com/office/drawing/2010/main">
                <a:pattFill prst="pct5">
                  <a:fgClr>
                    <a:srgbClr val="FFFFFF">
                      <a:alpha val="0"/>
                    </a:srgbClr>
                  </a:fgClr>
                  <a:bgClr>
                    <a:srgbClr val="FFFFFF">
                      <a:alpha val="0"/>
                    </a:srgbClr>
                  </a:bgClr>
                </a:patt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Picture 5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756175" y="1348778"/>
            <a:ext cx="2232612" cy="363448"/>
          </a:xfrm>
          <a:prstGeom prst="rect">
            <a:avLst/>
          </a:prstGeom>
          <a:noFill/>
          <a:ln/>
          <a:effectLst/>
          <a:extLst>
            <a:ext uri="{909E8E84-426E-40DD-AFC4-6F175D3DCCD1}">
              <a14:hiddenFill xmlns:a14="http://schemas.microsoft.com/office/drawing/2010/main">
                <a:pattFill prst="pct5">
                  <a:fgClr>
                    <a:srgbClr val="FFFFFF">
                      <a:alpha val="0"/>
                    </a:srgbClr>
                  </a:fgClr>
                  <a:bgClr>
                    <a:srgbClr val="FFFFFF">
                      <a:alpha val="0"/>
                    </a:srgbClr>
                  </a:bgClr>
                </a:patt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6" name="TextBox 25"/>
          <p:cNvSpPr txBox="1"/>
          <p:nvPr/>
        </p:nvSpPr>
        <p:spPr>
          <a:xfrm>
            <a:off x="4988787" y="1343318"/>
            <a:ext cx="5913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 smtClean="0">
                <a:solidFill>
                  <a:srgbClr val="1F497D"/>
                </a:solidFill>
                <a:cs typeface="Arial" charset="0"/>
              </a:rPr>
              <a:t> </a:t>
            </a:r>
            <a:r>
              <a:rPr lang="ru-RU" sz="2000" dirty="0" smtClean="0">
                <a:solidFill>
                  <a:srgbClr val="1F497D"/>
                </a:solidFill>
                <a:cs typeface="Arial" charset="0"/>
              </a:rPr>
              <a:t>s.t.</a:t>
            </a:r>
            <a:endParaRPr lang="en-US" sz="2000" dirty="0">
              <a:solidFill>
                <a:srgbClr val="1F497D"/>
              </a:solidFill>
              <a:cs typeface="Arial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566432" y="1236822"/>
            <a:ext cx="3488482" cy="782104"/>
          </a:xfrm>
          <a:prstGeom prst="rect">
            <a:avLst/>
          </a:prstGeom>
          <a:noFill/>
          <a:ln/>
          <a:effectLst/>
          <a:extLst>
            <a:ext uri="{909E8E84-426E-40DD-AFC4-6F175D3DCCD1}">
              <a14:hiddenFill xmlns:a14="http://schemas.microsoft.com/office/drawing/2010/main">
                <a:pattFill prst="pct5">
                  <a:fgClr>
                    <a:srgbClr val="FFFFFF">
                      <a:alpha val="0"/>
                    </a:srgbClr>
                  </a:fgClr>
                  <a:bgClr>
                    <a:srgbClr val="FFFFFF">
                      <a:alpha val="0"/>
                    </a:srgbClr>
                  </a:bgClr>
                </a:patt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0" name="TextBox 29"/>
          <p:cNvSpPr txBox="1"/>
          <p:nvPr/>
        </p:nvSpPr>
        <p:spPr>
          <a:xfrm>
            <a:off x="591222" y="2160445"/>
            <a:ext cx="7579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 smtClean="0">
                <a:solidFill>
                  <a:srgbClr val="1F497D"/>
                </a:solidFill>
                <a:cs typeface="Arial" charset="0"/>
              </a:rPr>
              <a:t> </a:t>
            </a:r>
            <a:r>
              <a:rPr lang="ru-RU" sz="2000" dirty="0" err="1" smtClean="0">
                <a:solidFill>
                  <a:srgbClr val="1F497D"/>
                </a:solidFill>
                <a:cs typeface="Arial" charset="0"/>
              </a:rPr>
              <a:t>and</a:t>
            </a:r>
            <a:endParaRPr lang="en-US" sz="2000" dirty="0">
              <a:solidFill>
                <a:srgbClr val="1F497D"/>
              </a:solidFill>
              <a:cs typeface="Arial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54967" y="1977691"/>
            <a:ext cx="4325145" cy="725044"/>
          </a:xfrm>
          <a:prstGeom prst="rect">
            <a:avLst/>
          </a:prstGeom>
          <a:noFill/>
          <a:ln/>
          <a:effectLst/>
          <a:extLst>
            <a:ext uri="{909E8E84-426E-40DD-AFC4-6F175D3DCCD1}">
              <a14:hiddenFill xmlns:a14="http://schemas.microsoft.com/office/drawing/2010/main">
                <a:pattFill prst="pct5">
                  <a:fgClr>
                    <a:srgbClr val="FFFFFF">
                      <a:alpha val="0"/>
                    </a:srgbClr>
                  </a:fgClr>
                  <a:bgClr>
                    <a:srgbClr val="FFFFFF">
                      <a:alpha val="0"/>
                    </a:srgbClr>
                  </a:bgClr>
                </a:patt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5" name="TextBox 34"/>
          <p:cNvSpPr txBox="1"/>
          <p:nvPr/>
        </p:nvSpPr>
        <p:spPr>
          <a:xfrm>
            <a:off x="5822875" y="2126574"/>
            <a:ext cx="8492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000" dirty="0" err="1" smtClean="0">
                <a:solidFill>
                  <a:srgbClr val="1F497D"/>
                </a:solidFill>
                <a:cs typeface="Arial" charset="0"/>
              </a:rPr>
              <a:t>where</a:t>
            </a:r>
            <a:endParaRPr lang="en-US" sz="2000" dirty="0">
              <a:solidFill>
                <a:srgbClr val="1F497D"/>
              </a:solidFill>
              <a:cs typeface="Arial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840237" y="2191834"/>
            <a:ext cx="1870730" cy="334955"/>
          </a:xfrm>
          <a:prstGeom prst="rect">
            <a:avLst/>
          </a:prstGeom>
          <a:noFill/>
          <a:ln/>
          <a:effectLst/>
          <a:extLst>
            <a:ext uri="{909E8E84-426E-40DD-AFC4-6F175D3DCCD1}">
              <a14:hiddenFill xmlns:a14="http://schemas.microsoft.com/office/drawing/2010/main">
                <a:pattFill prst="pct5">
                  <a:fgClr>
                    <a:srgbClr val="FFFFFF">
                      <a:alpha val="0"/>
                    </a:srgbClr>
                  </a:fgClr>
                  <a:bgClr>
                    <a:srgbClr val="FFFFFF">
                      <a:alpha val="0"/>
                    </a:srgbClr>
                  </a:bgClr>
                </a:patt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634948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D:\papers\SE3\newdraft\v20\figs_new\conesSE2SE3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708" t="12897"/>
          <a:stretch/>
        </p:blipFill>
        <p:spPr bwMode="auto">
          <a:xfrm>
            <a:off x="691763" y="649535"/>
            <a:ext cx="3191620" cy="3219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D:\papers\SE3\newdraft\v20\figs_new\GeodesicCusp_Edit_Axis1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699065"/>
            <a:ext cx="4729021" cy="3529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107504" y="-210309"/>
            <a:ext cx="8928992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600" dirty="0" smtClean="0">
              <a:solidFill>
                <a:srgbClr val="E46C0A"/>
              </a:solidFill>
              <a:latin typeface="Arial" charset="0"/>
              <a:cs typeface="Arial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600" dirty="0" smtClean="0">
                <a:solidFill>
                  <a:srgbClr val="E46C0A"/>
                </a:solidFill>
                <a:latin typeface="Arial" charset="0"/>
                <a:cs typeface="Arial" charset="0"/>
              </a:rPr>
              <a:t>SR-geodesics on </a:t>
            </a:r>
            <a:r>
              <a:rPr lang="ru-RU" sz="2600" dirty="0" smtClean="0">
                <a:solidFill>
                  <a:srgbClr val="E46C0A"/>
                </a:solidFill>
                <a:latin typeface="Arial" charset="0"/>
                <a:cs typeface="Arial" charset="0"/>
              </a:rPr>
              <a:t>S</a:t>
            </a:r>
            <a:r>
              <a:rPr lang="en-US" sz="2600" dirty="0" smtClean="0">
                <a:solidFill>
                  <a:srgbClr val="E46C0A"/>
                </a:solidFill>
                <a:latin typeface="Arial" charset="0"/>
                <a:cs typeface="Arial" charset="0"/>
              </a:rPr>
              <a:t>E</a:t>
            </a:r>
            <a:r>
              <a:rPr lang="ru-RU" sz="2600" dirty="0" smtClean="0">
                <a:solidFill>
                  <a:srgbClr val="E46C0A"/>
                </a:solidFill>
                <a:latin typeface="Arial" charset="0"/>
                <a:cs typeface="Arial" charset="0"/>
              </a:rPr>
              <a:t>(3) </a:t>
            </a:r>
            <a:r>
              <a:rPr lang="en-US" sz="2600" dirty="0" smtClean="0">
                <a:solidFill>
                  <a:srgbClr val="E46C0A"/>
                </a:solidFill>
                <a:latin typeface="Arial" charset="0"/>
                <a:cs typeface="Arial" charset="0"/>
              </a:rPr>
              <a:t>with </a:t>
            </a:r>
            <a:r>
              <a:rPr lang="en-US" sz="2600" dirty="0" err="1" smtClean="0">
                <a:solidFill>
                  <a:srgbClr val="E46C0A"/>
                </a:solidFill>
                <a:latin typeface="Arial" charset="0"/>
                <a:cs typeface="Arial" charset="0"/>
              </a:rPr>
              <a:t>cuspless</a:t>
            </a:r>
            <a:r>
              <a:rPr lang="en-US" sz="2600" dirty="0" smtClean="0">
                <a:solidFill>
                  <a:srgbClr val="E46C0A"/>
                </a:solidFill>
                <a:latin typeface="Arial" charset="0"/>
                <a:cs typeface="Arial" charset="0"/>
              </a:rPr>
              <a:t> spatial projections</a:t>
            </a:r>
            <a:endParaRPr lang="en-US" sz="2600" dirty="0">
              <a:solidFill>
                <a:srgbClr val="E46C0A"/>
              </a:solidFill>
              <a:latin typeface="Arial" charset="0"/>
              <a:cs typeface="Arial" charset="0"/>
            </a:endParaRPr>
          </a:p>
        </p:txBody>
      </p:sp>
      <p:sp>
        <p:nvSpPr>
          <p:cNvPr id="4" name="Slide Number Placeholder 4"/>
          <p:cNvSpPr txBox="1">
            <a:spLocks/>
          </p:cNvSpPr>
          <p:nvPr/>
        </p:nvSpPr>
        <p:spPr>
          <a:xfrm>
            <a:off x="6830888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l-NL"/>
            </a:defPPr>
            <a:lvl1pPr algn="r" rtl="0" fontAlgn="auto">
              <a:spcBef>
                <a:spcPts val="0"/>
              </a:spcBef>
              <a:spcAft>
                <a:spcPts val="0"/>
              </a:spcAft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>
              <a:defRPr/>
            </a:pPr>
            <a:fld id="{0B8E47DF-3AC4-4269-BA27-C078E6BBC1FC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46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35" name="Straight Connector 34"/>
          <p:cNvCxnSpPr/>
          <p:nvPr/>
        </p:nvCxnSpPr>
        <p:spPr>
          <a:xfrm>
            <a:off x="298534" y="699065"/>
            <a:ext cx="8593946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35496" y="6597352"/>
            <a:ext cx="8593946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43"/>
          <p:cNvSpPr txBox="1"/>
          <p:nvPr/>
        </p:nvSpPr>
        <p:spPr>
          <a:xfrm>
            <a:off x="335921" y="3373356"/>
            <a:ext cx="118807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dirty="0" smtClean="0">
                <a:solidFill>
                  <a:srgbClr val="1F497D"/>
                </a:solidFill>
                <a:cs typeface="Arial" charset="0"/>
              </a:rPr>
              <a:t>Results:</a:t>
            </a:r>
            <a:endParaRPr lang="en-US" sz="2000" b="1" dirty="0">
              <a:solidFill>
                <a:srgbClr val="1F497D"/>
              </a:solidFill>
              <a:cs typeface="Arial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107504" y="3801805"/>
            <a:ext cx="903649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2000" dirty="0" smtClean="0">
                <a:cs typeface="Arial" charset="0"/>
              </a:rPr>
              <a:t>Lift </a:t>
            </a:r>
            <a:r>
              <a:rPr lang="en-US" sz="2000" dirty="0">
                <a:cs typeface="Arial" charset="0"/>
              </a:rPr>
              <a:t> </a:t>
            </a:r>
            <a:r>
              <a:rPr lang="en-US" sz="2000" dirty="0" smtClean="0">
                <a:cs typeface="Arial" charset="0"/>
              </a:rPr>
              <a:t>                          to sub-Riemannian problem on SE(3)</a:t>
            </a:r>
            <a:r>
              <a:rPr lang="en-US" sz="2000" dirty="0" smtClean="0">
                <a:latin typeface="Arial" charset="0"/>
                <a:cs typeface="Arial" charset="0"/>
              </a:rPr>
              <a:t>; </a:t>
            </a: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2000" dirty="0" smtClean="0">
                <a:cs typeface="Arial" charset="0"/>
              </a:rPr>
              <a:t>Hamiltonian system of PMP;</a:t>
            </a: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2000" dirty="0" err="1" smtClean="0">
                <a:cs typeface="Arial" charset="0"/>
              </a:rPr>
              <a:t>Liouville</a:t>
            </a:r>
            <a:r>
              <a:rPr lang="en-US" sz="2000" dirty="0" smtClean="0">
                <a:cs typeface="Arial" charset="0"/>
              </a:rPr>
              <a:t> integrability of the Hamiltonian system;</a:t>
            </a: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2000" dirty="0" smtClean="0">
                <a:cs typeface="Arial" charset="0"/>
              </a:rPr>
              <a:t>Explicit expressions for SR-geodesics in spatial </a:t>
            </a:r>
            <a:r>
              <a:rPr lang="en-US" sz="2000" dirty="0" err="1" smtClean="0">
                <a:cs typeface="Arial" charset="0"/>
              </a:rPr>
              <a:t>arclength</a:t>
            </a:r>
            <a:r>
              <a:rPr lang="en-US" sz="2000" dirty="0" smtClean="0">
                <a:cs typeface="Arial" charset="0"/>
              </a:rPr>
              <a:t> parameterization</a:t>
            </a:r>
            <a:r>
              <a:rPr lang="en-US" sz="2000" dirty="0" smtClean="0">
                <a:latin typeface="Arial" charset="0"/>
                <a:cs typeface="Arial" charset="0"/>
              </a:rPr>
              <a:t>;</a:t>
            </a: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2000" dirty="0" smtClean="0">
                <a:cs typeface="Arial" charset="0"/>
              </a:rPr>
              <a:t>Evaluation of first cusp time;</a:t>
            </a: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2000" dirty="0" smtClean="0">
                <a:cs typeface="Arial" charset="0"/>
              </a:rPr>
              <a:t>Admissible boundary conditions reachable by </a:t>
            </a:r>
            <a:r>
              <a:rPr lang="en-US" sz="2000" dirty="0" err="1" smtClean="0">
                <a:cs typeface="Arial" charset="0"/>
              </a:rPr>
              <a:t>cuspless</a:t>
            </a:r>
            <a:r>
              <a:rPr lang="en-US" sz="2000" dirty="0" smtClean="0">
                <a:cs typeface="Arial" charset="0"/>
              </a:rPr>
              <a:t> geodesics;</a:t>
            </a: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2000" dirty="0" smtClean="0">
                <a:cs typeface="Arial" charset="0"/>
              </a:rPr>
              <a:t>Geometrical properties: bounds on torsion, planarity conditions, symmetries;</a:t>
            </a: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2000" dirty="0" smtClean="0">
                <a:cs typeface="Arial" charset="0"/>
              </a:rPr>
              <a:t>Numerical investigation of absence of conjugate points;</a:t>
            </a: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2000" dirty="0" smtClean="0">
                <a:cs typeface="Arial" charset="0"/>
              </a:rPr>
              <a:t>Numerical solution to the boundary value problem.</a:t>
            </a:r>
            <a:endParaRPr lang="en-US" sz="2000" dirty="0">
              <a:cs typeface="Arial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51866" y="3868999"/>
            <a:ext cx="1470406" cy="263277"/>
          </a:xfrm>
          <a:prstGeom prst="rect">
            <a:avLst/>
          </a:prstGeom>
          <a:noFill/>
          <a:ln/>
          <a:effectLst/>
          <a:extLst>
            <a:ext uri="{909E8E84-426E-40DD-AFC4-6F175D3DCCD1}">
              <a14:hiddenFill xmlns:a14="http://schemas.microsoft.com/office/drawing/2010/main">
                <a:pattFill prst="pct5">
                  <a:fgClr>
                    <a:srgbClr val="FFFFFF">
                      <a:alpha val="0"/>
                    </a:srgbClr>
                  </a:fgClr>
                  <a:bgClr>
                    <a:srgbClr val="FFFFFF">
                      <a:alpha val="0"/>
                    </a:srgbClr>
                  </a:bgClr>
                </a:patt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110833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475BAE1-7E2A-4F92-81A7-804DD379C7AD}" type="slidenum">
              <a:rPr lang="nl-NL" smtClean="0"/>
              <a:pPr>
                <a:defRPr/>
              </a:pPr>
              <a:t>5</a:t>
            </a:fld>
            <a:endParaRPr lang="nl-NL"/>
          </a:p>
        </p:txBody>
      </p:sp>
      <p:pic>
        <p:nvPicPr>
          <p:cNvPr id="5" name="Picture 4" descr="MultiScale2.png"/>
          <p:cNvPicPr>
            <a:picLocks noChangeAspect="1"/>
          </p:cNvPicPr>
          <p:nvPr/>
        </p:nvPicPr>
        <p:blipFill>
          <a:blip r:embed="rId3" cstate="print"/>
          <a:srcRect l="31707"/>
          <a:stretch>
            <a:fillRect/>
          </a:stretch>
        </p:blipFill>
        <p:spPr>
          <a:xfrm>
            <a:off x="4646818" y="2780929"/>
            <a:ext cx="2016224" cy="2952328"/>
          </a:xfrm>
          <a:prstGeom prst="rect">
            <a:avLst/>
          </a:prstGeom>
        </p:spPr>
      </p:pic>
      <p:pic>
        <p:nvPicPr>
          <p:cNvPr id="7" name="Picture 6" descr="HighCurvature1.png"/>
          <p:cNvPicPr>
            <a:picLocks noChangeAspect="1"/>
          </p:cNvPicPr>
          <p:nvPr/>
        </p:nvPicPr>
        <p:blipFill>
          <a:blip r:embed="rId4" cstate="print"/>
          <a:srcRect l="7493" r="25660" b="24529"/>
          <a:stretch>
            <a:fillRect/>
          </a:stretch>
        </p:blipFill>
        <p:spPr>
          <a:xfrm>
            <a:off x="6836229" y="2780928"/>
            <a:ext cx="1973946" cy="2952328"/>
          </a:xfrm>
          <a:prstGeom prst="rect">
            <a:avLst/>
          </a:prstGeom>
        </p:spPr>
      </p:pic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-36511" y="118318"/>
            <a:ext cx="9180512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tabLst>
                <a:tab pos="361950" algn="l"/>
              </a:tabLst>
              <a:defRPr/>
            </a:pP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  <a:latin typeface="+mj-lt"/>
              </a:rPr>
              <a:t>Detect Vascular Tree in Images of the </a:t>
            </a:r>
            <a:r>
              <a:rPr lang="ru-RU" sz="2800" dirty="0" err="1" smtClean="0">
                <a:solidFill>
                  <a:schemeClr val="accent6">
                    <a:lumMod val="75000"/>
                  </a:schemeClr>
                </a:solidFill>
                <a:latin typeface="+mj-lt"/>
              </a:rPr>
              <a:t>Retina</a:t>
            </a:r>
            <a:endParaRPr lang="en-US" sz="2800" dirty="0">
              <a:solidFill>
                <a:schemeClr val="accent6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-36512" y="927007"/>
            <a:ext cx="9180512" cy="12434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eaLnBrk="0" hangingPunct="0">
              <a:spcBef>
                <a:spcPct val="20000"/>
              </a:spcBef>
              <a:tabLst>
                <a:tab pos="447675" algn="l"/>
                <a:tab pos="2333625" algn="l"/>
              </a:tabLst>
              <a:defRPr/>
            </a:pPr>
            <a:r>
              <a:rPr lang="en-US" sz="2000" b="1" dirty="0" smtClean="0">
                <a:latin typeface="+mn-lt"/>
              </a:rPr>
              <a:t>	</a:t>
            </a:r>
            <a:r>
              <a:rPr lang="en-US" sz="2200" b="1" dirty="0" smtClean="0">
                <a:latin typeface="+mn-lt"/>
              </a:rPr>
              <a:t>Application:	</a:t>
            </a:r>
            <a:r>
              <a:rPr lang="en-US" sz="2200" dirty="0" smtClean="0">
                <a:latin typeface="+mn-lt"/>
              </a:rPr>
              <a:t>Early diagnosis of diabetes</a:t>
            </a:r>
            <a:r>
              <a:rPr lang="en-US" sz="2200" b="1" dirty="0" smtClean="0">
                <a:latin typeface="+mn-lt"/>
              </a:rPr>
              <a:t>	</a:t>
            </a:r>
          </a:p>
          <a:p>
            <a:pPr marL="342900" indent="-342900" eaLnBrk="0" hangingPunct="0">
              <a:spcBef>
                <a:spcPct val="20000"/>
              </a:spcBef>
              <a:tabLst>
                <a:tab pos="447675" algn="l"/>
                <a:tab pos="2333625" algn="l"/>
              </a:tabLst>
              <a:defRPr/>
            </a:pPr>
            <a:r>
              <a:rPr lang="en-US" sz="2200" b="1" dirty="0" smtClean="0">
                <a:latin typeface="+mj-lt"/>
              </a:rPr>
              <a:t>	Problem:  	</a:t>
            </a:r>
            <a:r>
              <a:rPr lang="en-US" sz="2200" dirty="0" smtClean="0">
                <a:latin typeface="+mj-lt"/>
              </a:rPr>
              <a:t>Low contrast &amp; crossings &amp; bifurcations &amp; scales</a:t>
            </a:r>
          </a:p>
          <a:p>
            <a:pPr marL="342900" indent="-342900" eaLnBrk="0" hangingPunct="0">
              <a:spcBef>
                <a:spcPct val="20000"/>
              </a:spcBef>
              <a:tabLst>
                <a:tab pos="447675" algn="l"/>
                <a:tab pos="2333625" algn="l"/>
              </a:tabLst>
              <a:defRPr/>
            </a:pPr>
            <a:r>
              <a:rPr lang="en-US" sz="2200" b="1" dirty="0" smtClean="0">
                <a:latin typeface="+mn-lt"/>
              </a:rPr>
              <a:t>	Aim:	</a:t>
            </a:r>
            <a:r>
              <a:rPr lang="en-US" sz="2200" dirty="0" smtClean="0">
                <a:latin typeface="+mn-lt"/>
              </a:rPr>
              <a:t>Reliable tracking of </a:t>
            </a:r>
            <a:r>
              <a:rPr lang="en-US" sz="2200" i="1" dirty="0" smtClean="0">
                <a:latin typeface="+mn-lt"/>
              </a:rPr>
              <a:t>all</a:t>
            </a:r>
            <a:r>
              <a:rPr lang="en-US" sz="2200" dirty="0" smtClean="0">
                <a:latin typeface="+mn-lt"/>
              </a:rPr>
              <a:t> blood vessels in retina</a:t>
            </a:r>
            <a:endParaRPr lang="nl-NL" sz="2200" dirty="0" err="1" smtClean="0">
              <a:latin typeface="+mn-lt"/>
            </a:endParaRPr>
          </a:p>
        </p:txBody>
      </p:sp>
      <p:pic>
        <p:nvPicPr>
          <p:cNvPr id="14" name="Picture 13" descr="segmentation_dr_original_green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2804931"/>
            <a:ext cx="4427984" cy="2951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624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"/>
          <p:cNvSpPr>
            <a:spLocks noGrp="1" noChangeArrowheads="1"/>
          </p:cNvSpPr>
          <p:nvPr>
            <p:ph type="title"/>
          </p:nvPr>
        </p:nvSpPr>
        <p:spPr>
          <a:xfrm>
            <a:off x="180496" y="116632"/>
            <a:ext cx="8928673" cy="603121"/>
          </a:xfrm>
        </p:spPr>
        <p:txBody>
          <a:bodyPr/>
          <a:lstStyle/>
          <a:p>
            <a:pPr eaLnBrk="1" hangingPunct="1"/>
            <a:r>
              <a:rPr lang="en-US" sz="3200" dirty="0" smtClean="0">
                <a:solidFill>
                  <a:srgbClr val="E46C0A"/>
                </a:solidFill>
              </a:rPr>
              <a:t>Lie Group Analysis </a:t>
            </a:r>
            <a:r>
              <a:rPr lang="en-US" sz="3200" dirty="0" smtClean="0">
                <a:solidFill>
                  <a:schemeClr val="accent6">
                    <a:lumMod val="75000"/>
                  </a:schemeClr>
                </a:solidFill>
              </a:rPr>
              <a:t>via Invertible Orientation Scores </a:t>
            </a:r>
            <a:endParaRPr lang="en-US" sz="4000" i="1" dirty="0" smtClean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8" name="Slide Number Placeholder 18"/>
          <p:cNvSpPr>
            <a:spLocks noGrp="1"/>
          </p:cNvSpPr>
          <p:nvPr>
            <p:ph type="sldNum" sz="quarter" idx="12"/>
          </p:nvPr>
        </p:nvSpPr>
        <p:spPr>
          <a:xfrm>
            <a:off x="6830888" y="6356350"/>
            <a:ext cx="2133600" cy="365125"/>
          </a:xfrm>
        </p:spPr>
        <p:txBody>
          <a:bodyPr/>
          <a:lstStyle/>
          <a:p>
            <a:pPr>
              <a:defRPr/>
            </a:pPr>
            <a:fld id="{9475BAE1-7E2A-4F92-81A7-804DD379C7AD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</a:t>
            </a:fld>
            <a:endParaRPr lang="nl-NL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27" name="Picture 2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628"/>
          <a:stretch/>
        </p:blipFill>
        <p:spPr bwMode="auto">
          <a:xfrm>
            <a:off x="1742282" y="3354725"/>
            <a:ext cx="5805718" cy="29662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Slide Number Placeholder 1"/>
          <p:cNvSpPr txBox="1">
            <a:spLocks/>
          </p:cNvSpPr>
          <p:nvPr/>
        </p:nvSpPr>
        <p:spPr>
          <a:xfrm>
            <a:off x="8460432" y="6356350"/>
            <a:ext cx="50405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9CD1CDB8-EC3E-47ED-989F-4EA6DFFB24B5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</a:t>
            </a:fld>
            <a:endParaRPr lang="nl-NL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28" name="Picture 27"/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992"/>
          <a:stretch/>
        </p:blipFill>
        <p:spPr bwMode="auto">
          <a:xfrm>
            <a:off x="1991923" y="6090906"/>
            <a:ext cx="6169784" cy="657586"/>
          </a:xfrm>
          <a:prstGeom prst="rect">
            <a:avLst/>
          </a:prstGeom>
          <a:noFill/>
          <a:ln/>
          <a:effectLst/>
          <a:extLst>
            <a:ext uri="{909E8E84-426E-40DD-AFC4-6F175D3DCCD1}">
              <a14:hiddenFill xmlns:a14="http://schemas.microsoft.com/office/drawing/2010/main">
                <a:pattFill prst="pct5">
                  <a:fgClr>
                    <a:srgbClr val="FFFFFF">
                      <a:alpha val="0"/>
                    </a:srgbClr>
                  </a:fgClr>
                  <a:bgClr>
                    <a:srgbClr val="FFFFFF">
                      <a:alpha val="0"/>
                    </a:srgbClr>
                  </a:bgClr>
                </a:patt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4" name="TextBox 43"/>
          <p:cNvSpPr txBox="1"/>
          <p:nvPr/>
        </p:nvSpPr>
        <p:spPr>
          <a:xfrm>
            <a:off x="1991923" y="932530"/>
            <a:ext cx="2404800" cy="1015663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nl-NL" sz="2000" smtClean="0">
                <a:solidFill>
                  <a:prstClr val="black"/>
                </a:solidFill>
                <a:cs typeface="Arial" charset="0"/>
              </a:rPr>
              <a:t>Image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nl-NL" sz="2000" smtClean="0">
              <a:solidFill>
                <a:prstClr val="black"/>
              </a:solidFill>
              <a:cs typeface="Arial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nl-NL" sz="2000" dirty="0" err="1" smtClean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4944251" y="932530"/>
            <a:ext cx="2404425" cy="1015663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nl-NL" sz="2000" dirty="0" smtClean="0">
                <a:solidFill>
                  <a:prstClr val="black"/>
                </a:solidFill>
                <a:cs typeface="Arial" charset="0"/>
              </a:rPr>
              <a:t>Score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nl-NL" sz="2000" dirty="0" smtClean="0">
              <a:solidFill>
                <a:prstClr val="black"/>
              </a:solidFill>
              <a:cs typeface="Arial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nl-NL" sz="2000" dirty="0" err="1" smtClean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1991923" y="2452249"/>
            <a:ext cx="2404800" cy="1015663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nl-NL" sz="2000" smtClean="0">
              <a:solidFill>
                <a:prstClr val="black"/>
              </a:solidFill>
              <a:cs typeface="Arial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nl-NL" sz="2000" smtClean="0">
              <a:solidFill>
                <a:prstClr val="black"/>
              </a:solidFill>
              <a:cs typeface="Arial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nl-NL" sz="2000" dirty="0" err="1" smtClean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4944251" y="2452249"/>
            <a:ext cx="2457588" cy="1015663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nl-NL" sz="2000" smtClean="0">
              <a:solidFill>
                <a:prstClr val="black"/>
              </a:solidFill>
              <a:cs typeface="Arial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nl-NL" sz="2000" smtClean="0">
              <a:solidFill>
                <a:prstClr val="black"/>
              </a:solidFill>
              <a:cs typeface="Arial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nl-NL" sz="2000" dirty="0" err="1" smtClean="0">
              <a:solidFill>
                <a:prstClr val="black"/>
              </a:solidFill>
              <a:cs typeface="Arial" charset="0"/>
            </a:endParaRPr>
          </a:p>
        </p:txBody>
      </p:sp>
      <p:pic>
        <p:nvPicPr>
          <p:cNvPr id="23" name="Picture 22" descr="TP_tmp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2478353" y="1365510"/>
            <a:ext cx="1438944" cy="352357"/>
          </a:xfrm>
          <a:prstGeom prst="rect">
            <a:avLst/>
          </a:prstGeom>
          <a:noFill/>
          <a:ln/>
          <a:effectLst/>
        </p:spPr>
      </p:pic>
      <p:pic>
        <p:nvPicPr>
          <p:cNvPr id="19" name="Picture 18" descr="TP_tmp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5264182" y="1436586"/>
            <a:ext cx="1757498" cy="316756"/>
          </a:xfrm>
          <a:prstGeom prst="rect">
            <a:avLst/>
          </a:prstGeom>
          <a:noFill/>
          <a:ln/>
          <a:effectLst/>
        </p:spPr>
      </p:pic>
      <p:cxnSp>
        <p:nvCxnSpPr>
          <p:cNvPr id="3" name="Straight Arrow Connector 2"/>
          <p:cNvCxnSpPr>
            <a:stCxn id="44" idx="3"/>
            <a:endCxn id="45" idx="1"/>
          </p:cNvCxnSpPr>
          <p:nvPr/>
        </p:nvCxnSpPr>
        <p:spPr>
          <a:xfrm>
            <a:off x="4396723" y="1440362"/>
            <a:ext cx="547528" cy="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H="1" flipV="1">
            <a:off x="4371560" y="2994181"/>
            <a:ext cx="570968" cy="2078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6089161" y="1953962"/>
            <a:ext cx="3406" cy="514496"/>
          </a:xfrm>
          <a:prstGeom prst="straightConnector1">
            <a:avLst/>
          </a:prstGeom>
          <a:ln w="38100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>
            <a:off x="3187484" y="1944437"/>
            <a:ext cx="19050" cy="504825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>
            <a:off x="3187484" y="1944437"/>
            <a:ext cx="15602" cy="504825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Picture 21" descr="TP_tmp.png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1" cstate="print"/>
          <a:stretch>
            <a:fillRect/>
          </a:stretch>
        </p:blipFill>
        <p:spPr>
          <a:xfrm>
            <a:off x="6356108" y="2034151"/>
            <a:ext cx="237822" cy="270345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1991923" y="2273387"/>
            <a:ext cx="2404800" cy="1323439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nl-NL" sz="2000" dirty="0" smtClean="0">
              <a:solidFill>
                <a:prstClr val="black"/>
              </a:solidFill>
              <a:cs typeface="Arial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nl-NL" sz="2000" dirty="0" err="1" smtClean="0">
                <a:solidFill>
                  <a:prstClr val="black"/>
                </a:solidFill>
                <a:cs typeface="Arial" charset="0"/>
              </a:rPr>
              <a:t>Processed</a:t>
            </a:r>
            <a:endParaRPr lang="nl-NL" sz="2000" dirty="0" smtClean="0">
              <a:solidFill>
                <a:prstClr val="black"/>
              </a:solidFill>
              <a:cs typeface="Arial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nl-NL" sz="2000" dirty="0" smtClean="0">
                <a:solidFill>
                  <a:prstClr val="black"/>
                </a:solidFill>
                <a:cs typeface="Arial" charset="0"/>
              </a:rPr>
              <a:t>image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nl-NL" sz="2000" dirty="0" err="1" smtClean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4935085" y="2271981"/>
            <a:ext cx="2457407" cy="1015663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nl-NL" sz="2000" smtClean="0">
              <a:solidFill>
                <a:prstClr val="black"/>
              </a:solidFill>
              <a:cs typeface="Arial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nl-NL" sz="2000" smtClean="0">
                <a:solidFill>
                  <a:prstClr val="black"/>
                </a:solidFill>
                <a:cs typeface="Arial" charset="0"/>
              </a:rPr>
              <a:t>Processed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nl-NL" sz="2000" smtClean="0">
                <a:solidFill>
                  <a:prstClr val="black"/>
                </a:solidFill>
                <a:cs typeface="Arial" charset="0"/>
              </a:rPr>
              <a:t>Score</a:t>
            </a:r>
            <a:endParaRPr lang="nl-NL" sz="2000" dirty="0" err="1" smtClean="0">
              <a:solidFill>
                <a:prstClr val="black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7526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8460432" y="6356350"/>
            <a:ext cx="504056" cy="365125"/>
          </a:xfrm>
        </p:spPr>
        <p:txBody>
          <a:bodyPr/>
          <a:lstStyle/>
          <a:p>
            <a:pPr>
              <a:defRPr/>
            </a:pPr>
            <a:fld id="{9CD1CDB8-EC3E-47ED-989F-4EA6DFFB24B5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</a:t>
            </a:fld>
            <a:endParaRPr lang="nl-NL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9" name="Picture 2" descr="D:\documents\interview\demoFullTrack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96" y="3843296"/>
            <a:ext cx="1757755" cy="1757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 descr="DTI-CorpusCallosum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578834" y="3963749"/>
            <a:ext cx="4524909" cy="2433310"/>
          </a:xfrm>
          <a:prstGeom prst="rect">
            <a:avLst/>
          </a:prstGeom>
        </p:spPr>
      </p:pic>
      <p:pic>
        <p:nvPicPr>
          <p:cNvPr id="11" name="Picture 6" descr="D:\papers\SO3\v13\png_pics_new\retinaspherePlot3_5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5226892"/>
            <a:ext cx="2843707" cy="1899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Content Placeholder 2"/>
          <p:cNvSpPr txBox="1">
            <a:spLocks/>
          </p:cNvSpPr>
          <p:nvPr/>
        </p:nvSpPr>
        <p:spPr>
          <a:xfrm>
            <a:off x="1161576" y="6258354"/>
            <a:ext cx="916272" cy="504056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ru-RU" sz="2500" dirty="0" smtClean="0"/>
              <a:t>SO(3)</a:t>
            </a:r>
            <a:endParaRPr lang="en-US" sz="2500" dirty="0"/>
          </a:p>
        </p:txBody>
      </p:sp>
      <p:sp>
        <p:nvSpPr>
          <p:cNvPr id="13" name="Content Placeholder 2"/>
          <p:cNvSpPr txBox="1">
            <a:spLocks/>
          </p:cNvSpPr>
          <p:nvPr/>
        </p:nvSpPr>
        <p:spPr>
          <a:xfrm>
            <a:off x="397704" y="5633865"/>
            <a:ext cx="916272" cy="504056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ru-RU" sz="2500" dirty="0" smtClean="0"/>
              <a:t>SE(2)</a:t>
            </a:r>
            <a:endParaRPr lang="en-US" sz="2500" dirty="0"/>
          </a:p>
        </p:txBody>
      </p:sp>
      <p:sp>
        <p:nvSpPr>
          <p:cNvPr id="14" name="Content Placeholder 2"/>
          <p:cNvSpPr txBox="1">
            <a:spLocks/>
          </p:cNvSpPr>
          <p:nvPr/>
        </p:nvSpPr>
        <p:spPr>
          <a:xfrm>
            <a:off x="6588224" y="6361663"/>
            <a:ext cx="916272" cy="504056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ru-RU" sz="2500" dirty="0" smtClean="0"/>
              <a:t>SE(3)</a:t>
            </a:r>
            <a:endParaRPr lang="en-US" sz="2500" dirty="0"/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96" y="404664"/>
            <a:ext cx="8947150" cy="29249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Rectangle 15"/>
          <p:cNvSpPr/>
          <p:nvPr/>
        </p:nvSpPr>
        <p:spPr>
          <a:xfrm>
            <a:off x="4356769" y="2924944"/>
            <a:ext cx="576064" cy="33176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36289" y="2924944"/>
            <a:ext cx="576064" cy="33176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Content Placeholder 2"/>
          <p:cNvSpPr txBox="1">
            <a:spLocks/>
          </p:cNvSpPr>
          <p:nvPr/>
        </p:nvSpPr>
        <p:spPr>
          <a:xfrm>
            <a:off x="4599382" y="3256711"/>
            <a:ext cx="4149082" cy="586585"/>
          </a:xfrm>
          <a:prstGeom prst="rect">
            <a:avLst/>
          </a:prstGeom>
        </p:spPr>
        <p:txBody>
          <a:bodyPr>
            <a:normAutofit fontScale="55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en-US" dirty="0" smtClean="0"/>
              <a:t>Restoration of corrupted contours</a:t>
            </a:r>
          </a:p>
          <a:p>
            <a:pPr marL="0" indent="0" algn="ctr">
              <a:buFont typeface="Arial" pitchFamily="34" charset="0"/>
              <a:buNone/>
            </a:pPr>
            <a:r>
              <a:rPr lang="en-US" dirty="0"/>
              <a:t>b</a:t>
            </a:r>
            <a:r>
              <a:rPr lang="en-US" dirty="0" smtClean="0"/>
              <a:t>ased on model of human vision</a:t>
            </a: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114497" y="-27384"/>
            <a:ext cx="8928673" cy="603121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 smtClean="0">
                <a:solidFill>
                  <a:srgbClr val="E46C0A"/>
                </a:solidFill>
              </a:rPr>
              <a:t>SR geodesics o</a:t>
            </a:r>
            <a:r>
              <a:rPr lang="ru-RU" sz="3200" dirty="0" smtClean="0">
                <a:solidFill>
                  <a:srgbClr val="E46C0A"/>
                </a:solidFill>
              </a:rPr>
              <a:t>n</a:t>
            </a:r>
            <a:r>
              <a:rPr lang="en-US" sz="3200" dirty="0" smtClean="0">
                <a:solidFill>
                  <a:srgbClr val="E46C0A"/>
                </a:solidFill>
              </a:rPr>
              <a:t> Lie Groups in Image Analysis</a:t>
            </a:r>
            <a:endParaRPr lang="en-US" sz="4000" i="1" dirty="0" smtClean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20" name="Content Placeholder 2"/>
          <p:cNvSpPr txBox="1">
            <a:spLocks/>
          </p:cNvSpPr>
          <p:nvPr/>
        </p:nvSpPr>
        <p:spPr>
          <a:xfrm>
            <a:off x="855841" y="3232322"/>
            <a:ext cx="3403004" cy="556717"/>
          </a:xfrm>
          <a:prstGeom prst="rect">
            <a:avLst/>
          </a:prstGeom>
        </p:spPr>
        <p:txBody>
          <a:bodyPr>
            <a:normAutofit fontScale="55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dirty="0"/>
              <a:t>Crossing structures are disentangled</a:t>
            </a:r>
          </a:p>
        </p:txBody>
      </p:sp>
      <p:cxnSp>
        <p:nvCxnSpPr>
          <p:cNvPr id="21" name="Straight Connector 20"/>
          <p:cNvCxnSpPr/>
          <p:nvPr/>
        </p:nvCxnSpPr>
        <p:spPr>
          <a:xfrm>
            <a:off x="0" y="3789040"/>
            <a:ext cx="9144000" cy="0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Content Placeholder 2"/>
          <p:cNvSpPr txBox="1">
            <a:spLocks/>
          </p:cNvSpPr>
          <p:nvPr/>
        </p:nvSpPr>
        <p:spPr>
          <a:xfrm>
            <a:off x="1876140" y="4181031"/>
            <a:ext cx="2647520" cy="704685"/>
          </a:xfrm>
          <a:prstGeom prst="rect">
            <a:avLst/>
          </a:prstGeom>
        </p:spPr>
        <p:txBody>
          <a:bodyPr>
            <a:normAutofit fontScale="77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en-US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Applications in medical image analysis</a:t>
            </a:r>
            <a:endParaRPr lang="en-US" sz="2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7919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D1CDB8-EC3E-47ED-989F-4EA6DFFB24B5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nl-NL">
              <a:solidFill>
                <a:srgbClr val="1F497D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763688" y="2271538"/>
            <a:ext cx="648072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nl-NL" sz="3200" dirty="0">
                <a:solidFill>
                  <a:prstClr val="white"/>
                </a:solidFill>
                <a:cs typeface="Arial" charset="0"/>
              </a:rPr>
              <a:t>Brief tour in </a:t>
            </a:r>
            <a:endParaRPr lang="nl-NL" sz="3200" dirty="0" smtClean="0">
              <a:solidFill>
                <a:prstClr val="white"/>
              </a:solidFill>
              <a:cs typeface="Arial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nl-NL" sz="3200" dirty="0" smtClean="0">
                <a:solidFill>
                  <a:prstClr val="white"/>
                </a:solidFill>
                <a:cs typeface="Arial" charset="0"/>
              </a:rPr>
              <a:t>Sub-</a:t>
            </a:r>
            <a:r>
              <a:rPr lang="nl-NL" sz="3200" dirty="0" err="1" smtClean="0">
                <a:solidFill>
                  <a:prstClr val="white"/>
                </a:solidFill>
                <a:cs typeface="Arial" charset="0"/>
              </a:rPr>
              <a:t>Riemannian</a:t>
            </a:r>
            <a:r>
              <a:rPr lang="nl-NL" sz="3200" dirty="0" smtClean="0">
                <a:solidFill>
                  <a:prstClr val="white"/>
                </a:solidFill>
                <a:cs typeface="Arial" charset="0"/>
              </a:rPr>
              <a:t> </a:t>
            </a:r>
            <a:r>
              <a:rPr lang="nl-NL" sz="3200" dirty="0" err="1" smtClean="0">
                <a:solidFill>
                  <a:prstClr val="white"/>
                </a:solidFill>
                <a:cs typeface="Arial" charset="0"/>
              </a:rPr>
              <a:t>geometry</a:t>
            </a:r>
            <a:endParaRPr lang="nl-NL" sz="3200" dirty="0" smtClean="0">
              <a:solidFill>
                <a:prstClr val="white"/>
              </a:solidFill>
              <a:cs typeface="Arial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nl-NL" sz="3200" dirty="0" smtClean="0">
                <a:solidFill>
                  <a:prstClr val="white"/>
                </a:solidFill>
                <a:cs typeface="Arial" charset="0"/>
              </a:rPr>
              <a:t>on Lie </a:t>
            </a:r>
            <a:r>
              <a:rPr lang="nl-NL" sz="3200" dirty="0" err="1" smtClean="0">
                <a:solidFill>
                  <a:prstClr val="white"/>
                </a:solidFill>
                <a:cs typeface="Arial" charset="0"/>
              </a:rPr>
              <a:t>Groups</a:t>
            </a:r>
            <a:endParaRPr lang="nl-NL" sz="3200" dirty="0" smtClean="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6" name="Slide Number Placeholder 5"/>
          <p:cNvSpPr txBox="1">
            <a:spLocks/>
          </p:cNvSpPr>
          <p:nvPr/>
        </p:nvSpPr>
        <p:spPr>
          <a:xfrm>
            <a:off x="6830888" y="638419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algn="r">
              <a:defRPr/>
            </a:pPr>
            <a:fld id="{4FB314CA-72C7-42BB-880C-D6417C364BF2}" type="slidenum">
              <a:rPr lang="en-US" smtClean="0">
                <a:solidFill>
                  <a:prstClr val="white"/>
                </a:solidFill>
                <a:cs typeface="Arial" charset="0"/>
              </a:rPr>
              <a:pPr algn="r">
                <a:defRPr/>
              </a:pPr>
              <a:t>8</a:t>
            </a:fld>
            <a:endParaRPr lang="en-US">
              <a:solidFill>
                <a:prstClr val="white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5751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-42689" y="118318"/>
            <a:ext cx="9186689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tabLst>
                <a:tab pos="542925" algn="l"/>
              </a:tabLst>
              <a:defRPr/>
            </a:pPr>
            <a:r>
              <a:rPr lang="en-US" sz="3200" dirty="0" smtClean="0">
                <a:solidFill>
                  <a:srgbClr val="E46C0A"/>
                </a:solidFill>
                <a:cs typeface="Arial" charset="0"/>
              </a:rPr>
              <a:t>	</a:t>
            </a:r>
            <a:r>
              <a:rPr lang="en-US" sz="3200" dirty="0">
                <a:solidFill>
                  <a:srgbClr val="E46C0A"/>
                </a:solidFill>
                <a:cs typeface="Arial" charset="0"/>
              </a:rPr>
              <a:t>Left-invariant sub-Riemannian structures</a:t>
            </a:r>
            <a:endParaRPr lang="en-US" sz="3200" dirty="0">
              <a:solidFill>
                <a:srgbClr val="1F497D">
                  <a:lumMod val="60000"/>
                  <a:lumOff val="40000"/>
                </a:srgbClr>
              </a:solidFill>
              <a:cs typeface="Arial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09198" y="836712"/>
            <a:ext cx="8702456" cy="5723962"/>
          </a:xfrm>
          <a:prstGeom prst="rect">
            <a:avLst/>
          </a:prstGeom>
          <a:noFill/>
          <a:ln/>
          <a:effectLst/>
          <a:extLst>
            <a:ext uri="{909E8E84-426E-40DD-AFC4-6F175D3DCCD1}">
              <a14:hiddenFill xmlns:a14="http://schemas.microsoft.com/office/drawing/2010/main">
                <a:pattFill prst="pct5">
                  <a:fgClr>
                    <a:srgbClr val="FFFFFF">
                      <a:alpha val="0"/>
                    </a:srgbClr>
                  </a:fgClr>
                  <a:bgClr>
                    <a:srgbClr val="FFFFFF">
                      <a:alpha val="0"/>
                    </a:srgbClr>
                  </a:bgClr>
                </a:patt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8460432" y="6356350"/>
            <a:ext cx="504056" cy="365125"/>
          </a:xfrm>
        </p:spPr>
        <p:txBody>
          <a:bodyPr/>
          <a:lstStyle/>
          <a:p>
            <a:pPr>
              <a:defRPr/>
            </a:pPr>
            <a:fld id="{9CD1CDB8-EC3E-47ED-989F-4EA6DFFB24B5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</a:t>
            </a:fld>
            <a:endParaRPr lang="nl-NL" dirty="0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 flipH="1">
            <a:off x="70667" y="4173654"/>
            <a:ext cx="907333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0" y="720214"/>
            <a:ext cx="9144000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91895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{mathtools, amssymb}&#10;\begin{document}&#10;\begin{equation*} \label{cost}&#10;\mathcal{C}(\mathbf{x},\theta) = \delta + (1 - \delta) e^{- \lambda \mathcal{V}(\mathbf{x},\theta)}, \quad \lambda&gt;0, \quad \mathbf{x} = (x,y),&#10;\end{equation*}&#10;$\qquad \qquad \mathcal{V}(\mathbf{x},\theta) = \left| \frac{\mathcal{W}_\psi f(\mathbf{x},\theta)}{\|\mathcal{W}_\psi f\|_{\infty}} \right|^p$, $p&gt;1$,  $\qquad \psi$ - anisotropic cake wavelets,&#10;\begin{equation*}&#10;( \mathcal{W}_\psi  f )(\mathbf{x},\theta) = \int_{{\mathbb{R}^{\rm{2}}}} {\overline {\psi ( R_\theta ^{ - 1} (\mathbf{y} - \mathbf{x}))} f(\mathbf{y})d\mathbf{y}}.&#10;\end{equation*}&#10;\end{document}&#10;"/>
  <p:tag name="FILENAME" val="TP_tmp"/>
  <p:tag name="FORMAT" val="bmpmono"/>
  <p:tag name="RES" val="1200"/>
  <p:tag name="BLEND" val="0"/>
  <p:tag name="TRANSPARENT" val="0"/>
  <p:tag name="TBUG" val="0"/>
  <p:tag name="ALLOWFS" val="0"/>
  <p:tag name="ORIGWIDTH" val="277"/>
  <p:tag name="PICTUREFILESIZE" val="696062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$3\pi$&#10;\end{document}&#10;"/>
  <p:tag name="FILENAME" val="TP_tmp"/>
  <p:tag name="FORMAT" val="bmpmono"/>
  <p:tag name="RES" val="1200"/>
  <p:tag name="BLEND" val="0"/>
  <p:tag name="TRANSPARENT" val="0"/>
  <p:tag name="TBUG" val="0"/>
  <p:tag name="ALLOWFS" val="0"/>
  <p:tag name="ORIGWIDTH" val="11"/>
  <p:tag name="PICTUREFILESIZE" val="287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$0$&#10;\end{document}&#10;"/>
  <p:tag name="FILENAME" val="TP_tmp"/>
  <p:tag name="FORMAT" val="bmpmono"/>
  <p:tag name="RES" val="1200"/>
  <p:tag name="BLEND" val="0"/>
  <p:tag name="TRANSPARENT" val="0"/>
  <p:tag name="TBUG" val="0"/>
  <p:tag name="ALLOWFS" val="0"/>
  <p:tag name="ORIGWIDTH" val="5"/>
  <p:tag name="PICTUREFILESIZE" val="1466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$\pi$&#10;\end{document}&#10;"/>
  <p:tag name="FILENAME" val="TP_tmp"/>
  <p:tag name="FORMAT" val="bmpmono"/>
  <p:tag name="RES" val="1200"/>
  <p:tag name="BLEND" val="0"/>
  <p:tag name="TRANSPARENT" val="0"/>
  <p:tag name="TBUG" val="0"/>
  <p:tag name="ALLOWFS" val="0"/>
  <p:tag name="ORIGWIDTH" val="7"/>
  <p:tag name="PICTUREFILESIZE" val="1390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$2\pi$&#10;\end{document}&#10;"/>
  <p:tag name="FILENAME" val="TP_tmp"/>
  <p:tag name="FORMAT" val="bmpmono"/>
  <p:tag name="RES" val="1200"/>
  <p:tag name="BLEND" val="0"/>
  <p:tag name="TRANSPARENT" val="0"/>
  <p:tag name="TBUG" val="0"/>
  <p:tag name="ALLOWFS" val="0"/>
  <p:tag name="ORIGWIDTH" val="11"/>
  <p:tag name="PICTUREFILESIZE" val="2870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{mathtools}&#10;\def\HH{\mathrm{H}}&#10;\def\Id{\operatorname{Id}}&#10;\begin{document}&#10;$W(T) = \{ \textrm{Exp}(\lambda_0,T)|\lambda_0 \in T^{\ast}_{\Id} G, \HH(\lambda_0)=\frac12 \}.$&#10;\end{document}&#10;"/>
  <p:tag name="FILENAME" val="TP_tmp"/>
  <p:tag name="FORMAT" val="bmpmono"/>
  <p:tag name="RES" val="1200"/>
  <p:tag name="BLEND" val="0"/>
  <p:tag name="TRANSPARENT" val="0"/>
  <p:tag name="TBUG" val="0"/>
  <p:tag name="ALLOWFS" val="0"/>
  <p:tag name="ORIGWIDTH" val="195"/>
  <p:tag name="PICTUREFILESIZE" val="88598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{mathtools}&#10;\begin{document}&#10;$\lambda_0 = (\nu_0, c_0)$&#10;\end{document}&#10;"/>
  <p:tag name="FILENAME" val="TP_tmp"/>
  <p:tag name="FORMAT" val="bmpmono"/>
  <p:tag name="RES" val="1200"/>
  <p:tag name="BLEND" val="0"/>
  <p:tag name="TRANSPARENT" val="0"/>
  <p:tag name="TBUG" val="0"/>
  <p:tag name="ALLOWFS" val="0"/>
  <p:tag name="ORIGWIDTH" val="53"/>
  <p:tag name="PICTUREFILESIZE" val="20558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{mathtools}&#10;\begin{document}&#10;\noindent&#10;Varying $t$\\&#10;$\Rightarrow$ \\&#10;one geodesic&#10;\end{document}&#10;"/>
  <p:tag name="FILENAME" val="TP_tmp"/>
  <p:tag name="FORMAT" val="bmpmono"/>
  <p:tag name="RES" val="1200"/>
  <p:tag name="BLEND" val="0"/>
  <p:tag name="TRANSPARENT" val="0"/>
  <p:tag name="TBUG" val="0"/>
  <p:tag name="ALLOWFS" val="0"/>
  <p:tag name="ORIGWIDTH" val="55"/>
  <p:tag name="PICTUREFILESIZE" val="65834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{mathtools}&#10;\def\HH{\mathrm{H}}&#10;\def\Id{\operatorname{Id}}&#10;\begin{document}&#10;$W(T) = \{ \textrm{Exp}(\lambda_0,T)|\lambda_0 \in T^{\ast}_{\Id} G, \HH(\lambda_0)=\frac12 \}.$&#10;\end{document}&#10;"/>
  <p:tag name="FILENAME" val="TP_tmp"/>
  <p:tag name="FORMAT" val="bmpmono"/>
  <p:tag name="RES" val="1200"/>
  <p:tag name="BLEND" val="0"/>
  <p:tag name="TRANSPARENT" val="0"/>
  <p:tag name="TBUG" val="0"/>
  <p:tag name="ALLOWFS" val="0"/>
  <p:tag name="ORIGWIDTH" val="195"/>
  <p:tag name="PICTUREFILESIZE" val="88598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{mathtools}&#10;\begin{document}&#10;$\lambda_0 = (\nu_0, c_0)$&#10;\end{document}&#10;"/>
  <p:tag name="FILENAME" val="TP_tmp"/>
  <p:tag name="FORMAT" val="bmpmono"/>
  <p:tag name="RES" val="1200"/>
  <p:tag name="BLEND" val="0"/>
  <p:tag name="TRANSPARENT" val="0"/>
  <p:tag name="TBUG" val="0"/>
  <p:tag name="ALLOWFS" val="0"/>
  <p:tag name="ORIGWIDTH" val="53"/>
  <p:tag name="PICTUREFILESIZE" val="20558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{mathtools}&#10;\begin{document}&#10;\noindent&#10;$t \in [0,T]$\\&#10;Varying $\nu_0$\\&#10;$\Rightarrow$ family of\\ geodesics&#10;\end{document}&#10;"/>
  <p:tag name="FILENAME" val="TP_tmp"/>
  <p:tag name="FORMAT" val="bmpmono"/>
  <p:tag name="RES" val="1200"/>
  <p:tag name="BLEND" val="0"/>
  <p:tag name="TRANSPARENT" val="0"/>
  <p:tag name="TBUG" val="0"/>
  <p:tag name="ALLOWFS" val="0"/>
  <p:tag name="ORIGWIDTH" val="54"/>
  <p:tag name="PICTUREFILESIZE" val="8903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{amssymb,amsmath,mathrsfs,amsfonts}&#10;\begin{document}&#10;\[&#10;f:\mathbb{R}^{d} \to \mathbb{R}&#10;\]&#10;\end{document}&#10;"/>
  <p:tag name="FILENAME" val="TP_tmp"/>
  <p:tag name="FORMAT" val="pngmono"/>
  <p:tag name="RES" val="4800"/>
  <p:tag name="BLEND" val="0"/>
  <p:tag name="TRANSPARENT" val="1"/>
  <p:tag name="TBUG" val="0"/>
  <p:tag name="ALLOWFS" val="0"/>
  <p:tag name="ORIGWIDTH" val="49"/>
  <p:tag name="PICTUREFILESIZE" val="11284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{mathtools}&#10;\def\HH{\mathrm{H}}&#10;\def\Id{\operatorname{Id}}&#10;\begin{document}&#10;$W(T) = \{ \textrm{Exp}(\lambda_0,T)|\lambda_0 \in T^{\ast}_{\Id} G, \HH(\lambda_0)=\frac12 \}.$&#10;\end{document}&#10;"/>
  <p:tag name="FILENAME" val="TP_tmp"/>
  <p:tag name="FORMAT" val="bmpmono"/>
  <p:tag name="RES" val="1200"/>
  <p:tag name="BLEND" val="0"/>
  <p:tag name="TRANSPARENT" val="0"/>
  <p:tag name="TBUG" val="0"/>
  <p:tag name="ALLOWFS" val="0"/>
  <p:tag name="ORIGWIDTH" val="195"/>
  <p:tag name="PICTUREFILESIZE" val="88598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{mathtools}&#10;\begin{document}&#10;$\lambda_0 = (\nu_0, c_0)$&#10;\end{document}&#10;"/>
  <p:tag name="FILENAME" val="TP_tmp"/>
  <p:tag name="FORMAT" val="bmpmono"/>
  <p:tag name="RES" val="1200"/>
  <p:tag name="BLEND" val="0"/>
  <p:tag name="TRANSPARENT" val="0"/>
  <p:tag name="TBUG" val="0"/>
  <p:tag name="ALLOWFS" val="0"/>
  <p:tag name="ORIGWIDTH" val="53"/>
  <p:tag name="PICTUREFILESIZE" val="20558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{mathtools}&#10;\begin{document}&#10;\noindent&#10;$t \in [0,T]$\\&#10;\end{document}&#10;"/>
  <p:tag name="FILENAME" val="TP_tmp"/>
  <p:tag name="FORMAT" val="bmpmono"/>
  <p:tag name="RES" val="1200"/>
  <p:tag name="BLEND" val="0"/>
  <p:tag name="TRANSPARENT" val="0"/>
  <p:tag name="TBUG" val="0"/>
  <p:tag name="ALLOWFS" val="0"/>
  <p:tag name="ORIGWIDTH" val="38"/>
  <p:tag name="PICTUREFILESIZE" val="14702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$2 \nu_0 \in S^1$\\&#10;\end{document}&#10;"/>
  <p:tag name="FILENAME" val="TP_tmp"/>
  <p:tag name="FORMAT" val="bmpmono"/>
  <p:tag name="RES" val="1200"/>
  <p:tag name="BLEND" val="0"/>
  <p:tag name="TRANSPARENT" val="0"/>
  <p:tag name="TBUG" val="0"/>
  <p:tag name="ALLOWFS" val="0"/>
  <p:tag name="ORIGWIDTH" val="37"/>
  <p:tag name="PICTUREFILESIZE" val="14702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\noindent&#10;Varying $c_0$\\&#10;$\Rightarrow$\\ whole family\\ of geodesics&#10;\end{document}&#10;"/>
  <p:tag name="FILENAME" val="TP_tmp"/>
  <p:tag name="FORMAT" val="bmpmono"/>
  <p:tag name="RES" val="1200"/>
  <p:tag name="BLEND" val="0"/>
  <p:tag name="TRANSPARENT" val="0"/>
  <p:tag name="TBUG" val="0"/>
  <p:tag name="ALLOWFS" val="0"/>
  <p:tag name="ORIGWIDTH" val="56"/>
  <p:tag name="PICTUREFILESIZE" val="92102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{mathtools}&#10;\def\HH{\mathrm{H}}&#10;\def\Id{\operatorname{Id}}&#10;\begin{document}&#10;$S(T) = \{ \textrm{Exp}(\lambda_0,T)|\lambda_0 \in T^{\ast}_{\Id} G, \HH(\lambda_0)=\frac12, t_{cut}(\lambda_0) \geq T \}.$&#10;\end{document}&#10;"/>
  <p:tag name="FILENAME" val="TP_tmp"/>
  <p:tag name="FORMAT" val="bmpmono"/>
  <p:tag name="RES" val="1200"/>
  <p:tag name="BLEND" val="0"/>
  <p:tag name="TRANSPARENT" val="0"/>
  <p:tag name="TBUG" val="0"/>
  <p:tag name="ALLOWFS" val="0"/>
  <p:tag name="ORIGWIDTH" val="249"/>
  <p:tag name="PICTUREFILESIZE" val="112902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{mathtools} &#10;\def\th{\theta}&#10;\def\C{\mathcal{C}}&#10;\begin{document}&#10;\begin{eqnarray}&#10;l = \int_{0}^{t_1} \C(\gamma(t))\sqrt{\xi^2 u_1^2(t) +  u_2^2(t)}\, dt \to \min,\label{eq:lengthint} \nonumber&#10;\end{eqnarray}&#10;\end{document}&#10;"/>
  <p:tag name="FILENAME" val="TP_tmp"/>
  <p:tag name="FORMAT" val="bmpmono"/>
  <p:tag name="RES" val="1200"/>
  <p:tag name="BLEND" val="0"/>
  <p:tag name="TRANSPARENT" val="0"/>
  <p:tag name="TBUG" val="0"/>
  <p:tag name="ALLOWFS" val="0"/>
  <p:tag name="ORIGWIDTH" val="185"/>
  <p:tag name="PICTUREFILESIZE" val="168066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{mathtools,amssymb}&#10;\def\R{\mathbb{R}}&#10;\def\Id{\operatorname{Id}}&#10;\def\SE{\operatorname{SE(2)}}&#10;\def\ds{\displaystyle}&#10;\begin{document}&#10;\begin{equation*} \label{problemP}&#10;\begin{array}{c}&#10;\ds \dot{\gamma} = u_1 \left.\mathcal{A}_1\right|_{\gamma} + u_2 \left. \mathcal{A}_{2}\right|_{\gamma},  \\&#10;\ds \gamma(0) = \Id, \qquad \gamma(T) = g, \\&#10;%\ds l(\gamma(\cdot)) = \int_{0}^{T} \mathcal{C}(\gamma(t))\sqrt{\xi^2 |u^1(t)|^2 +  |u^2(t)|^2}\, {\rm d}t \to \min, \\&#10;\ds \qquad \gamma(t) \in \SE, \,  (u_1(t), u_2(t)) \in \R^2,  \, \xi&gt;0.&#10;\end{array}&#10;\end{equation*}&#10;\end{document}&#10;"/>
  <p:tag name="FILENAME" val="TP_tmp"/>
  <p:tag name="FORMAT" val="png256"/>
  <p:tag name="RES" val="1200"/>
  <p:tag name="BLEND" val="0"/>
  <p:tag name="TRANSPARENT" val="0"/>
  <p:tag name="TBUG" val="0"/>
  <p:tag name="ALLOWFS" val="0"/>
  <p:tag name="ORIGWIDTH" val="171"/>
  <p:tag name="PICTUREFILESIZE" val="25140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{mathtools, amssymb} &#10;\usepackage{color}&#10;\usepackage[dvipsnames]{xcolor}&#10;\def\th{\theta}&#10;\def\C{\mathcal{C}}&#10;\begin{document}&#10;\begin{equation*} \label{leftinvariant}&#10;\begin{array}{l}&#10; %\textcolor{OliveGreen}{\left.\mathcal{A}_{1}\right|_{g}= \cos \theta \left.\partial_{x}\right|_{g} +\sin \theta&#10; %\left.\partial_{y}\right|_{g}} \\&#10; %\left.\mathcal{A}_{2}\right|_{g}= \left.\partial_{\theta}\right|_{g} \\&#10; \textcolor{Red}{\left. \mathcal{A}_{3}\right|_{g}= -\sin \theta \left.\partial_{x}\right|_{g} +\cos \theta&#10; \left.\partial_{y}\right|_{g}}&#10;\end{array}&#10;\end{equation*}&#10;\end{document}&#10;"/>
  <p:tag name="FILENAME" val="TP_tmp"/>
  <p:tag name="FORMAT" val="png256"/>
  <p:tag name="RES" val="1200"/>
  <p:tag name="BLEND" val="0"/>
  <p:tag name="TRANSPARENT" val="0"/>
  <p:tag name="TBUG" val="0"/>
  <p:tag name="ALLOWFS" val="0"/>
  <p:tag name="ORIGWIDTH" val="134"/>
  <p:tag name="PICTUREFILESIZE" val="14086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{mathtools, amssymb} &#10;\usepackage{color}&#10;\usepackage[dvipsnames]{xcolor}&#10;\def\th{\theta}&#10;\def\C{\mathcal{C}}&#10;\begin{document}&#10;\begin{equation*} \label{leftinvariant}&#10;\begin{array}{l}&#10; \textcolor{OliveGreen}{\left.\mathcal{A}_{1}\right|_{g}= \cos \theta \left.\partial_{x}\right|_{g} +\sin \theta&#10; \left.\partial_{y}\right|_{g}} \\&#10; %\left.\mathcal{A}_{2}\right|_{g}= \left.\partial_{\theta}\right|_{g} \\&#10;% \textcolor{Red}{\left. \mathcal{A}_{3}\right|_{g}= -\sin \theta \left.\partial_{x}\right|_{g} +\cos \theta&#10;% \left.\partial_{y}\right|_{g}}&#10;\end{array}&#10;\end{equation*}&#10;\end{document}&#10;"/>
  <p:tag name="FILENAME" val="TP_tmp"/>
  <p:tag name="FORMAT" val="png256"/>
  <p:tag name="RES" val="1200"/>
  <p:tag name="BLEND" val="0"/>
  <p:tag name="TRANSPARENT" val="0"/>
  <p:tag name="TBUG" val="0"/>
  <p:tag name="ALLOWFS" val="0"/>
  <p:tag name="ORIGWIDTH" val="125"/>
  <p:tag name="PICTUREFILESIZE" val="1388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{times}&#10;\usepackage{amscd}&#10;\usepackage{amssymb}&#10;\usepackage{amsmath}&#10;\usepackage{mathrsfs}&#10;\begin{document}&#10;\[&#10;\mathcal{W}_{\psi}f:G \to \mathbb{C}&#10;\]&#10;\end{document}&#10;"/>
  <p:tag name="FILENAME" val="TP_tmp"/>
  <p:tag name="FORMAT" val="pngmono"/>
  <p:tag name="RES" val="4800"/>
  <p:tag name="BLEND" val="0"/>
  <p:tag name="TRANSPARENT" val="1"/>
  <p:tag name="TBUG" val="0"/>
  <p:tag name="ALLOWFS" val="0"/>
  <p:tag name="ORIGWIDTH" val="61"/>
  <p:tag name="PICTUREFILESIZE" val="15716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{mathtools, amssymb} &#10;\usepackage{color}&#10;\usepackage[dvipsnames]{xcolor}&#10;\def\th{\theta}&#10;\def\C{\mathcal{C}}&#10;\begin{document}&#10;\begin{equation*} \label{leftinvariant}&#10;\begin{array}{l}&#10; %\left.\mathcal{A}_{1}\right|_{g}= \cos \theta \left.\partial_{x}\right|_{g} +\sin \theta&#10; %\left.\partial_{y}\right|_{g} \\&#10; \textcolor{OliveGreen}{\left.\mathcal{A}_{2}\right|_{g}= \left.\partial_{\theta}\right|_{g}} \\&#10;% \left. \mathcal{A}_{3}\right|_{g}= -\sin \theta \left.\partial_{x}\right|_{g} +\cos \theta&#10; %\left.\partial_{y}\right|_{g}&#10;\end{array}&#10;\end{equation*}&#10;\end{document}&#10;"/>
  <p:tag name="FILENAME" val="TP_tmp"/>
  <p:tag name="FORMAT" val="png256"/>
  <p:tag name="RES" val="4800"/>
  <p:tag name="BLEND" val="0"/>
  <p:tag name="TRANSPARENT" val="0"/>
  <p:tag name="TBUG" val="0"/>
  <p:tag name="ALLOWFS" val="0"/>
  <p:tag name="ORIGWIDTH" val="52"/>
  <p:tag name="PICTUREFILESIZE" val="38799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{mathtools} &#10;\begin{document}&#10;\begin{equation*}&#10;\left\{&#10;\begin{array}{l}&#10;\text{For $n = 1,2,\ldots$, and } r \in [n\epsilon, (n+1)\epsilon]: \\&#10;\frac{\partial W^\epsilon_{n+1}}{\partial r}(g, r) = 1 - \mathcal{C}^{-1}(g)\sqrt{\left(\xi^{-2}|\mathcal{A}_{1}W^\epsilon_{n+1}(g,r)|^2 + |\mathcal{A}_{2}W^\epsilon_{n+1}(g,r)|^2\right)}, \\&#10;W_{n+1}^\epsilon(g,n\epsilon) = W_n^\epsilon(g,n \epsilon), \, \text{for } g\neq e,\\&#10;W^\epsilon_{n+1}(e, n \epsilon) = 0,\\&#10;\text{ Initialization ($n=0$): } W^\epsilon_1(g,0)=\delta^M_e(g)&#10;\end{array}&#10;\right. &#10;\end{equation*}&#10;\end{document}&#10;"/>
  <p:tag name="FILENAME" val="TP_tmp"/>
  <p:tag name="FORMAT" val="png256"/>
  <p:tag name="RES" val="1200"/>
  <p:tag name="BLEND" val="0"/>
  <p:tag name="TRANSPARENT" val="0"/>
  <p:tag name="TBUG" val="0"/>
  <p:tag name="ALLOWFS" val="0"/>
  <p:tag name="ORIGWIDTH" val="310"/>
  <p:tag name="PICTUREFILESIZE" val="62760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{mathtools, amssymb}&#10;\DeclareMathAlphabet\gothic{U}{euf}{m}{n}&#10;\begin{document}&#10;$&#10;d(e,g) =\lim\limits_{\epsilon \to 0} \lim \limits_{n \to \infty} W^{\epsilon}_{n+1}(g,(n+1) \epsilon)&#10;$&#10;\end{document}&#10;&#10;&#10;&#10;&#10;&#10;&#10;&#10;&#10;&#10;&#10;&#10;&#10;&#10;&#10;"/>
  <p:tag name="FILENAME" val="TP_tmp"/>
  <p:tag name="FORMAT" val="png256"/>
  <p:tag name="RES" val="1200"/>
  <p:tag name="BLEND" val="0"/>
  <p:tag name="TRANSPARENT" val="0"/>
  <p:tag name="TBUG" val="0"/>
  <p:tag name="ALLOWFS" val="0"/>
  <p:tag name="ORIGWIDTH" val="156"/>
  <p:tag name="PICTUREFILESIZE" val="12397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$e$&#10;\end{document}&#10;"/>
  <p:tag name="FILENAME" val="TP_tmp"/>
  <p:tag name="FORMAT" val="bmpmono"/>
  <p:tag name="RES" val="1200"/>
  <p:tag name="BLEND" val="0"/>
  <p:tag name="TRANSPARENT" val="0"/>
  <p:tag name="TBUG" val="0"/>
  <p:tag name="ALLOWFS" val="0"/>
  <p:tag name="ORIGWIDTH" val="5"/>
  <p:tag name="PICTUREFILESIZE" val="1058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$e$&#10;\end{document}&#10;"/>
  <p:tag name="FILENAME" val="TP_tmp"/>
  <p:tag name="FORMAT" val="bmpmono"/>
  <p:tag name="RES" val="1200"/>
  <p:tag name="BLEND" val="0"/>
  <p:tag name="TRANSPARENT" val="0"/>
  <p:tag name="TBUG" val="0"/>
  <p:tag name="ALLOWFS" val="0"/>
  <p:tag name="ORIGWIDTH" val="5"/>
  <p:tag name="PICTUREFILESIZE" val="1058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$-7$&#10;\end{document}&#10;"/>
  <p:tag name="FILENAME" val="TP_tmp"/>
  <p:tag name="FORMAT" val="bmpmono"/>
  <p:tag name="RES" val="1200"/>
  <p:tag name="BLEND" val="0"/>
  <p:tag name="TRANSPARENT" val="0"/>
  <p:tag name="TBUG" val="0"/>
  <p:tag name="ALLOWFS" val="0"/>
  <p:tag name="ORIGWIDTH" val="13"/>
  <p:tag name="PICTUREFILESIZE" val="3338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$-7$&#10;\end{document}&#10;"/>
  <p:tag name="FILENAME" val="TP_tmp"/>
  <p:tag name="FORMAT" val="bmpmono"/>
  <p:tag name="RES" val="1200"/>
  <p:tag name="BLEND" val="0"/>
  <p:tag name="TRANSPARENT" val="0"/>
  <p:tag name="TBUG" val="0"/>
  <p:tag name="ALLOWFS" val="0"/>
  <p:tag name="ORIGWIDTH" val="13"/>
  <p:tag name="PICTUREFILESIZE" val="3338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$7$&#10;\end{document}&#10;"/>
  <p:tag name="FILENAME" val="TP_tmp"/>
  <p:tag name="FORMAT" val="bmpmono"/>
  <p:tag name="RES" val="1200"/>
  <p:tag name="BLEND" val="0"/>
  <p:tag name="TRANSPARENT" val="0"/>
  <p:tag name="TBUG" val="0"/>
  <p:tag name="ALLOWFS" val="0"/>
  <p:tag name="ORIGWIDTH" val="5"/>
  <p:tag name="PICTUREFILESIZE" val="1466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$7$&#10;\end{document}&#10;"/>
  <p:tag name="FILENAME" val="TP_tmp"/>
  <p:tag name="FORMAT" val="bmpmono"/>
  <p:tag name="RES" val="1200"/>
  <p:tag name="BLEND" val="0"/>
  <p:tag name="TRANSPARENT" val="0"/>
  <p:tag name="TBUG" val="0"/>
  <p:tag name="ALLOWFS" val="0"/>
  <p:tag name="ORIGWIDTH" val="5"/>
  <p:tag name="PICTUREFILESIZE" val="1466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$7$&#10;\end{document}&#10;"/>
  <p:tag name="FILENAME" val="TP_tmp"/>
  <p:tag name="FORMAT" val="bmpmono"/>
  <p:tag name="RES" val="1200"/>
  <p:tag name="BLEND" val="0"/>
  <p:tag name="TRANSPARENT" val="0"/>
  <p:tag name="TBUG" val="0"/>
  <p:tag name="ALLOWFS" val="0"/>
  <p:tag name="ORIGWIDTH" val="5"/>
  <p:tag name="PICTUREFILESIZE" val="146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$\Phi$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7"/>
  <p:tag name="PICTUREFILESIZE" val="406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$7$&#10;\end{document}&#10;"/>
  <p:tag name="FILENAME" val="TP_tmp"/>
  <p:tag name="FORMAT" val="bmpmono"/>
  <p:tag name="RES" val="1200"/>
  <p:tag name="BLEND" val="0"/>
  <p:tag name="TRANSPARENT" val="0"/>
  <p:tag name="TBUG" val="0"/>
  <p:tag name="ALLOWFS" val="0"/>
  <p:tag name="ORIGWIDTH" val="5"/>
  <p:tag name="PICTUREFILESIZE" val="1466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$-\pi$&#10;\end{document}&#10;"/>
  <p:tag name="FILENAME" val="TP_tmp"/>
  <p:tag name="FORMAT" val="bmpmono"/>
  <p:tag name="RES" val="1200"/>
  <p:tag name="BLEND" val="0"/>
  <p:tag name="TRANSPARENT" val="0"/>
  <p:tag name="TBUG" val="0"/>
  <p:tag name="ALLOWFS" val="0"/>
  <p:tag name="ORIGWIDTH" val="14"/>
  <p:tag name="PICTUREFILESIZE" val="2718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$-\pi$&#10;\end{document}&#10;"/>
  <p:tag name="FILENAME" val="TP_tmp"/>
  <p:tag name="FORMAT" val="bmpmono"/>
  <p:tag name="RES" val="1200"/>
  <p:tag name="BLEND" val="0"/>
  <p:tag name="TRANSPARENT" val="0"/>
  <p:tag name="TBUG" val="0"/>
  <p:tag name="ALLOWFS" val="0"/>
  <p:tag name="ORIGWIDTH" val="14"/>
  <p:tag name="PICTUREFILESIZE" val="2718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$\pi$&#10;\end{document}&#10;"/>
  <p:tag name="FILENAME" val="TP_tmp"/>
  <p:tag name="FORMAT" val="bmpmono"/>
  <p:tag name="RES" val="1200"/>
  <p:tag name="BLEND" val="0"/>
  <p:tag name="TRANSPARENT" val="0"/>
  <p:tag name="TBUG" val="0"/>
  <p:tag name="ALLOWFS" val="0"/>
  <p:tag name="ORIGWIDTH" val="7"/>
  <p:tag name="PICTUREFILESIZE" val="1390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$\pi$&#10;\end{document}&#10;"/>
  <p:tag name="FILENAME" val="TP_tmp"/>
  <p:tag name="FORMAT" val="bmpmono"/>
  <p:tag name="RES" val="1200"/>
  <p:tag name="BLEND" val="0"/>
  <p:tag name="TRANSPARENT" val="0"/>
  <p:tag name="TBUG" val="0"/>
  <p:tag name="ALLOWFS" val="0"/>
  <p:tag name="ORIGWIDTH" val="7"/>
  <p:tag name="PICTUREFILESIZE" val="1390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$0$&#10;\end{document}&#10;"/>
  <p:tag name="FILENAME" val="TP_tmp"/>
  <p:tag name="FORMAT" val="bmpmono"/>
  <p:tag name="RES" val="1200"/>
  <p:tag name="BLEND" val="0"/>
  <p:tag name="TRANSPARENT" val="0"/>
  <p:tag name="TBUG" val="0"/>
  <p:tag name="ALLOWFS" val="0"/>
  <p:tag name="ORIGWIDTH" val="5"/>
  <p:tag name="PICTUREFILESIZE" val="1466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$0$&#10;\end{document}&#10;"/>
  <p:tag name="FILENAME" val="TP_tmp"/>
  <p:tag name="FORMAT" val="bmpmono"/>
  <p:tag name="RES" val="1200"/>
  <p:tag name="BLEND" val="0"/>
  <p:tag name="TRANSPARENT" val="0"/>
  <p:tag name="TBUG" val="0"/>
  <p:tag name="ALLOWFS" val="0"/>
  <p:tag name="ORIGWIDTH" val="5"/>
  <p:tag name="PICTUREFILESIZE" val="1466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$0$&#10;\end{document}&#10;"/>
  <p:tag name="FILENAME" val="TP_tmp"/>
  <p:tag name="FORMAT" val="bmpmono"/>
  <p:tag name="RES" val="1200"/>
  <p:tag name="BLEND" val="0"/>
  <p:tag name="TRANSPARENT" val="0"/>
  <p:tag name="TBUG" val="0"/>
  <p:tag name="ALLOWFS" val="0"/>
  <p:tag name="ORIGWIDTH" val="5"/>
  <p:tag name="PICTUREFILESIZE" val="1466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$0$&#10;\end{document}&#10;"/>
  <p:tag name="FILENAME" val="TP_tmp"/>
  <p:tag name="FORMAT" val="bmpmono"/>
  <p:tag name="RES" val="1200"/>
  <p:tag name="BLEND" val="0"/>
  <p:tag name="TRANSPARENT" val="0"/>
  <p:tag name="TBUG" val="0"/>
  <p:tag name="ALLOWFS" val="0"/>
  <p:tag name="ORIGWIDTH" val="5"/>
  <p:tag name="PICTUREFILESIZE" val="1466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$-7$&#10;\end{document}&#10;"/>
  <p:tag name="FILENAME" val="TP_tmp"/>
  <p:tag name="FORMAT" val="bmpmono"/>
  <p:tag name="RES" val="1200"/>
  <p:tag name="BLEND" val="0"/>
  <p:tag name="TRANSPARENT" val="0"/>
  <p:tag name="TBUG" val="0"/>
  <p:tag name="ALLOWFS" val="0"/>
  <p:tag name="ORIGWIDTH" val="13"/>
  <p:tag name="PICTUREFILESIZE" val="3338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def\D{\Delta}&#10;\def\Id{\textrm{Id}}&#10;\def\g{\mathcal{G}}&#10;\def\q{\gamma}&#10;\def\spann{\textrm{span}}&#10;\def\min{\textrm{min}}&#10;\begin{document}&#10;\begin{itemize}&#10;\item $G$ - Lie group,\\&#10;$L$ - Lie algebra of left-invariant vector fields on $G$,\\&#10;$\D \subset TG$, $\D+[\D,\D]=TG$ - left invariant subbundle, \\&#10;$\g$ - left-invariant inner product in $\D$.&#10;\item SR length minimizers $\q:[0,T] \to G$, $\dot{\q}(t) \in \D_{\q(t)}$,&#10;$$l(\q(\cdot)) = \int_0^{T} \sqrt{g(\dot{\q}(t),\dot{\q}(t))} \ dt \to \min.$$&#10;\item Left-invariant contact sub-Riemannian structure on 3D Lie group: \vspace{8pt} \\&#10;$(G, \D, \g), \ \D = \spann(\mathcal{A}_1, \mathcal{A}_2), \ \g(\mathcal{A}_i, \mathcal{A}_j)= \delta_{ij}$, where $\mathcal{A}_1, \mathcal{A}_2 \in L$.\\[0.15cm]&#10;Here $\mathcal{A}_1$, $\mathcal{A}_2$ are left-invariant vector fields on a 3D Lie group $G$, \\&#10;such that the distribution $\D$ is bracket-generating: \vspace{8pt}&#10;\\  $\spann(\mathcal{A}_1(g), \mathcal{A}_2(g), [\mathcal{A}_1,\mathcal{A}_2](g)) = T_g G, \quad g \in G.$&#10;\end{itemize}&#10;\end{document}&#10;"/>
  <p:tag name="FILENAME" val="TP_tmp"/>
  <p:tag name="FORMAT" val="bmpmono"/>
  <p:tag name="RES" val="1200"/>
  <p:tag name="BLEND" val="0"/>
  <p:tag name="TRANSPARENT" val="0"/>
  <p:tag name="TBUG" val="0"/>
  <p:tag name="ALLOWFS" val="0"/>
  <p:tag name="ORIGWIDTH" val="298"/>
  <p:tag name="PICTUREFILESIZE" val="2038670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$-7$&#10;\end{document}&#10;"/>
  <p:tag name="FILENAME" val="TP_tmp"/>
  <p:tag name="FORMAT" val="bmpmono"/>
  <p:tag name="RES" val="1200"/>
  <p:tag name="BLEND" val="0"/>
  <p:tag name="TRANSPARENT" val="0"/>
  <p:tag name="TBUG" val="0"/>
  <p:tag name="ALLOWFS" val="0"/>
  <p:tag name="ORIGWIDTH" val="13"/>
  <p:tag name="PICTUREFILESIZE" val="3338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$y$&#10;\end{document}&#10;"/>
  <p:tag name="FILENAME" val="TP_tmp"/>
  <p:tag name="FORMAT" val="bmpmono"/>
  <p:tag name="RES" val="1200"/>
  <p:tag name="BLEND" val="0"/>
  <p:tag name="TRANSPARENT" val="0"/>
  <p:tag name="TBUG" val="0"/>
  <p:tag name="ALLOWFS" val="0"/>
  <p:tag name="ORIGWIDTH" val="6"/>
  <p:tag name="PICTUREFILESIZE" val="1934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$y$&#10;\end{document}&#10;"/>
  <p:tag name="FILENAME" val="TP_tmp"/>
  <p:tag name="FORMAT" val="bmpmono"/>
  <p:tag name="RES" val="1200"/>
  <p:tag name="BLEND" val="0"/>
  <p:tag name="TRANSPARENT" val="0"/>
  <p:tag name="TBUG" val="0"/>
  <p:tag name="ALLOWFS" val="0"/>
  <p:tag name="ORIGWIDTH" val="6"/>
  <p:tag name="PICTUREFILESIZE" val="1934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$\theta$&#10;\end{document}&#10;"/>
  <p:tag name="FILENAME" val="TP_tmp"/>
  <p:tag name="FORMAT" val="bmpmono"/>
  <p:tag name="RES" val="1200"/>
  <p:tag name="BLEND" val="0"/>
  <p:tag name="TRANSPARENT" val="0"/>
  <p:tag name="TBUG" val="0"/>
  <p:tag name="ALLOWFS" val="0"/>
  <p:tag name="ORIGWIDTH" val="5"/>
  <p:tag name="PICTUREFILESIZE" val="1658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$\theta$&#10;\end{document}&#10;"/>
  <p:tag name="FILENAME" val="TP_tmp"/>
  <p:tag name="FORMAT" val="bmpmono"/>
  <p:tag name="RES" val="1200"/>
  <p:tag name="BLEND" val="0"/>
  <p:tag name="TRANSPARENT" val="0"/>
  <p:tag name="TBUG" val="0"/>
  <p:tag name="ALLOWFS" val="0"/>
  <p:tag name="ORIGWIDTH" val="5"/>
  <p:tag name="PICTUREFILESIZE" val="1658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$0$&#10;\end{document}&#10;"/>
  <p:tag name="FILENAME" val="TP_tmp"/>
  <p:tag name="FORMAT" val="bmpmono"/>
  <p:tag name="RES" val="1200"/>
  <p:tag name="BLEND" val="0"/>
  <p:tag name="TRANSPARENT" val="0"/>
  <p:tag name="TBUG" val="0"/>
  <p:tag name="ALLOWFS" val="0"/>
  <p:tag name="ORIGWIDTH" val="5"/>
  <p:tag name="PICTUREFILESIZE" val="1466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$0$&#10;\end{document}&#10;"/>
  <p:tag name="FILENAME" val="TP_tmp"/>
  <p:tag name="FORMAT" val="bmpmono"/>
  <p:tag name="RES" val="1200"/>
  <p:tag name="BLEND" val="0"/>
  <p:tag name="TRANSPARENT" val="0"/>
  <p:tag name="TBUG" val="0"/>
  <p:tag name="ALLOWFS" val="0"/>
  <p:tag name="ORIGWIDTH" val="5"/>
  <p:tag name="PICTUREFILESIZE" val="1466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{amssymb}&#10;\begin{document}&#10;$\left.\right.$\\&#10;Sub-Riemannian metric tensor\\&#10;$\mathcal{G} = C^2(\cdot)\left(\xi^2 \omega^1\otimes \omega^1 + \omega^2\otimes \omega^2\right)$&#10;\end{document}&#10;"/>
  <p:tag name="FILENAME" val="TP_tmp"/>
  <p:tag name="FORMAT" val="png256"/>
  <p:tag name="RES" val="2400"/>
  <p:tag name="BLEND" val="0"/>
  <p:tag name="TRANSPARENT" val="0"/>
  <p:tag name="TBUG" val="0"/>
  <p:tag name="ALLOWFS" val="0"/>
  <p:tag name="ORIGWIDTH" val="142"/>
  <p:tag name="PICTUREFILESIZE" val="43124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{amssymb}&#10;\begin{document}&#10;$\left.\right.$\\&#10;Riemannian metric tensor\\&#10;$\mathcal{G_{\varepsilon}} = C^2(\cdot)\left(\xi^2 \omega^1\otimes \omega^1 + \omega^2\otimes \omega^2 + \xi^2 \varepsilon^{-2} \omega^3\otimes \omega^3\right)$&#10;\end{document}&#10;"/>
  <p:tag name="FILENAME" val="TP_tmp"/>
  <p:tag name="FORMAT" val="png256"/>
  <p:tag name="RES" val="2400"/>
  <p:tag name="BLEND" val="0"/>
  <p:tag name="TRANSPARENT" val="0"/>
  <p:tag name="TBUG" val="0"/>
  <p:tag name="ALLOWFS" val="0"/>
  <p:tag name="ORIGWIDTH" val="217"/>
  <p:tag name="PICTUREFILESIZE" val="48675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{amssymb}&#10;\begin{document}&#10;$\left.\right.$\\&#10;$\omega^i$ --- basis left invariant one forms, s.t. $\langle \omega^i, \mathcal{A}_j \rangle = \delta_i^j$&#10;\end{document}&#10;"/>
  <p:tag name="FILENAME" val="TP_tmp"/>
  <p:tag name="FORMAT" val="png256"/>
  <p:tag name="RES" val="2400"/>
  <p:tag name="BLEND" val="0"/>
  <p:tag name="TRANSPARENT" val="0"/>
  <p:tag name="TBUG" val="0"/>
  <p:tag name="ALLOWFS" val="0"/>
  <p:tag name="ORIGWIDTH" val="233"/>
  <p:tag name="PICTUREFILESIZE" val="3581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{mathtools,amssymb}&#10;\def\R{\mathbb{R}}&#10;\def\Id{\textrm{Id}}&#10;\def\X{\mathcal{A}}&#10;\def\q{\gamma}&#10;\begin{document}&#10;\begin{itemize}&#10;\item Statement of the problem&#10;\vspace{-5pt}&#10;\begin{eqnarray*}&#10;&amp; \dot{\gamma} = u_1 \left.\mathcal{A}_1\right|_{\gamma} + u_2 \left. \mathcal{A}_{2}\right|_{\gamma} \qquad \qquad \qquad \qquad \qquad \left. \right. \\&#10;&amp;\q(0) = \Id, \qquad \q(T) = g_1 \qquad \qquad \qquad \qquad \qquad \left. \right. \\&#10;&amp;l(\q(\cdot)) = \int_{0}^{T} \sqrt{\xi^2 u_1(t)^2 + u_2(t)^2} \, dt \to \min \qquad \qquad \qquad \qquad \qquad \left. \right.\\&#10;&amp;(u_1(t), u_2(t)) \in \R^2, \quad \xi &gt;0 \qquad \qquad \qquad \qquad \qquad \left. \right.&#10;\end{eqnarray*}&#10;\vspace{-20pt}&#10;%\item By Cauchy–-Schwarz inequality:&#10;%$J = \int_{0}^{T} \frac{u_1^2 + u_2^2}{2} \, dt \to \min.$&#10;\item Pontryagin Maximum Principle: the Hamiltonian system&#10;%$$\dot{\lambda} =\vec{\HH}(\lambda), \textrm{ where } \vec{\HH} \textrm{ is the Hamiltonian vector field corresponding to } \HH.$$&#10;\vspace{-5pt}&#10;\begin{eqnarray*}&#10;&amp;\begin{dcases}&#10;\dot{h}_{1}=h_{2}h_{0},\\&#10;\dot{h}_{2}=-h_{1}h_{0},\\&#10;\dot{h}_{0}=2 \chi h_{1} h_{2},&#10;\end{dcases} \quad &#10;\Leftrightarrow \quad &#10;\begin{cases}&#10;\dot{r} = 0,\\&#10;\dot{\nu}=c,\\&#10;\dot{c} = - 2 \chi r^2 \sin \nu.&#10;\end{cases} \qquad \qquad \qquad \qquad \qquad \left. \right. \\&#10;&amp;\dot{\q}=h_1 \left. \X_1\right |_{\gamma} + h_2 \left. \X_2 \right|_{\gamma}.  \qquad \qquad \qquad \qquad \qquad \left. \right.&#10;\end{eqnarray*}&#10;\vspace{-20pt}&#10;\item Exponential mapping:&#10;\vspace{-5pt}&#10;$$\textrm{Exp}: (\lambda_0,t) = (\nu_0, c_0, t) \mapsto \q(t)  \qquad \qquad \qquad \qquad \qquad \left. \right.$$&#10;\end{itemize}&#10;%\begin{enumerate}&#10;%\item Existance of SR length minimizers (optimal trajectories),&#10;%\item Parametrization of SR geodesics (extremal trajectories) via PMP,&#10;%\item Selection SR length minimizers among SR geodesics (study optimality of extremal trajectories)&#10;%\end{enumerate}&#10;\end{document}&#10;"/>
  <p:tag name="FILENAME" val="TP_tmp"/>
  <p:tag name="FORMAT" val="bmpmono"/>
  <p:tag name="RES" val="2400"/>
  <p:tag name="BLEND" val="0"/>
  <p:tag name="TRANSPARENT" val="0"/>
  <p:tag name="TBUG" val="0"/>
  <p:tag name="ALLOWFS" val="0"/>
  <p:tag name="ORIGWIDTH" val="259"/>
  <p:tag name="PICTUREFILESIZE" val="7271702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{amssymb}&#10;\begin{document}&#10;$\left.\right.$\\&#10;SR Fast Marching for highly anisotropic\\&#10; Riemannian eikonal equation &#10;\end{document}&#10;"/>
  <p:tag name="FILENAME" val="TP_tmp"/>
  <p:tag name="FORMAT" val="png256"/>
  <p:tag name="RES" val="2400"/>
  <p:tag name="BLEND" val="0"/>
  <p:tag name="TRANSPARENT" val="0"/>
  <p:tag name="TBUG" val="0"/>
  <p:tag name="ALLOWFS" val="0"/>
  <p:tag name="ORIGWIDTH" val="175"/>
  <p:tag name="PICTUREFILESIZE" val="51225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{amssymb}&#10;\begin{document}&#10;$\left.\right.$\\&#10;$&#10;\left\{&#10;\begin{array}{l}&#10;\textrm{For }g\neq e:\\&#10;\sqrt{&#10;\frac{\mathcal{A}_{1}|_g(\mathcal{W})^2}{\xi^{2}} + \mathcal{A}_{2}|_g(\mathcal{W})^2}=C(g), \\&#10;\textrm{For } g= e: \,\,\, \mathcal{W}(e)=0.&#10;\end{array}&#10;\right.&#10;$&#10;\end{document}&#10;"/>
  <p:tag name="FILENAME" val="TP_tmp"/>
  <p:tag name="FORMAT" val="png256"/>
  <p:tag name="RES" val="2400"/>
  <p:tag name="BLEND" val="0"/>
  <p:tag name="TRANSPARENT" val="0"/>
  <p:tag name="TBUG" val="0"/>
  <p:tag name="ALLOWFS" val="0"/>
  <p:tag name="ORIGWIDTH" val="152"/>
  <p:tag name="PICTUREFILESIZE" val="54744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{amssymb}&#10;\begin{document}&#10;$\left.\right.$\\&#10;HJB system can be written\\&#10;as SR eikonal equation &#10;\end{document}&#10;"/>
  <p:tag name="FILENAME" val="TP_tmp"/>
  <p:tag name="FORMAT" val="png256"/>
  <p:tag name="RES" val="2400"/>
  <p:tag name="BLEND" val="0"/>
  <p:tag name="TRANSPARENT" val="0"/>
  <p:tag name="TBUG" val="0"/>
  <p:tag name="ALLOWFS" val="0"/>
  <p:tag name="ORIGWIDTH" val="119"/>
  <p:tag name="PICTUREFILESIZE" val="37075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{amssymb}&#10;\begin{document}&#10;$\left.\right.$\\&#10;$&#10;\left\{&#10;\begin{array}{l}&#10;\textrm{For }g\neq e:\\&#10;\sqrt{&#10;\frac{\mathcal{A}_{1}|_g(\mathcal{W}_{\varepsilon})^2}{\xi^{2}} + \mathcal{A}_{2}|_g(\mathcal{W}_{\varepsilon})^2 + \varepsilon^2 \frac{ \mathcal{A}_{3}|_g(\mathcal{W}_{\varepsilon})^2}{\xi^{2}}}=C(g), \\&#10;\textrm{For } g= e: \,\,\, \mathcal{W}_{\varepsilon}(e)=0.&#10;\end{array}&#10;\right.&#10;$&#10;\end{document}&#10;"/>
  <p:tag name="FILENAME" val="TP_tmp"/>
  <p:tag name="FORMAT" val="png256"/>
  <p:tag name="RES" val="2400"/>
  <p:tag name="BLEND" val="0"/>
  <p:tag name="TRANSPARENT" val="0"/>
  <p:tag name="TBUG" val="0"/>
  <p:tag name="ALLOWFS" val="0"/>
  <p:tag name="ORIGWIDTH" val="221"/>
  <p:tag name="PICTUREFILESIZE" val="68672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{amssymb}&#10;\begin{document}&#10;$\left.\right.$\\&#10;Retina $\mathbb{R}^2 \ni (x,y)$\\[9pt]&#10;Image of Retina $f(x,y)$\\[9pt]&#10;Lift of the image $U_f$ \\[9pt]&#10;External cost\\&#10;$\mathcal{C}(x,y,\theta) =\frac{1}{1+ \lambda \left|\frac{(\mathcal{A}_{3}^{2}U_f)_+(x,y,\theta)}{\|(\mathcal{A}_{3}^2U_f)_+\|_{\infty}}\right|^p}$&#10;\end{document}&#10;"/>
  <p:tag name="FILENAME" val="TP_tmp"/>
  <p:tag name="FORMAT" val="png256"/>
  <p:tag name="RES" val="2400"/>
  <p:tag name="BLEND" val="0"/>
  <p:tag name="TRANSPARENT" val="0"/>
  <p:tag name="TBUG" val="0"/>
  <p:tag name="ALLOWFS" val="0"/>
  <p:tag name="ORIGWIDTH" val="132"/>
  <p:tag name="PICTUREFILESIZE" val="102269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4,5"/>
  <p:tag name="ORIGINALWIDTH" val="1109,25"/>
  <p:tag name="LATEXADDIN" val="\documentclass{article}&#10;\usepackage{amsmath}&#10;\pagestyle{empty}&#10;\begin{document}&#10;&#10;$SE(2)$ - Riemannian&#10;&#10;&#10;\end{document}"/>
  <p:tag name="IGUANATEXSIZE" val="20"/>
  <p:tag name="IGUANATEXCURSOR" val="101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4,5"/>
  <p:tag name="ORIGINALWIDTH" val="1358,25"/>
  <p:tag name="LATEXADDIN" val="\documentclass{article}&#10;\usepackage{amsmath}&#10;\pagestyle{empty}&#10;\begin{document}&#10;&#10;$SE(2)$ - Sub-Riemannian&#10;&#10;&#10;\end{document}"/>
  <p:tag name="IGUANATEXSIZE" val="20"/>
  <p:tag name="IGUANATEXCURSOR" val="95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6,5"/>
  <p:tag name="ORIGINALWIDTH" val="918"/>
  <p:tag name="LATEXADDIN" val="\documentclass{article}&#10;\usepackage{amsmath}&#10;\usepackage{amssymb}&#10;\pagestyle{empty}&#10;\begin{document}&#10;&#10;$\mathbb{R}^2$ - Riemannian&#10;&#10;&#10;\end{document}"/>
  <p:tag name="IGUANATEXSIZE" val="20"/>
  <p:tag name="IGUANATEXCURSOR" val="64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\begin{itemize}&#10;\item D.H. Hubel and T.N. Wiesel, Receptive fields of single neurones in the cat's striate cortex, 1959. Nobel prize in 1981.&#10;\item Sub-Riemanian structures in neurogeometry of the vision:&#10;\begin{itemize}&#10;\item J. Petitot, The neurogeometry of pinwheels as a sub-Riemannian contact structure, 2003. (Heisenberg group.) &#10;\item G. Citti and A. Sarti, A Cortical Based Model of Perceptual Completion in the Roto-Translation Space, 2006. ($SE(2)$ group.)&#10;\end{itemize}&#10;\item Variational principle: recovered arc has minimal length in the space $(x,y,\theta )$: &#10; $$\int \, \sqrt{\xi^2 \, (\dot{x}^{2} +\dot{y}^{2}) + \dot{\theta }^{2} }  dt\to \min, \mbox{ under constraint } \dot{\theta} = \arg\left(\dot{x} + \mbox{i } \dot{y}\right)$$&#10;\end{itemize}&#10;\end{document}&#10;"/>
  <p:tag name="FILENAME" val="TP_tmp"/>
  <p:tag name="FORMAT" val="png256"/>
  <p:tag name="RES" val="2400"/>
  <p:tag name="BLEND" val="0"/>
  <p:tag name="TRANSPARENT" val="0"/>
  <p:tag name="TBUG" val="0"/>
  <p:tag name="ALLOWFS" val="0"/>
  <p:tag name="ORIGWIDTH" val="333"/>
  <p:tag name="PICTUREFILESIZE" val="422095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{amssymb}&#10;\begin{document}&#10;$\left.\right.$\\&#10;Retina $\mathbb{R}^2 \ni (x,y)$\\[9pt]&#10;Visual stimulus $I(x,y)$\\[9pt]&#10;$\bar{\theta}(x,y)$ - orientation of\\&#10;tangent to $I(x,y) = const$\\[9pt]&#10;External cost\\&#10;$C(x,y,\theta) = e^{-\frac{\sin^2(\theta-\bar{\theta}(x,y))}{2 \sigma}}$&#10;\end{document}&#10;"/>
  <p:tag name="FILENAME" val="TP_tmp"/>
  <p:tag name="FORMAT" val="png256"/>
  <p:tag name="RES" val="2400"/>
  <p:tag name="BLEND" val="0"/>
  <p:tag name="TRANSPARENT" val="0"/>
  <p:tag name="TBUG" val="0"/>
  <p:tag name="ALLOWFS" val="0"/>
  <p:tag name="ORIGWIDTH" val="114"/>
  <p:tag name="PICTUREFILESIZE" val="102783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{mathtools}&#10;\begin{document}&#10;$\nu$&#10;\end{document}&#10;"/>
  <p:tag name="FILENAME" val="TP_tmp"/>
  <p:tag name="FORMAT" val="bmpmono"/>
  <p:tag name="RES" val="1200"/>
  <p:tag name="BLEND" val="0"/>
  <p:tag name="TRANSPARENT" val="0"/>
  <p:tag name="TBUG" val="0"/>
  <p:tag name="ALLOWFS" val="0"/>
  <p:tag name="ORIGWIDTH" val="5"/>
  <p:tag name="PICTUREFILESIZE" val="1058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{mathtools,amssymb}&#10;\def\SO{\operatorname{SO(3)}}&#10;\def\R{\mathbb{R}}&#10;\def\Id{\operatorname{Id}}&#10;\def\th{\theta}&#10;\newcommand{\eexp}[1]{\operatorname{e}^{#1}}&#10;\DeclareMathAlphabet\gothic{U}{euf}{m}{n}&#10;\begin{document}&#10;%We parameterize $\SO \ni R(x,y,\th) = \eexp{y A_3} \eexp{-x A_2} \eexp{\th A_1},$\\&#10;%where $(x,y,\theta) \in [-\pi/2, \pi/2] \times \R/\{2 \pi \Z \} \times \R/\{2 \pi \Z \}$,&#10;Spherical projection: $\SO \ni R \mapsto R e_{1} \in S^2$&#10;\end{document}&#10;"/>
  <p:tag name="FILENAME" val="TP_tmp"/>
  <p:tag name="FORMAT" val="bmpmono"/>
  <p:tag name="RES" val="600"/>
  <p:tag name="BLEND" val="0"/>
  <p:tag name="TRANSPARENT" val="0"/>
  <p:tag name="TBUG" val="0"/>
  <p:tag name="ALLOWFS" val="0"/>
  <p:tag name="ORIGWIDTH" val="195"/>
  <p:tag name="PICTUREFILESIZE" val="20462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{mathtools,amssymb}&#10;\def\SO{\operatorname{SO(3)}}&#10;\def\R{\mathbb{R}}&#10;\def\Id{\operatorname{Id}}&#10;\def\th{\theta}&#10;\newcommand{\eexp}[1]{\operatorname{e}^{#1}}&#10;\DeclareMathAlphabet\gothic{U}{euf}{m}{n}&#10;\begin{document}&#10;\begin{eqnarray*}&#10;&amp;\dot R = - u_1 R A_2 + u_2 R A_1, \\[2pt]&#10;&amp;R(0) = \Id, \ R(t_1) = R_1,  \\[3pt]&#10;&amp;\mathcal{L}(R(\cdot)) = \int_{0}^{t_1} C(R(t)) \sqrt{\xi^2 u_1^2 +  u_2^2}\, dt \to \min,\\[3pt]&#10;&amp;R \in \SO, \quad (u_1, u_2) \in \R^2, \quad \xi&gt;0. \label{eq:so3domain}&#10;\end{eqnarray*}&#10;\end{document}&#10;"/>
  <p:tag name="FILENAME" val="TP_tmp"/>
  <p:tag name="FORMAT" val="png256"/>
  <p:tag name="RES" val="2400"/>
  <p:tag name="BLEND" val="0"/>
  <p:tag name="TRANSPARENT" val="0"/>
  <p:tag name="TBUG" val="0"/>
  <p:tag name="ALLOWFS" val="0"/>
  <p:tag name="ORIGWIDTH" val="193"/>
  <p:tag name="PICTUREFILESIZE" val="99283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3,5"/>
  <p:tag name="ORIGINALWIDTH" val="112,5"/>
  <p:tag name="LATEXADDIN" val="\documentclass{article}&#10;\usepackage{amsmath}&#10;\pagestyle{empty}&#10;\begin{document}&#10;$u_2$&#10;&#10;&#10;&#10;\end{document}"/>
  <p:tag name="IGUANATEXSIZE" val="20"/>
  <p:tag name="IGUANATEXCURSOR" val="84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3,5"/>
  <p:tag name="ORIGINALWIDTH" val="109,5"/>
  <p:tag name="LATEXADDIN" val="\documentclass{article}&#10;\usepackage{amsmath}&#10;\pagestyle{empty}&#10;\begin{document}&#10;$u_1$&#10;&#10;&#10;&#10;\end{document}"/>
  <p:tag name="IGUANATEXSIZE" val="20"/>
  <p:tag name="IGUANATEXCURSOR" val="85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DeclareMathAlphabet\gothic{U}{euf}{m}{n}&#10;\newcommand{\ul}{\mathbf}&#10;\usepackage[paperwidth=8.5in, paperheight=8.5in]{geometry}&#10;\usepackage{mathtools} &#10;\def\th{\theta}&#10;\def\span{\text{span}}&#10;\def\C{\mathcal{C}}&#10;\begin{document}&#10;$\gothic{L}(\gamma(\cdot)) = \int_0^l \gothic{C}(\gamma(s))\sqrt{\xi^2 + k_g^2(s)} \, {\rm d} s \to \min$&#10;\end{document}&#10;"/>
  <p:tag name="FILENAME" val="TP_tmp"/>
  <p:tag name="FORMAT" val="png256"/>
  <p:tag name="RES" val="2400"/>
  <p:tag name="BLEND" val="0"/>
  <p:tag name="TRANSPARENT" val="1"/>
  <p:tag name="TBUG" val="0"/>
  <p:tag name="ALLOWFS" val="0"/>
  <p:tag name="ORIGWIDTH" val="185"/>
  <p:tag name="PICTUREFILESIZE" val="37538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$P_{\textrm{curve}}(S^2)$&#10;\end{document}&#10;"/>
  <p:tag name="FILENAME" val="TP_tmp"/>
  <p:tag name="FORMAT" val="bmpmono"/>
  <p:tag name="RES" val="1200"/>
  <p:tag name="BLEND" val="0"/>
  <p:tag name="TRANSPARENT" val="0"/>
  <p:tag name="TBUG" val="0"/>
  <p:tag name="ALLOWFS" val="0"/>
  <p:tag name="ORIGWIDTH" val="48"/>
  <p:tag name="PICTUREFILESIZE" val="20062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DeclareMathAlphabet\gothic{U}{euf}{m}{n}&#10;\usepackage{amssymb}&#10;\begin{document}&#10;$\left.\right.$\\&#10;External cost\\[3pt]&#10;$\gothic{C}(x,y) = \frac12 \left(\frac{1}{\cos^{p}x \cos^{p} y} + 1 \right)$&#10;\end{document}&#10;"/>
  <p:tag name="FILENAME" val="TP_tmp"/>
  <p:tag name="FORMAT" val="png256"/>
  <p:tag name="RES" val="2400"/>
  <p:tag name="BLEND" val="0"/>
  <p:tag name="TRANSPARENT" val="0"/>
  <p:tag name="TBUG" val="0"/>
  <p:tag name="ALLOWFS" val="0"/>
  <p:tag name="ORIGWIDTH" val="123"/>
  <p:tag name="PICTUREFILESIZE" val="34069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{mathtools} &#10;\def\th{\theta}&#10;\def\span{\text{span}}&#10;\def\C{\mathcal{C}}&#10;\begin{document}&#10;\begin{equation*}&#10;\label{eq:ymax}&#10;y(a,R,\psi)=\arccos \left(\cos\psi \, \sqrt{1-\frac{a^2 \sin^2\psi}{R^2}}-\frac{a \sin ^2\psi}{R}\right)&#10;\end{equation*}&#10;\end{document}&#10;"/>
  <p:tag name="FILENAME" val="TP_tmp"/>
  <p:tag name="FORMAT" val="png256"/>
  <p:tag name="RES" val="2400"/>
  <p:tag name="BLEND" val="0"/>
  <p:tag name="TRANSPARENT" val="1"/>
  <p:tag name="TBUG" val="0"/>
  <p:tag name="ALLOWFS" val="0"/>
  <p:tag name="ORIGWIDTH" val="235"/>
  <p:tag name="PICTUREFILESIZE" val="58656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paperwidth=8.5in, paperheight=8.5in]{geometry}&#10;\usepackage{mathtools} &#10;\def\th{\theta}&#10;\def\span{\text{span}}&#10;\def\C{\mathcal{C}}&#10;\begin{document}&#10;\flushleft&#10;Global distortion $\mathcal{GD}(y) = \frac{|y-Y(0,y)|}{|y|}$ \\[5pt]&#10;Maximum global distortion: $ 0\leq \mathcal{GD}(y) \leq \mathcal{GD}(y_{max}) \approx 0.07$ \\[0.1 in]&#10;Local deformation $\begin{array}{l}&#10;J(x,y) =&#10;\det \left(\begin{array}{c c}&#10;\frac{\partial{X}}{\partial x}(x,y) &amp; \frac{\partial{X}}{\partial y}(x,y) \\&#10;\frac{\partial{Y}}{\partial x}(x,y) &amp; \frac{\partial{Y}}{\partial y}(x,y)&#10;\end{array} \right) &#10;\end{array}&#10;$\\[7pt]&#10;Maximum local deformation error $23\%$&#10;\end{document}&#10;"/>
  <p:tag name="FILENAME" val="TP_tmp"/>
  <p:tag name="FORMAT" val="png256"/>
  <p:tag name="RES" val="2400"/>
  <p:tag name="BLEND" val="0"/>
  <p:tag name="TRANSPARENT" val="0"/>
  <p:tag name="TBUG" val="0"/>
  <p:tag name="ALLOWFS" val="0"/>
  <p:tag name="ORIGWIDTH" val="260"/>
  <p:tag name="PICTUREFILESIZE" val="180908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paperwidth=8.5in, paperheight=8.5in]{geometry}&#10;\usepackage{mathtools} &#10;\def\th{\theta}&#10;\def\span{\text{span}}&#10;\def\C{\mathcal{C}}&#10;\begin{document}&#10;\begin{equation*} \label{eq:xytoXY}&#10;X = \frac{(a+c)\sin x}{a+ \cos{x} \cos{y}} \eta, \quad Y = \frac{(a+c)\cos x \sin y}{a+\cos x \cos y} \eta&#10;\end{equation*}&#10;\end{document}&#10;"/>
  <p:tag name="FILENAME" val="TP_tmp"/>
  <p:tag name="FORMAT" val="png256"/>
  <p:tag name="RES" val="2400"/>
  <p:tag name="BLEND" val="0"/>
  <p:tag name="TRANSPARENT" val="0"/>
  <p:tag name="TBUG" val="0"/>
  <p:tag name="ALLOWFS" val="0"/>
  <p:tag name="ORIGWIDTH" val="206"/>
  <p:tag name="PICTUREFILESIZE" val="48222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{mathtools}&#10;\begin{document}&#10;$c$&#10;\end{document}&#10;"/>
  <p:tag name="FILENAME" val="TP_tmp"/>
  <p:tag name="FORMAT" val="bmpmono"/>
  <p:tag name="RES" val="4800"/>
  <p:tag name="BLEND" val="0"/>
  <p:tag name="TRANSPARENT" val="0"/>
  <p:tag name="TBUG" val="0"/>
  <p:tag name="ALLOWFS" val="0"/>
  <p:tag name="ORIGWIDTH" val="4"/>
  <p:tag name="PICTUREFILESIZE" val="12050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paperwidth=8.5in, paperheight=8.5in]{geometry}&#10;\usepackage{mathtools} &#10;\def\th{\theta}&#10;\def\span{\text{span}}&#10;\def\C{\mathcal{C}}&#10;\begin{document}&#10;$\left. \right.$\\&#10;$R = 10.5 \, mm$\\&#10;$a = 6.5 \, mm$ \\&#10;$\psi_{\max} = \frac{\pi}{8}$&#10;\end{document}&#10;"/>
  <p:tag name="FILENAME" val="TP_tmp"/>
  <p:tag name="FORMAT" val="png256"/>
  <p:tag name="RES" val="2400"/>
  <p:tag name="BLEND" val="0"/>
  <p:tag name="TRANSPARENT" val="0"/>
  <p:tag name="TBUG" val="0"/>
  <p:tag name="ALLOWFS" val="0"/>
  <p:tag name="ORIGWIDTH" val="58"/>
  <p:tag name="PICTUREFILESIZE" val="22889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paperwidth=8.5in, paperheight=8.5in]{geometry}&#10;\usepackage{mathtools} &#10;\def\th{\theta}&#10;\def\span{\text{span}}&#10;\def\C{\mathcal{C}}&#10;\begin{document}&#10;\begin{equation*}\label{eq:S2param}&#10;S^2 \ni \mathrm{n}(x,y) = \left(\begin{array}{c}&#10;\cos x \cos y \\&#10;\cos x \sin y \\&#10;\sin x&#10;\end{array}\right)&#10;\end{equation*}&#10;\end{document}&#10;"/>
  <p:tag name="FILENAME" val="TP_tmp"/>
  <p:tag name="FORMAT" val="png256"/>
  <p:tag name="RES" val="2400"/>
  <p:tag name="BLEND" val="0"/>
  <p:tag name="TRANSPARENT" val="1"/>
  <p:tag name="TBUG" val="0"/>
  <p:tag name="ALLOWFS" val="0"/>
  <p:tag name="ORIGWIDTH" val="133"/>
  <p:tag name="PICTUREFILESIZE" val="41555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paperwidth=8.5in, paperheight=8.5in]{geometry}&#10;\usepackage{mathtools} &#10;\def\th{\theta}&#10;\def\span{\text{span}}&#10;\def\C{\mathcal{C}}&#10;\begin{document}&#10;Maximum angle $y_{max} \approx 0.63 \text{rad} \approx 36^{\circ}$&#10;\end{document}&#10;"/>
  <p:tag name="FILENAME" val="TP_tmp"/>
  <p:tag name="FORMAT" val="png256"/>
  <p:tag name="RES" val="2400"/>
  <p:tag name="BLEND" val="0"/>
  <p:tag name="TRANSPARENT" val="0"/>
  <p:tag name="TBUG" val="0"/>
  <p:tag name="ALLOWFS" val="0"/>
  <p:tag name="ORIGWIDTH" val="167"/>
  <p:tag name="PICTUREFILESIZE" val="28032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paperwidth=8.5in, paperheight=8.5in]{geometry}&#10;\usepackage{mathtools} &#10;\def\th{\theta}&#10;\def\span{\text{span}}&#10;\def\C{\mathcal{C}}&#10;\begin{document}&#10;Projection $\Pi:(x,y)\mapsto(X,Y)$:&#10;\end{document}&#10;"/>
  <p:tag name="FILENAME" val="TP_tmp"/>
  <p:tag name="FORMAT" val="png256"/>
  <p:tag name="RES" val="2400"/>
  <p:tag name="BLEND" val="0"/>
  <p:tag name="TRANSPARENT" val="0"/>
  <p:tag name="TBUG" val="0"/>
  <p:tag name="ALLOWFS" val="0"/>
  <p:tag name="ORIGWIDTH" val="134"/>
  <p:tag name="PICTUREFILESIZE" val="21982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$\xi = 1$&#10;\end{document}&#10;"/>
  <p:tag name="FILENAME" val="TP_tmp"/>
  <p:tag name="FORMAT" val="png256"/>
  <p:tag name="RES" val="2400"/>
  <p:tag name="BLEND" val="0"/>
  <p:tag name="TRANSPARENT" val="0"/>
  <p:tag name="TBUG" val="0"/>
  <p:tag name="ALLOWFS" val="0"/>
  <p:tag name="ORIGWIDTH" val="23"/>
  <p:tag name="PICTUREFILESIZE" val="3124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$\xi = 3$&#10;\end{document}&#10;"/>
  <p:tag name="FILENAME" val="TP_tmp"/>
  <p:tag name="FORMAT" val="png256"/>
  <p:tag name="RES" val="2400"/>
  <p:tag name="BLEND" val="0"/>
  <p:tag name="TRANSPARENT" val="0"/>
  <p:tag name="TBUG" val="0"/>
  <p:tag name="ALLOWFS" val="0"/>
  <p:tag name="ORIGWIDTH" val="24"/>
  <p:tag name="PICTUREFILESIZE" val="3715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{amssymb}&#10;\begin{document}&#10;$\left.\right.$\\&#10;Retina $S^2 \ni \mathrm{n}(x,y)$\\[9pt]&#10;Spherical Image $I(x,y)$\\[9pt]&#10;Flat Image $F(X,Y)$\\&#10;$F(X,Y) = I(\Pi^{-1}(X,Y))$\\[9pt]&#10;External cost\\&#10;$C(x,y,\theta) = $\\&#10;$\left. \quad =\left(1+ \frac{VF(\Pi(x,y))}{\lambda\|VF\|^{2}_{\infty}}\right)^{-1}\right.$\\[5pt]&#10;$VF$ multiscale vesselness&#10;\end{document}&#10;"/>
  <p:tag name="FILENAME" val="TP_tmp"/>
  <p:tag name="FORMAT" val="png256"/>
  <p:tag name="RES" val="2400"/>
  <p:tag name="BLEND" val="0"/>
  <p:tag name="TRANSPARENT" val="0"/>
  <p:tag name="TBUG" val="0"/>
  <p:tag name="ALLOWFS" val="0"/>
  <p:tag name="ORIGWIDTH" val="109"/>
  <p:tag name="PICTUREFILESIZE" val="135172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{amssymb}&#10;\begin{document}&#10;$\left.\right.$\\&#10;SE(2) geodesics&#10;\end{document}&#10;"/>
  <p:tag name="FILENAME" val="TP_tmp"/>
  <p:tag name="FORMAT" val="png256"/>
  <p:tag name="RES" val="2400"/>
  <p:tag name="BLEND" val="0"/>
  <p:tag name="TRANSPARENT" val="0"/>
  <p:tag name="TBUG" val="0"/>
  <p:tag name="ALLOWFS" val="0"/>
  <p:tag name="ORIGWIDTH" val="68"/>
  <p:tag name="PICTUREFILESIZE" val="14133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{amssymb}&#10;\begin{document}&#10;$\left.\right.$\\&#10;SO(3) geodesics&#10;\end{document}&#10;"/>
  <p:tag name="FILENAME" val="TP_tmp"/>
  <p:tag name="FORMAT" val="png256"/>
  <p:tag name="RES" val="2400"/>
  <p:tag name="BLEND" val="0"/>
  <p:tag name="TRANSPARENT" val="0"/>
  <p:tag name="TBUG" val="0"/>
  <p:tag name="ALLOWFS" val="0"/>
  <p:tag name="ORIGWIDTH" val="69"/>
  <p:tag name="PICTUREFILESIZE" val="14219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newcommand{\SO}{SO(3)}&#10;\newcommand{\SE}{SE(2)}&#10;\usepackage{amssymb}&#10;\begin{document}&#10;$\left.\right.$\\&#10;$X_i$  - l.-i. v.f. on \SO\\[9pt]&#10;$\mathcal{A}_i$ - l.-i. v.f. on SE(2)\\[9pt]&#10;$\gamma^{\SO}$ -SO(3) geodesic\\[9pt]&#10;$\gamma^{\SE}$ - SE(2) geodesic\\[9pt]&#10;$\mathcal{W}$ - SR-distance\\&#10;from source point\\[9pt]&#10;Geodesic curvature \\[7pt]&#10;$\kappa_g^{\SO}(\cdot) = $\\&#10;$= -\xi^2 \frac{X_2|_{\gamma^{\SO}(\cdot)}(\mathcal{W}^{\SO})}{X_1|_{\gamma^{\SO}(\cdot)}(\mathcal{W}^{\SO})}$\\[9pt]&#10;Plannar curvature \\[7pt]&#10;$\kappa^{\SE}(\cdot) = $\\&#10;$=-\xi^2 \frac{\mathcal{A}_2|_{\gamma^{\SE}(\cdot)}(\mathcal{W}^{\SE})}{\mathcal{A}_1|_{\gamma^{\SE}(\cdot)}(\mathcal{W}^{\SE})}$&#10;\end{document}&#10;"/>
  <p:tag name="FILENAME" val="TP_tmp"/>
  <p:tag name="FORMAT" val="png256"/>
  <p:tag name="RES" val="2400"/>
  <p:tag name="BLEND" val="0"/>
  <p:tag name="TRANSPARENT" val="0"/>
  <p:tag name="TBUG" val="0"/>
  <p:tag name="ALLOWFS" val="0"/>
  <p:tag name="ORIGWIDTH" val="108"/>
  <p:tag name="PICTUREFILESIZE" val="220318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$-\pi$&#10;\end{document}&#10;"/>
  <p:tag name="FILENAME" val="TP_tmp"/>
  <p:tag name="FORMAT" val="bmpmono"/>
  <p:tag name="RES" val="1200"/>
  <p:tag name="BLEND" val="0"/>
  <p:tag name="TRANSPARENT" val="0"/>
  <p:tag name="TBUG" val="0"/>
  <p:tag name="ALLOWFS" val="0"/>
  <p:tag name="ORIGWIDTH" val="14"/>
  <p:tag name="PICTUREFILESIZE" val="2718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{mathtools,amssymb}&#10;\def\D{\Delta}&#10;\def\Id{\textrm{Id}}&#10;\def\spann{\textrm{span}}&#10;\def\min{\textrm{min}}&#10;\def\R{\mathbb{R}}&#10;\begin{document}&#10;\begin{itemize}&#10;\item $G$ - 3D Lie group,&#10;$L$ - Lie algebra of left-invariant v.f. on $G$,\\&#10;$\D \subset TG$, $\D+[\D,\D]=TG$ - left invariant subbundle, \\&#10;$\mathcal{G}$ - left-invariant inner product in $\D$. \vspace{-0.2cm}&#10;\item Left-invariant contact sub-Riemannian structure on Lie group: \\&#10;$(G, \D, \mathcal{G}), \ \D = \spann(\mathcal{A}_1, \mathcal{A}_2), \ \mathcal{G}(\mathcal{A}_i, \mathcal{A}_j) = \delta_{ij}$, where $\mathcal{A}_1, \mathcal{A}_2 \in L$.&#10; \vspace{-0.2cm}&#10;\item Here $\mathcal{A}_1$, $\mathcal{A}_2$ are left-invariant v.f. on $G$, &#10;such that \\&#10; $\spann(\mathcal{A}_1|_{g}, \mathcal{A}_2|_{g}, [\mathcal{A}_1,\mathcal{A}_2]|_{g}) = T_g G, \quad g \in G.$&#10;\item SR length minimizers \\ $\gamma:[0,t_1] \to G$, $\dot{\gamma}(t) \in \D_{\gamma(t)}$,\\&#10;$ \int_0^{t_1} \sqrt{\mathcal{G}(\dot{\gamma}(t),\dot{\gamma}(t))} \ dt \to \min.$&#10;\item  Optimal Control Problem:\\&#10; $(u_1, u_2) \in \R^2$ - controls,\\&#10;$\dot{\gamma} = u_1 \mathcal{A}_1|_{\gamma} + u_2 \mathcal{A}_2|_{\gamma},$ \\&#10;$\gamma(0) = \Id, \qquad \gamma(t_1) = g_1, $\\&#10;$l = \int_{0}^{t_1} \sqrt{u_1^2 + u_2^2} \, dt \to \min.$&#10;\end{itemize}&#10;\end{document}&#10;"/>
  <p:tag name="FILENAME" val="TP_tmp"/>
  <p:tag name="FORMAT" val="bmpmono"/>
  <p:tag name="RES" val="1200"/>
  <p:tag name="BLEND" val="0"/>
  <p:tag name="TRANSPARENT" val="0"/>
  <p:tag name="TBUG" val="0"/>
  <p:tag name="ALLOWFS" val="0"/>
  <p:tag name="ORIGWIDTH" val="295"/>
  <p:tag name="PICTUREFILESIZE" val="2094462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The effect of $\xi$ on cuspless S-curves.&#10;\end{document}&#10;"/>
  <p:tag name="FILENAME" val="TP_tmp"/>
  <p:tag name="FORMAT" val="bmpmono"/>
  <p:tag name="RES" val="1200"/>
  <p:tag name="BLEND" val="0"/>
  <p:tag name="TRANSPARENT" val="0"/>
  <p:tag name="TBUG" val="0"/>
  <p:tag name="ALLOWFS" val="0"/>
  <p:tag name="ORIGWIDTH" val="156"/>
  <p:tag name="PICTUREFILESIZE" val="54838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$P_{\textrm{curve}}(S^2)$&#10;\end{document}&#10;"/>
  <p:tag name="FILENAME" val="TP_tmp"/>
  <p:tag name="FORMAT" val="bmpmono"/>
  <p:tag name="RES" val="1200"/>
  <p:tag name="BLEND" val="0"/>
  <p:tag name="TRANSPARENT" val="0"/>
  <p:tag name="TBUG" val="0"/>
  <p:tag name="ALLOWFS" val="0"/>
  <p:tag name="ORIGWIDTH" val="48"/>
  <p:tag name="PICTUREFILESIZE" val="20062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{mathtools,amssymb}&#10;\def\R{\mathbb{R}}&#10;\def\Id{\operatorname{Id}}&#10;\def\SE{\operatorname{SE(2)}}&#10;\newcommand{\ul}{\mathbf}&#10;\newcommand{\bx}{{\textbf{x}}}&#10;\def\ds{\displaystyle}&#10;\def\th{\theta}&#10;\begin{document}&#10;\begin{equation*} \label{problemP}&#10;\xi&gt;0,  \quad \bx_i \in \R^3, \; \; \ul{n}_i \in S^2, \ i \in \{0,1\}.&#10;\end{equation*}&#10;\end{document}&#10;"/>
  <p:tag name="FILENAME" val="TP_tmp"/>
  <p:tag name="FORMAT" val="bmpmono"/>
  <p:tag name="RES" val="1200"/>
  <p:tag name="BLEND" val="0"/>
  <p:tag name="TRANSPARENT" val="0"/>
  <p:tag name="TBUG" val="0"/>
  <p:tag name="ALLOWFS" val="0"/>
  <p:tag name="ORIGWIDTH" val="164"/>
  <p:tag name="PICTUREFILESIZE" val="74710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{mathtools,amssymb}&#10;\def\R{\mathbb{R}}&#10;\def\Id{\operatorname{Id}}&#10;\def\SE{\operatorname{SE(2)}}&#10;\newcommand{\ul}{\mathbf}&#10;\newcommand{\bx}{{\textbf{x}}}&#10;\def\ds{\displaystyle}&#10;\def\th{\theta}&#10;\begin{document}&#10;\begin{equation*} \label{problemP}&#10;\bx \in C^{\infty}([0,L],\R^3)\end{equation*}&#10;\end{document}&#10;"/>
  <p:tag name="FILENAME" val="TP_tmp"/>
  <p:tag name="FORMAT" val="bmpmono"/>
  <p:tag name="RES" val="1200"/>
  <p:tag name="BLEND" val="0"/>
  <p:tag name="TRANSPARENT" val="0"/>
  <p:tag name="TBUG" val="0"/>
  <p:tag name="ALLOWFS" val="0"/>
  <p:tag name="ORIGWIDTH" val="80"/>
  <p:tag name="PICTUREFILESIZE" val="36518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{mathtools,amssymb}&#10;\def\R{\mathbb{R}}&#10;\def\Id{\operatorname{Id}}&#10;\def\SE{\operatorname{SE(2)}}&#10;\newcommand{\ul}{\mathbf}&#10;\newcommand{\bx}{{\textbf{x}}}&#10;\def\ds{\displaystyle}&#10;\def\th{\theta}&#10;\begin{document}&#10;\begin{eqnarray*} \label{problemP}&#10;\bx(0)=\bx_0, \, \bx(L)=\bx_1 \in \R^3, \\&#10;\bx'(0)=\ul{n}_0, \, \bx'(L)=\ul{n}_1 \in \mathrm{S}^2,&#10;\end{eqnarray*}&#10;\end{document}&#10;"/>
  <p:tag name="FILENAME" val="TP_tmp"/>
  <p:tag name="FORMAT" val="bmpmono"/>
  <p:tag name="RES" val="1200"/>
  <p:tag name="BLEND" val="0"/>
  <p:tag name="TRANSPARENT" val="0"/>
  <p:tag name="TBUG" val="0"/>
  <p:tag name="ALLOWFS" val="0"/>
  <p:tag name="ORIGWIDTH" val="125"/>
  <p:tag name="PICTUREFILESIZE" val="123350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{mathtools,amssymb}&#10;\newcommand{\dif}{\mathrm{d}}&#10;\def\R{\mathbb{R}}&#10;\def\Id{\operatorname{Id}}&#10;\def\SE{\operatorname{SE(2)}}&#10;\newcommand{\ul}{\mathbf}&#10;\newcommand{\bx}{{\textbf{x}}}&#10;\def\ds{\displaystyle}&#10;\def\th{\theta}&#10;\begin{document}&#10;\begin{equation*} \label{problemP}&#10;E(\bx) := \int_0^L \! \sqrt{\xi^2+\kappa^2(s)} \, \dif s \to \min,&#10;\end{equation*}&#10;\end{document}&#10;"/>
  <p:tag name="FILENAME" val="TP_tmp"/>
  <p:tag name="FORMAT" val="bmpmono"/>
  <p:tag name="RES" val="1200"/>
  <p:tag name="BLEND" val="0"/>
  <p:tag name="TRANSPARENT" val="0"/>
  <p:tag name="TBUG" val="0"/>
  <p:tag name="ALLOWFS" val="0"/>
  <p:tag name="ORIGWIDTH" val="155"/>
  <p:tag name="PICTUREFILESIZE" val="140354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{mathtools,amssymb}&#10;\newcommand{\dif}{\mathrm{d}}&#10;\def\R{\mathbb{R}}&#10;\def\Id{\operatorname{Id}}&#10;\def\SE{\operatorname{SE(2)}}&#10;\newcommand{\ul}{\mathbf}&#10;\newcommand{\bx}{{\textbf{x}}}&#10;\def\ds{\displaystyle}&#10;\def\th{\theta}&#10;\begin{document}&#10;\begin{equation*} \label{problemP}&#10;\kappa(s) = \|\bx''(s)\|.&#10;\end{equation*}&#10;\end{document}&#10;"/>
  <p:tag name="FILENAME" val="TP_tmp"/>
  <p:tag name="FORMAT" val="bmpmono"/>
  <p:tag name="RES" val="1200"/>
  <p:tag name="BLEND" val="0"/>
  <p:tag name="TRANSPARENT" val="0"/>
  <p:tag name="TBUG" val="0"/>
  <p:tag name="ALLOWFS" val="0"/>
  <p:tag name="ORIGWIDTH" val="67"/>
  <p:tag name="PICTUREFILESIZE" val="28062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{mathtools, amssymb}&#10;\begin{document}&#10;$P_{\textrm{curve}}(\mathbb{R}^3 \times S^2)$&#10;\end{document}&#10;"/>
  <p:tag name="FILENAME" val="TP_tmp"/>
  <p:tag name="FORMAT" val="bmpmono"/>
  <p:tag name="RES" val="1200"/>
  <p:tag name="BLEND" val="0"/>
  <p:tag name="TRANSPARENT" val="0"/>
  <p:tag name="TBUG" val="0"/>
  <p:tag name="ALLOWFS" val="0"/>
  <p:tag name="ORIGWIDTH" val="67"/>
  <p:tag name="PICTUREFILESIZE" val="28062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3586</TotalTime>
  <Words>1304</Words>
  <Application>Microsoft Office PowerPoint</Application>
  <PresentationFormat>On-screen Show (4:3)</PresentationFormat>
  <Paragraphs>315</Paragraphs>
  <Slides>46</Slides>
  <Notes>46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46</vt:i4>
      </vt:variant>
    </vt:vector>
  </HeadingPairs>
  <TitlesOfParts>
    <vt:vector size="47" baseType="lpstr">
      <vt:lpstr>Тема Office</vt:lpstr>
      <vt:lpstr>Субримановы геодезические на группах Ли в обработке изображений</vt:lpstr>
      <vt:lpstr>PowerPoint Presentation</vt:lpstr>
      <vt:lpstr>PowerPoint Presentation</vt:lpstr>
      <vt:lpstr>PowerPoint Presentation</vt:lpstr>
      <vt:lpstr>PowerPoint Presentation</vt:lpstr>
      <vt:lpstr>Lie Group Analysis via Invertible Orientation Scores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Annual Interview 2014 - 2015</dc:title>
  <dc:creator>Mashtakov, A.</dc:creator>
  <cp:lastModifiedBy>Mashtakov, A.</cp:lastModifiedBy>
  <cp:revision>169</cp:revision>
  <dcterms:created xsi:type="dcterms:W3CDTF">2015-08-19T08:38:12Z</dcterms:created>
  <dcterms:modified xsi:type="dcterms:W3CDTF">2016-05-27T09:20:42Z</dcterms:modified>
</cp:coreProperties>
</file>