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Default Extension="vml" ContentType="application/vnd.openxmlformats-officedocument.vmlDrawing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57" r:id="rId3"/>
    <p:sldId id="258" r:id="rId4"/>
    <p:sldId id="260" r:id="rId5"/>
    <p:sldId id="259" r:id="rId6"/>
    <p:sldId id="261" r:id="rId7"/>
    <p:sldId id="263" r:id="rId8"/>
    <p:sldId id="264" r:id="rId9"/>
    <p:sldId id="265" r:id="rId10"/>
    <p:sldId id="266" r:id="rId11"/>
    <p:sldId id="267" r:id="rId12"/>
    <p:sldId id="269" r:id="rId13"/>
    <p:sldId id="270" r:id="rId14"/>
    <p:sldId id="271" r:id="rId15"/>
    <p:sldId id="272" r:id="rId16"/>
    <p:sldId id="273" r:id="rId17"/>
    <p:sldId id="274" r:id="rId18"/>
    <p:sldId id="276" r:id="rId19"/>
    <p:sldId id="294" r:id="rId20"/>
    <p:sldId id="295" r:id="rId21"/>
    <p:sldId id="296" r:id="rId22"/>
    <p:sldId id="297" r:id="rId23"/>
    <p:sldId id="298" r:id="rId24"/>
    <p:sldId id="307" r:id="rId25"/>
    <p:sldId id="299" r:id="rId26"/>
    <p:sldId id="300" r:id="rId27"/>
    <p:sldId id="301" r:id="rId28"/>
    <p:sldId id="308" r:id="rId29"/>
    <p:sldId id="303" r:id="rId30"/>
    <p:sldId id="304" r:id="rId31"/>
    <p:sldId id="305" r:id="rId32"/>
    <p:sldId id="310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274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688B65-0861-41B4-9BB9-01F384F8749A}" type="datetimeFigureOut">
              <a:rPr lang="ru-RU" smtClean="0"/>
              <a:pPr/>
              <a:t>04.11.2015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F92C7C-61A4-4DD0-933A-C8DA1049353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F92C7C-61A4-4DD0-933A-C8DA1049353B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F92C7C-61A4-4DD0-933A-C8DA1049353B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Скорость скольжения определена неоднозначно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F92C7C-61A4-4DD0-933A-C8DA1049353B}" type="slidenum">
              <a:rPr lang="ru-RU" smtClean="0"/>
              <a:pPr/>
              <a:t>28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fsm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F92C7C-61A4-4DD0-933A-C8DA1049353B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 – </a:t>
            </a:r>
            <a:r>
              <a:rPr lang="ru-RU" dirty="0" err="1" smtClean="0"/>
              <a:t>функуия</a:t>
            </a:r>
            <a:r>
              <a:rPr lang="ru-RU" baseline="0" dirty="0" smtClean="0"/>
              <a:t> распределения (вероятностная мера) определенная на </a:t>
            </a:r>
            <a:r>
              <a:rPr lang="en-US" baseline="0" dirty="0" smtClean="0"/>
              <a:t>Vu</a:t>
            </a:r>
            <a:r>
              <a:rPr lang="ru-RU" baseline="0" dirty="0" smtClean="0"/>
              <a:t>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F92C7C-61A4-4DD0-933A-C8DA1049353B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(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F92C7C-61A4-4DD0-933A-C8DA1049353B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F92C7C-61A4-4DD0-933A-C8DA1049353B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F92C7C-61A4-4DD0-933A-C8DA1049353B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F92C7C-61A4-4DD0-933A-C8DA1049353B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S(x1,x2)=0</a:t>
            </a:r>
            <a:r>
              <a:rPr lang="ru-RU" dirty="0" smtClean="0"/>
              <a:t>,</a:t>
            </a:r>
            <a:r>
              <a:rPr lang="ru-RU" baseline="0" dirty="0" smtClean="0"/>
              <a:t> так что </a:t>
            </a:r>
            <a:r>
              <a:rPr lang="en-US" baseline="0" dirty="0" smtClean="0"/>
              <a:t>m=1. </a:t>
            </a:r>
            <a:r>
              <a:rPr lang="ru-RU" baseline="0" dirty="0" smtClean="0"/>
              <a:t>Число допустимых управлений  равно двум, так что задача вырождена. Нужно найти только весовые множители для этих управлений.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F92C7C-61A4-4DD0-933A-C8DA1049353B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(20)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F92C7C-61A4-4DD0-933A-C8DA1049353B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E940C-B667-4F8B-A800-18CA0332D159}" type="datetime1">
              <a:rPr lang="ru-RU" smtClean="0"/>
              <a:pPr/>
              <a:t>04.11.2015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C9CD-7A40-4E6D-A3E9-9EED27503F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DDB0F-17B9-4005-98AA-4605D45E9DF0}" type="datetime1">
              <a:rPr lang="ru-RU" smtClean="0"/>
              <a:pPr/>
              <a:t>04.11.2015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C9CD-7A40-4E6D-A3E9-9EED27503F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06BE6-FBFC-429B-91F3-EC8D7E37D900}" type="datetime1">
              <a:rPr lang="ru-RU" smtClean="0"/>
              <a:pPr/>
              <a:t>04.11.2015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C9CD-7A40-4E6D-A3E9-9EED27503F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53253-190F-4A24-821D-E0DC8E9B2BB9}" type="datetime1">
              <a:rPr lang="ru-RU" smtClean="0"/>
              <a:pPr/>
              <a:t>04.11.2015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C9CD-7A40-4E6D-A3E9-9EED27503F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CBF13-94D9-4B75-BED0-3717EDF1832B}" type="datetime1">
              <a:rPr lang="ru-RU" smtClean="0"/>
              <a:pPr/>
              <a:t>04.11.2015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C9CD-7A40-4E6D-A3E9-9EED27503F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BB3F1-E3CE-4597-838E-4A1F72ADF3D6}" type="datetime1">
              <a:rPr lang="ru-RU" smtClean="0"/>
              <a:pPr/>
              <a:t>04.11.2015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C9CD-7A40-4E6D-A3E9-9EED27503F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50659-425B-4A4E-A203-DFBD986AB43C}" type="datetime1">
              <a:rPr lang="ru-RU" smtClean="0"/>
              <a:pPr/>
              <a:t>04.11.2015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C9CD-7A40-4E6D-A3E9-9EED27503F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0B975-198F-4349-8A34-4A22D2507432}" type="datetime1">
              <a:rPr lang="ru-RU" smtClean="0"/>
              <a:pPr/>
              <a:t>04.11.2015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C9CD-7A40-4E6D-A3E9-9EED27503F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2E940-205A-46AD-BC86-5D8B81517C99}" type="datetime1">
              <a:rPr lang="ru-RU" smtClean="0"/>
              <a:pPr/>
              <a:t>04.11.2015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C9CD-7A40-4E6D-A3E9-9EED27503F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30AFE-BA2E-48D7-A061-48A4322C6C75}" type="datetime1">
              <a:rPr lang="ru-RU" smtClean="0"/>
              <a:pPr/>
              <a:t>04.11.2015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C9CD-7A40-4E6D-A3E9-9EED27503F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A74C8-B7A0-4D55-B3CB-A66929343254}" type="datetime1">
              <a:rPr lang="ru-RU" smtClean="0"/>
              <a:pPr/>
              <a:t>04.11.2015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C9CD-7A40-4E6D-A3E9-9EED27503F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0772C4-EA62-4E7C-A77E-B9F0E72AF387}" type="datetime1">
              <a:rPr lang="ru-RU" smtClean="0"/>
              <a:pPr/>
              <a:t>04.11.2015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60C9CD-7A40-4E6D-A3E9-9EED27503F5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19.png"/><Relationship Id="rId4" Type="http://schemas.openxmlformats.org/officeDocument/2006/relationships/image" Target="../media/image2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2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3" Type="http://schemas.openxmlformats.org/officeDocument/2006/relationships/image" Target="../media/image43.png"/><Relationship Id="rId7" Type="http://schemas.openxmlformats.org/officeDocument/2006/relationships/image" Target="../media/image4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6.png"/><Relationship Id="rId5" Type="http://schemas.openxmlformats.org/officeDocument/2006/relationships/image" Target="../media/image45.png"/><Relationship Id="rId4" Type="http://schemas.openxmlformats.org/officeDocument/2006/relationships/image" Target="../media/image4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7" Type="http://schemas.openxmlformats.org/officeDocument/2006/relationships/image" Target="../media/image54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3.png"/><Relationship Id="rId5" Type="http://schemas.openxmlformats.org/officeDocument/2006/relationships/image" Target="../media/image52.png"/><Relationship Id="rId4" Type="http://schemas.openxmlformats.org/officeDocument/2006/relationships/image" Target="../media/image51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png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5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58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png"/><Relationship Id="rId3" Type="http://schemas.openxmlformats.org/officeDocument/2006/relationships/image" Target="../media/image60.png"/><Relationship Id="rId7" Type="http://schemas.openxmlformats.org/officeDocument/2006/relationships/image" Target="../media/image63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2.png"/><Relationship Id="rId11" Type="http://schemas.openxmlformats.org/officeDocument/2006/relationships/image" Target="../media/image67.png"/><Relationship Id="rId5" Type="http://schemas.openxmlformats.org/officeDocument/2006/relationships/image" Target="../media/image61.png"/><Relationship Id="rId10" Type="http://schemas.openxmlformats.org/officeDocument/2006/relationships/image" Target="../media/image66.png"/><Relationship Id="rId4" Type="http://schemas.openxmlformats.org/officeDocument/2006/relationships/image" Target="../media/image12.png"/><Relationship Id="rId9" Type="http://schemas.openxmlformats.org/officeDocument/2006/relationships/image" Target="../media/image6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9.png"/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2.png"/><Relationship Id="rId5" Type="http://schemas.openxmlformats.org/officeDocument/2006/relationships/image" Target="../media/image71.png"/><Relationship Id="rId4" Type="http://schemas.openxmlformats.org/officeDocument/2006/relationships/image" Target="../media/image70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3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5.png"/><Relationship Id="rId2" Type="http://schemas.openxmlformats.org/officeDocument/2006/relationships/image" Target="../media/image7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8.png"/><Relationship Id="rId2" Type="http://schemas.openxmlformats.org/officeDocument/2006/relationships/image" Target="../media/image7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9.png"/><Relationship Id="rId4" Type="http://schemas.openxmlformats.org/officeDocument/2006/relationships/image" Target="../media/image53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png"/><Relationship Id="rId3" Type="http://schemas.openxmlformats.org/officeDocument/2006/relationships/image" Target="../media/image81.png"/><Relationship Id="rId7" Type="http://schemas.openxmlformats.org/officeDocument/2006/relationships/image" Target="../media/image85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4.png"/><Relationship Id="rId5" Type="http://schemas.openxmlformats.org/officeDocument/2006/relationships/image" Target="../media/image83.png"/><Relationship Id="rId4" Type="http://schemas.openxmlformats.org/officeDocument/2006/relationships/image" Target="../media/image82.png"/><Relationship Id="rId9" Type="http://schemas.openxmlformats.org/officeDocument/2006/relationships/image" Target="../media/image86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8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4.png"/><Relationship Id="rId3" Type="http://schemas.openxmlformats.org/officeDocument/2006/relationships/image" Target="../media/image90.png"/><Relationship Id="rId7" Type="http://schemas.openxmlformats.org/officeDocument/2006/relationships/image" Target="../media/image93.png"/><Relationship Id="rId2" Type="http://schemas.openxmlformats.org/officeDocument/2006/relationships/image" Target="../media/image8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2.png"/><Relationship Id="rId11" Type="http://schemas.openxmlformats.org/officeDocument/2006/relationships/image" Target="../media/image97.png"/><Relationship Id="rId5" Type="http://schemas.openxmlformats.org/officeDocument/2006/relationships/image" Target="../media/image91.png"/><Relationship Id="rId10" Type="http://schemas.openxmlformats.org/officeDocument/2006/relationships/image" Target="../media/image96.png"/><Relationship Id="rId4" Type="http://schemas.openxmlformats.org/officeDocument/2006/relationships/image" Target="../media/image52.png"/><Relationship Id="rId9" Type="http://schemas.openxmlformats.org/officeDocument/2006/relationships/image" Target="../media/image9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4.png"/><Relationship Id="rId13" Type="http://schemas.openxmlformats.org/officeDocument/2006/relationships/image" Target="../media/image109.png"/><Relationship Id="rId3" Type="http://schemas.openxmlformats.org/officeDocument/2006/relationships/image" Target="../media/image99.png"/><Relationship Id="rId7" Type="http://schemas.openxmlformats.org/officeDocument/2006/relationships/image" Target="../media/image103.png"/><Relationship Id="rId12" Type="http://schemas.openxmlformats.org/officeDocument/2006/relationships/image" Target="../media/image108.png"/><Relationship Id="rId2" Type="http://schemas.openxmlformats.org/officeDocument/2006/relationships/image" Target="../media/image9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2.png"/><Relationship Id="rId11" Type="http://schemas.openxmlformats.org/officeDocument/2006/relationships/image" Target="../media/image107.png"/><Relationship Id="rId5" Type="http://schemas.openxmlformats.org/officeDocument/2006/relationships/image" Target="../media/image101.png"/><Relationship Id="rId15" Type="http://schemas.openxmlformats.org/officeDocument/2006/relationships/image" Target="../media/image111.png"/><Relationship Id="rId10" Type="http://schemas.openxmlformats.org/officeDocument/2006/relationships/image" Target="../media/image106.png"/><Relationship Id="rId4" Type="http://schemas.openxmlformats.org/officeDocument/2006/relationships/image" Target="../media/image100.png"/><Relationship Id="rId9" Type="http://schemas.openxmlformats.org/officeDocument/2006/relationships/image" Target="../media/image105.png"/><Relationship Id="rId14" Type="http://schemas.openxmlformats.org/officeDocument/2006/relationships/image" Target="../media/image110.png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7.png"/><Relationship Id="rId13" Type="http://schemas.openxmlformats.org/officeDocument/2006/relationships/image" Target="../media/image122.png"/><Relationship Id="rId3" Type="http://schemas.openxmlformats.org/officeDocument/2006/relationships/image" Target="../media/image113.png"/><Relationship Id="rId7" Type="http://schemas.openxmlformats.org/officeDocument/2006/relationships/image" Target="../media/image91.png"/><Relationship Id="rId12" Type="http://schemas.openxmlformats.org/officeDocument/2006/relationships/image" Target="../media/image121.png"/><Relationship Id="rId2" Type="http://schemas.openxmlformats.org/officeDocument/2006/relationships/image" Target="../media/image112.png"/><Relationship Id="rId16" Type="http://schemas.openxmlformats.org/officeDocument/2006/relationships/image" Target="../media/image1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6.png"/><Relationship Id="rId11" Type="http://schemas.openxmlformats.org/officeDocument/2006/relationships/image" Target="../media/image120.png"/><Relationship Id="rId5" Type="http://schemas.openxmlformats.org/officeDocument/2006/relationships/image" Target="../media/image115.png"/><Relationship Id="rId15" Type="http://schemas.openxmlformats.org/officeDocument/2006/relationships/image" Target="../media/image124.png"/><Relationship Id="rId10" Type="http://schemas.openxmlformats.org/officeDocument/2006/relationships/image" Target="../media/image119.png"/><Relationship Id="rId4" Type="http://schemas.openxmlformats.org/officeDocument/2006/relationships/image" Target="../media/image114.png"/><Relationship Id="rId9" Type="http://schemas.openxmlformats.org/officeDocument/2006/relationships/image" Target="../media/image118.png"/><Relationship Id="rId14" Type="http://schemas.openxmlformats.org/officeDocument/2006/relationships/image" Target="../media/image123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Доопределение</a:t>
            </a:r>
            <a:r>
              <a:rPr lang="ru-RU" dirty="0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 динамики на </a:t>
            </a:r>
            <a:r>
              <a:rPr lang="ru-RU" dirty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границе разрыва как решение задачи усредненной </a:t>
            </a:r>
            <a:r>
              <a:rPr lang="ru-RU" dirty="0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оптимизации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Цирлин А.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C9CD-7A40-4E6D-A3E9-9EED27503F5D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Усредненная система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97194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Сопоставим системе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усредненную систему уравнений </a:t>
            </a: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Здесь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среднее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значение вектора скорости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изменения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множестве возможных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управлений       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649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5984" y="2643182"/>
            <a:ext cx="3943378" cy="571504"/>
          </a:xfrm>
          <a:prstGeom prst="rect">
            <a:avLst/>
          </a:prstGeom>
          <a:noFill/>
        </p:spPr>
      </p:pic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45720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652" name="Picture 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29124" y="2500306"/>
            <a:ext cx="180975" cy="409575"/>
          </a:xfrm>
          <a:prstGeom prst="rect">
            <a:avLst/>
          </a:prstGeom>
          <a:noFill/>
        </p:spPr>
      </p:pic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654" name="Picture 6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43042" y="3357562"/>
            <a:ext cx="5143500" cy="1228725"/>
          </a:xfrm>
          <a:prstGeom prst="rect">
            <a:avLst/>
          </a:prstGeom>
          <a:noFill/>
        </p:spPr>
      </p:pic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457200" y="1685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657" name="Picture 9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86710" y="5000636"/>
            <a:ext cx="357190" cy="529627"/>
          </a:xfrm>
          <a:prstGeom prst="rect">
            <a:avLst/>
          </a:prstGeom>
          <a:noFill/>
        </p:spPr>
      </p:pic>
      <p:sp>
        <p:nvSpPr>
          <p:cNvPr id="2766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659" name="Picture 11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143900" y="5072074"/>
            <a:ext cx="714380" cy="446488"/>
          </a:xfrm>
          <a:prstGeom prst="rect">
            <a:avLst/>
          </a:prstGeom>
          <a:noFill/>
        </p:spPr>
      </p:pic>
      <p:pic>
        <p:nvPicPr>
          <p:cNvPr id="16" name="Picture 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8992" y="3500438"/>
            <a:ext cx="180975" cy="409575"/>
          </a:xfrm>
          <a:prstGeom prst="rect">
            <a:avLst/>
          </a:prstGeom>
          <a:noFill/>
        </p:spPr>
      </p:pic>
      <p:sp>
        <p:nvSpPr>
          <p:cNvPr id="17" name="Номер слайда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C9CD-7A40-4E6D-A3E9-9EED27503F5D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1000100" y="5643578"/>
            <a:ext cx="77153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P – </a:t>
            </a:r>
            <a:r>
              <a:rPr lang="ru-RU" sz="3200" dirty="0" smtClean="0"/>
              <a:t>функция распределения (вероятностная мера) определенная на </a:t>
            </a:r>
            <a:r>
              <a:rPr lang="en-US" sz="3200" dirty="0" smtClean="0"/>
              <a:t>Vu</a:t>
            </a:r>
            <a:r>
              <a:rPr lang="ru-RU" sz="3200" dirty="0" smtClean="0"/>
              <a:t>.</a:t>
            </a:r>
            <a:endParaRPr lang="ru-RU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1"/>
                </a:solidFill>
              </a:rPr>
              <a:t>Усредненные ограничения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Выбор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меры </a:t>
            </a:r>
            <a:r>
              <a:rPr lang="ru-RU" sz="2600" i="1" dirty="0" smtClean="0">
                <a:latin typeface="Times New Roman" pitchFamily="18" charset="0"/>
                <a:cs typeface="Times New Roman" pitchFamily="18" charset="0"/>
              </a:rPr>
              <a:t>P(</a:t>
            </a:r>
            <a:r>
              <a:rPr lang="ru-RU" sz="2600" i="1" dirty="0" err="1" smtClean="0">
                <a:latin typeface="Times New Roman" pitchFamily="18" charset="0"/>
                <a:cs typeface="Times New Roman" pitchFamily="18" charset="0"/>
              </a:rPr>
              <a:t>u,x,t</a:t>
            </a:r>
            <a:r>
              <a:rPr lang="ru-RU" sz="2600" i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ограничен условиями равенства нулю среднего значения скорости изменения каждой из функций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            в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силу уравнений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(1):</a:t>
            </a:r>
          </a:p>
          <a:p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Здесь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4577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43174" y="1857364"/>
            <a:ext cx="857256" cy="389662"/>
          </a:xfrm>
          <a:prstGeom prst="rect">
            <a:avLst/>
          </a:prstGeom>
          <a:noFill/>
        </p:spPr>
      </p:pic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58" y="2500306"/>
            <a:ext cx="7572428" cy="1643074"/>
          </a:xfrm>
          <a:prstGeom prst="rect">
            <a:avLst/>
          </a:prstGeom>
          <a:noFill/>
        </p:spPr>
      </p:pic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457200" y="1381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4582" name="Picture 6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14612" y="2643182"/>
            <a:ext cx="157828" cy="357190"/>
          </a:xfrm>
          <a:prstGeom prst="rect">
            <a:avLst/>
          </a:prstGeom>
          <a:noFill/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42844" y="21429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852" y="4643446"/>
            <a:ext cx="5857172" cy="1214446"/>
          </a:xfrm>
          <a:prstGeom prst="rect">
            <a:avLst/>
          </a:prstGeom>
          <a:noFill/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57200" y="1371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C9CD-7A40-4E6D-A3E9-9EED27503F5D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7929586" y="3071810"/>
            <a:ext cx="5150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(9)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1"/>
                </a:solidFill>
              </a:rPr>
              <a:t>ОБОБЩЕНИЕ ДООРЕДЕЛЕНИЯ </a:t>
            </a:r>
            <a:r>
              <a:rPr lang="ru-RU" sz="3200" dirty="0" err="1" smtClean="0">
                <a:solidFill>
                  <a:schemeClr val="accent1"/>
                </a:solidFill>
              </a:rPr>
              <a:t>фИЛИППОВА</a:t>
            </a:r>
            <a:endParaRPr lang="ru-RU" sz="3200" dirty="0">
              <a:solidFill>
                <a:schemeClr val="accent1"/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785794"/>
            <a:ext cx="9144000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285720" y="5288340"/>
            <a:ext cx="87154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Чтобы выяснить, как найти меру                       , в каком случае она, а значит и          единственны и в каком случае таких допустимых мер несколько, остановимся на способах решения усредненных задач оптимизации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3553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0298" y="5715016"/>
            <a:ext cx="400050" cy="381000"/>
          </a:xfrm>
          <a:prstGeom prst="rect">
            <a:avLst/>
          </a:prstGeom>
          <a:noFill/>
        </p:spPr>
      </p:pic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29190" y="5429264"/>
            <a:ext cx="1190625" cy="381000"/>
          </a:xfrm>
          <a:prstGeom prst="rect">
            <a:avLst/>
          </a:prstGeom>
          <a:noFill/>
        </p:spPr>
      </p:pic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C9CD-7A40-4E6D-A3E9-9EED27503F5D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Решение задач усредненной оптимизации</a:t>
            </a:r>
            <a:endParaRPr lang="ru-RU" sz="3200" dirty="0">
              <a:solidFill>
                <a:schemeClr val="accent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785794"/>
            <a:ext cx="8929718" cy="55721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Напомним, условия оптимальности решения </a:t>
            </a:r>
            <a:r>
              <a:rPr lang="ru-RU" sz="2100" i="1" dirty="0" smtClean="0">
                <a:latin typeface="Times New Roman" pitchFamily="18" charset="0"/>
                <a:cs typeface="Times New Roman" pitchFamily="18" charset="0"/>
              </a:rPr>
              <a:t>P*(</a:t>
            </a:r>
            <a:r>
              <a:rPr lang="ru-RU" sz="2100" i="1" dirty="0" err="1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sz="2100" i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усредненной задачи нелинейного программирования:</a:t>
            </a:r>
          </a:p>
          <a:p>
            <a:pPr>
              <a:buNone/>
            </a:pPr>
            <a:endParaRPr lang="ru-RU" sz="19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9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1. Оптимальное решение этой задачи </a:t>
            </a:r>
            <a:r>
              <a:rPr lang="ru-RU" sz="1900" i="1" dirty="0" smtClean="0">
                <a:latin typeface="Times New Roman" pitchFamily="18" charset="0"/>
                <a:cs typeface="Times New Roman" pitchFamily="18" charset="0"/>
              </a:rPr>
              <a:t>P*(</a:t>
            </a:r>
            <a:r>
              <a:rPr lang="ru-RU" sz="1900" i="1" dirty="0" err="1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sz="1900" i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сосредоточено в дискретных точках 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Vu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, так что</a:t>
            </a:r>
          </a:p>
          <a:p>
            <a:pPr>
              <a:buNone/>
            </a:pPr>
            <a:r>
              <a:rPr lang="en-US" dirty="0" smtClean="0"/>
              <a:t>                                                                              (14)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где     - функция Дирака,        - называют базовыми значениями  вектора </a:t>
            </a:r>
            <a:r>
              <a:rPr lang="ru-RU" sz="1800" i="1" dirty="0" err="1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Их не более, чем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m+1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2529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728" y="2071678"/>
            <a:ext cx="6128222" cy="428628"/>
          </a:xfrm>
          <a:prstGeom prst="rect">
            <a:avLst/>
          </a:prstGeom>
          <a:noFill/>
        </p:spPr>
      </p:pic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457200" y="809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2532" name="Picture 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57422" y="3143248"/>
            <a:ext cx="3790955" cy="1176339"/>
          </a:xfrm>
          <a:prstGeom prst="rect">
            <a:avLst/>
          </a:prstGeom>
          <a:noFill/>
        </p:spPr>
      </p:pic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457200" y="1419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2535" name="Picture 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34" y="4572008"/>
            <a:ext cx="161925" cy="381000"/>
          </a:xfrm>
          <a:prstGeom prst="rect">
            <a:avLst/>
          </a:prstGeom>
          <a:noFill/>
        </p:spPr>
      </p:pic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2537" name="Picture 9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43174" y="4572008"/>
            <a:ext cx="304800" cy="381000"/>
          </a:xfrm>
          <a:prstGeom prst="rect">
            <a:avLst/>
          </a:prstGeom>
          <a:noFill/>
        </p:spPr>
      </p:pic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C9CD-7A40-4E6D-A3E9-9EED27503F5D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БАЗОВЫЕ ЗНАЧЕНИЯ </a:t>
            </a:r>
            <a:r>
              <a:rPr lang="en-US" sz="3200" b="1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endParaRPr lang="ru-RU" sz="3200" b="1" i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457200" y="1333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C9CD-7A40-4E6D-A3E9-9EED27503F5D}" type="slidenum">
              <a:rPr lang="ru-RU" smtClean="0"/>
              <a:pPr/>
              <a:t>14</a:t>
            </a:fld>
            <a:endParaRPr lang="ru-R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0" y="1214422"/>
            <a:ext cx="8715436" cy="5214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Прямоугольник 7"/>
          <p:cNvSpPr/>
          <p:nvPr/>
        </p:nvSpPr>
        <p:spPr>
          <a:xfrm>
            <a:off x="142844" y="1142984"/>
            <a:ext cx="3593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2.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0" y="4786322"/>
            <a:ext cx="3593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3.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72452" cy="796908"/>
          </a:xfrm>
        </p:spPr>
        <p:txBody>
          <a:bodyPr/>
          <a:lstStyle/>
          <a:p>
            <a:r>
              <a:rPr lang="ru-RU" dirty="0" smtClean="0">
                <a:solidFill>
                  <a:schemeClr val="accent1"/>
                </a:solidFill>
              </a:rPr>
              <a:t>Весовые множители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18625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Подчеркнем, что для существования множителей Лагранжа не требуется гладкости функций           . Достаточно, чтобы они были непрерывны и ограничены. Множество      может состоять и из отдельных изолированных точек.  Весовые множители             в (14)  находят из условий </a:t>
            </a:r>
          </a:p>
          <a:p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14942" y="2071678"/>
            <a:ext cx="542925" cy="342900"/>
          </a:xfrm>
          <a:prstGeom prst="rect">
            <a:avLst/>
          </a:prstGeom>
          <a:noFill/>
        </p:spPr>
      </p:pic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15272" y="2428868"/>
            <a:ext cx="294682" cy="428628"/>
          </a:xfrm>
          <a:prstGeom prst="rect">
            <a:avLst/>
          </a:prstGeom>
          <a:noFill/>
        </p:spPr>
      </p:pic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85" name="Picture 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3143248"/>
            <a:ext cx="795339" cy="428628"/>
          </a:xfrm>
          <a:prstGeom prst="rect">
            <a:avLst/>
          </a:prstGeom>
          <a:noFill/>
        </p:spPr>
      </p:pic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87" name="Picture 7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728" y="4071942"/>
            <a:ext cx="5575060" cy="1071570"/>
          </a:xfrm>
          <a:prstGeom prst="rect">
            <a:avLst/>
          </a:prstGeom>
          <a:noFill/>
        </p:spPr>
      </p:pic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C9CD-7A40-4E6D-A3E9-9EED27503F5D}" type="slidenum">
              <a:rPr lang="ru-RU" smtClean="0"/>
              <a:pPr/>
              <a:t>15</a:t>
            </a:fld>
            <a:endParaRPr lang="ru-RU"/>
          </a:p>
        </p:txBody>
      </p:sp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86182" y="5286388"/>
            <a:ext cx="795339" cy="428628"/>
          </a:xfrm>
          <a:prstGeom prst="rect">
            <a:avLst/>
          </a:prstGeom>
          <a:noFill/>
        </p:spPr>
      </p:pic>
      <p:sp>
        <p:nvSpPr>
          <p:cNvPr id="14" name="Прямоугольник 13"/>
          <p:cNvSpPr/>
          <p:nvPr/>
        </p:nvSpPr>
        <p:spPr>
          <a:xfrm>
            <a:off x="7929586" y="4429132"/>
            <a:ext cx="5597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(18)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428596" y="5786454"/>
            <a:ext cx="778674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Условия являются необходимыми . Они достаточны, если система (18) имеет решение</a:t>
            </a:r>
            <a:endParaRPr lang="ru-RU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7829576" cy="79690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1"/>
                </a:solidFill>
              </a:rPr>
              <a:t>Два этапа решения усредненной задачи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214422"/>
            <a:ext cx="8229600" cy="5340369"/>
          </a:xfrm>
        </p:spPr>
        <p:txBody>
          <a:bodyPr>
            <a:normAutofit lnSpcReduction="10000"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Т.о., решение усредненной задачи состоит из двух этапов: На первом из них находят базовые значения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из решения минимаксной задачи (15).  На втором этапе для найденных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находят весовые коэффициенты по условиям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18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(решение системы линейных уравнений с неотрицательными переменными).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Подчеркнем, что число базовых значений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не связано с размерностью вектора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а зависит только от числа усредненных условий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.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Если в задаче (13) вместо требования максимума фигурирует требование минимума, то в (15)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max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min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меняются местами.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C9CD-7A40-4E6D-A3E9-9EED27503F5D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Вырожденный случай</a:t>
            </a:r>
            <a:endParaRPr lang="ru-RU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000108"/>
            <a:ext cx="8472518" cy="542928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Как и в задаче нелинейного программирования,  в усредненной задаче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13) наряду с регулярными могут быть и вырожденные решения. Для вырожденных решений  множитель       в функции Лагранжа равен нулю. В усредненной задаче  это соответствует случаю, когда система ограничений полностью определяет решение, а следовательно целевая функция на него не влияет. Такая ситуация имеет место, когда  множество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Vu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x,t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состоит из дискретных значений вектора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 число этих значений равно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или меньше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m+1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В этом случае  задача (4) вырождена, в функции Лагранжа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множитель              , базовые значения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известны, а их веса        определяют из системы линейных уравнений (18.  Именно такой случай рассмотрен А.Ф. Филипповым.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843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3108" y="2071678"/>
            <a:ext cx="357190" cy="494571"/>
          </a:xfrm>
          <a:prstGeom prst="rect">
            <a:avLst/>
          </a:prstGeom>
          <a:noFill/>
        </p:spPr>
      </p:pic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628" y="4786322"/>
            <a:ext cx="723900" cy="342900"/>
          </a:xfrm>
          <a:prstGeom prst="rect">
            <a:avLst/>
          </a:prstGeom>
          <a:noFill/>
        </p:spPr>
      </p:pic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8437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868" y="5000636"/>
            <a:ext cx="357190" cy="470841"/>
          </a:xfrm>
          <a:prstGeom prst="rect">
            <a:avLst/>
          </a:prstGeom>
          <a:noFill/>
        </p:spPr>
      </p:pic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C9CD-7A40-4E6D-A3E9-9EED27503F5D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Линейная система второго порядка с релейным управлением</a:t>
            </a:r>
            <a:endParaRPr lang="ru-RU" sz="32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385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472" y="1357298"/>
            <a:ext cx="7715304" cy="571504"/>
          </a:xfrm>
          <a:prstGeom prst="rect">
            <a:avLst/>
          </a:prstGeom>
          <a:noFill/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45720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457200" y="666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9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40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402" name="Rectangle 18"/>
          <p:cNvSpPr>
            <a:spLocks noChangeArrowheads="1"/>
          </p:cNvSpPr>
          <p:nvPr/>
        </p:nvSpPr>
        <p:spPr bwMode="auto">
          <a:xfrm>
            <a:off x="0" y="-228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403" name="Rectangle 19"/>
          <p:cNvSpPr>
            <a:spLocks noChangeArrowheads="1"/>
          </p:cNvSpPr>
          <p:nvPr/>
        </p:nvSpPr>
        <p:spPr bwMode="auto">
          <a:xfrm>
            <a:off x="457200" y="962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405" name="Rectangle 21"/>
          <p:cNvSpPr>
            <a:spLocks noChangeArrowheads="1"/>
          </p:cNvSpPr>
          <p:nvPr/>
        </p:nvSpPr>
        <p:spPr bwMode="auto">
          <a:xfrm>
            <a:off x="0" y="-228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406" name="Rectangle 22"/>
          <p:cNvSpPr>
            <a:spLocks noChangeArrowheads="1"/>
          </p:cNvSpPr>
          <p:nvPr/>
        </p:nvSpPr>
        <p:spPr bwMode="auto">
          <a:xfrm>
            <a:off x="457200" y="733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5" name="Номер слайда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C9CD-7A40-4E6D-A3E9-9EED27503F5D}" type="slidenum">
              <a:rPr lang="ru-RU" smtClean="0"/>
              <a:pPr/>
              <a:t>18</a:t>
            </a:fld>
            <a:endParaRPr lang="ru-RU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571472" y="2000240"/>
            <a:ext cx="8286808" cy="447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Метод эквивалентного управления</a:t>
            </a:r>
            <a:endParaRPr lang="ru-RU" sz="36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28641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В.И. Уткиным предложен  для определения скорости скольжения метод эквивалентного управления, согласно которому                                           Эквивалентное управление для каждого               определяют из условий </a:t>
            </a:r>
          </a:p>
          <a:p>
            <a:pPr>
              <a:buNone/>
            </a:pPr>
            <a:r>
              <a:rPr lang="ru-RU" sz="1800" dirty="0" smtClean="0"/>
              <a:t>                                                                                                                                                                           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(20)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  статье Уткина приведен пример, который показывает, что функции 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найденные методом Филиппова и методом эквивалентного управления, различны. Это естественно, так как эквивалентное управление предполагает подбор такого управления, при котором движение реализуется вдоль поверхности переключения, а метод Филиппова - усреднение зависящих от </a:t>
            </a:r>
            <a:r>
              <a:rPr lang="ru-RU" sz="1800" i="1" dirty="0" err="1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скоростей. Скорости движения системы для найденного эквивалентного управления могут быть вообще  не определены. Результаты совпадают если векторы скорости определены для                   и правые части уравнений движения линейно зависят от </a:t>
            </a:r>
            <a:r>
              <a:rPr lang="ru-RU" sz="1800" i="1" dirty="0" err="1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(финитны по 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). Между тем в примере одна из скоростей зависит от       . 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4337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86446" y="1500174"/>
            <a:ext cx="1990725" cy="314325"/>
          </a:xfrm>
          <a:prstGeom prst="rect">
            <a:avLst/>
          </a:prstGeom>
          <a:noFill/>
        </p:spPr>
      </p:pic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29190" y="1785926"/>
            <a:ext cx="666750" cy="276225"/>
          </a:xfrm>
          <a:prstGeom prst="rect">
            <a:avLst/>
          </a:prstGeom>
          <a:noFill/>
        </p:spPr>
      </p:pic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4341" name="Picture 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5984" y="2357430"/>
            <a:ext cx="3357587" cy="392909"/>
          </a:xfrm>
          <a:prstGeom prst="rect">
            <a:avLst/>
          </a:prstGeom>
          <a:noFill/>
        </p:spPr>
      </p:pic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457200" y="771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4344" name="Picture 8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00958" y="3000372"/>
            <a:ext cx="857256" cy="306919"/>
          </a:xfrm>
          <a:prstGeom prst="rect">
            <a:avLst/>
          </a:prstGeom>
          <a:noFill/>
        </p:spPr>
      </p:pic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457200" y="733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434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4347" name="Picture 11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0430" y="5000636"/>
            <a:ext cx="829547" cy="357166"/>
          </a:xfrm>
          <a:prstGeom prst="rect">
            <a:avLst/>
          </a:prstGeom>
          <a:noFill/>
        </p:spPr>
      </p:pic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4349" name="Picture 13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00232" y="5572140"/>
            <a:ext cx="285752" cy="360297"/>
          </a:xfrm>
          <a:prstGeom prst="rect">
            <a:avLst/>
          </a:prstGeom>
          <a:noFill/>
        </p:spPr>
      </p:pic>
      <p:sp>
        <p:nvSpPr>
          <p:cNvPr id="18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C9CD-7A40-4E6D-A3E9-9EED27503F5D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1"/>
                </a:solidFill>
              </a:rPr>
              <a:t>АННОТАЦИЯ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836712"/>
            <a:ext cx="8229600" cy="5472608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Движение объекта, характеризующегося обыкновенными дифференциальными уравнениями (ОДУ) с разрывными правыми частями, вдоль поверхности разрыва называют скользящим режимом. Требуется найти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связь правой части уравнения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скольжения с характеристиками системы (продолжить решение системы на поверхности разрыва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редложено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продолжение, базирующееся на решении задачи усредненной оптимизации.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Показано, что для известных примеров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решения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задачи усредненной оптимизации  приводят к результатам, совпадающим с методом А.Ф. Филиппова, и позволяют расширить эти методы на широкий класс многомерных задач.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C9CD-7A40-4E6D-A3E9-9EED27503F5D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72386" cy="72547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Многомерный случай</a:t>
            </a:r>
            <a:endParaRPr lang="ru-RU" sz="32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071546"/>
            <a:ext cx="8229600" cy="52864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Доопределение скорости скольжения в усредненной интерпретации нетрудно распространить на случай  </a:t>
            </a:r>
            <a:r>
              <a:rPr lang="en-US" sz="2000" dirty="0" smtClean="0"/>
              <a:t>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/>
              <a:t>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Множество             включает конечное либо бесконечное число значений вектора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из которых можно выбрать               значений, обеспечивающих выполнение условий притяжения (4). </a:t>
            </a:r>
          </a:p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 Остановимся на определении скорости в скользящем режиме движения системы         для разных соотношений между </a:t>
            </a:r>
            <a:r>
              <a:rPr lang="ru-RU" sz="2000" b="1" i="1" dirty="0" err="1" smtClean="0">
                <a:latin typeface="Times New Roman" pitchFamily="18" charset="0"/>
                <a:cs typeface="Times New Roman" pitchFamily="18" charset="0"/>
              </a:rPr>
              <a:t>n,m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1.Пусть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K=(m+1).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этом случае усредненная задача вырождена, первый этап ее решения  о выборе базовых значений векторов скоростей      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                              отпадает и нужно найти только весовые коэффициенты      </a:t>
            </a:r>
            <a:endParaRPr lang="ru-RU" sz="2000" dirty="0"/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331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57356" y="1857364"/>
            <a:ext cx="628650" cy="276225"/>
          </a:xfrm>
          <a:prstGeom prst="rect">
            <a:avLst/>
          </a:prstGeom>
          <a:noFill/>
        </p:spPr>
      </p:pic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457200" y="733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29256" y="1428736"/>
            <a:ext cx="2039507" cy="285728"/>
          </a:xfrm>
          <a:prstGeom prst="rect">
            <a:avLst/>
          </a:prstGeom>
          <a:noFill/>
        </p:spPr>
      </p:pic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3318" name="Picture 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29190" y="2143116"/>
            <a:ext cx="785786" cy="320955"/>
          </a:xfrm>
          <a:prstGeom prst="rect">
            <a:avLst/>
          </a:prstGeom>
          <a:noFill/>
        </p:spPr>
      </p:pic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3320" name="Picture 8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3438" y="3071810"/>
            <a:ext cx="369482" cy="357166"/>
          </a:xfrm>
          <a:prstGeom prst="rect">
            <a:avLst/>
          </a:prstGeom>
          <a:noFill/>
        </p:spPr>
      </p:pic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3322" name="Picture 10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34" y="4500570"/>
            <a:ext cx="2118865" cy="328594"/>
          </a:xfrm>
          <a:prstGeom prst="rect">
            <a:avLst/>
          </a:prstGeom>
          <a:noFill/>
        </p:spPr>
      </p:pic>
      <p:sp>
        <p:nvSpPr>
          <p:cNvPr id="13324" name="Rectangle 12"/>
          <p:cNvSpPr>
            <a:spLocks noChangeArrowheads="1"/>
          </p:cNvSpPr>
          <p:nvPr/>
        </p:nvSpPr>
        <p:spPr bwMode="auto">
          <a:xfrm>
            <a:off x="457200" y="733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32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3325" name="Picture 13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00364" y="4786322"/>
            <a:ext cx="214282" cy="332137"/>
          </a:xfrm>
          <a:prstGeom prst="rect">
            <a:avLst/>
          </a:prstGeom>
          <a:noFill/>
        </p:spPr>
      </p:pic>
      <p:sp>
        <p:nvSpPr>
          <p:cNvPr id="18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C9CD-7A40-4E6D-A3E9-9EED27503F5D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828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1"/>
                </a:solidFill>
              </a:rPr>
              <a:t>Система для весовых множителей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>
            <a:normAutofit/>
          </a:bodyPr>
          <a:lstStyle/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9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9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Вектор скорости скольжения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4089400" y="2743200"/>
          <a:ext cx="914400" cy="198438"/>
        </p:xfrm>
        <a:graphic>
          <a:graphicData uri="http://schemas.openxmlformats.org/presentationml/2006/ole">
            <p:oleObj spid="_x0000_s1026" name="Equation" r:id="rId4" imgW="914400" imgH="198720" progId="">
              <p:embed/>
            </p:oleObj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4089400" y="2743200"/>
          <a:ext cx="914400" cy="198438"/>
        </p:xfrm>
        <a:graphic>
          <a:graphicData uri="http://schemas.openxmlformats.org/presentationml/2006/ole">
            <p:oleObj spid="_x0000_s1027" name="Equation" r:id="rId5" imgW="914400" imgH="198720" progId="">
              <p:embed/>
            </p:oleObj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4089400" y="2743200"/>
          <a:ext cx="914400" cy="198438"/>
        </p:xfrm>
        <a:graphic>
          <a:graphicData uri="http://schemas.openxmlformats.org/presentationml/2006/ole">
            <p:oleObj spid="_x0000_s1028" name="Equation" r:id="rId6" imgW="914400" imgH="198720" progId="">
              <p:embed/>
            </p:oleObj>
          </a:graphicData>
        </a:graphic>
      </p:graphicFrame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00364" y="1142984"/>
            <a:ext cx="4702301" cy="1071570"/>
          </a:xfrm>
          <a:prstGeom prst="rect">
            <a:avLst/>
          </a:prstGeom>
          <a:noFill/>
        </p:spPr>
      </p:pic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457200" y="1266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28860" y="2285992"/>
            <a:ext cx="5082717" cy="928694"/>
          </a:xfrm>
          <a:prstGeom prst="rect">
            <a:avLst/>
          </a:prstGeom>
          <a:noFill/>
        </p:spPr>
      </p:pic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457200" y="1162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09800" algn="l"/>
                <a:tab pos="222885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142852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00363" y="4214818"/>
            <a:ext cx="3815175" cy="928694"/>
          </a:xfrm>
          <a:prstGeom prst="rect">
            <a:avLst/>
          </a:prstGeom>
          <a:noFill/>
        </p:spPr>
      </p:pic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457200" y="1162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C9CD-7A40-4E6D-A3E9-9EED27503F5D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5404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K&lt;m</a:t>
            </a:r>
            <a:r>
              <a:rPr lang="ru-RU" dirty="0" smtClean="0">
                <a:solidFill>
                  <a:schemeClr val="accent1"/>
                </a:solidFill>
              </a:rPr>
              <a:t>+1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92867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>
              <a:buAutoNum type="arabicPeriod" startAt="2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Число векторов скоростей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может быть меньше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(m+1).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Например, этих векторов может быть два                и               , а поверхностей скольжения               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больше единицы.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 этом случае переключение между векторами       и      определяется знаком лишь одной из функций          , а условия притяжения к другим поверхностям скольжения обеспечены динамическими свойствами системы. Поверхность                        естественно назвать поверхностью переключения.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-мерный вектор скорости системы </a:t>
            </a:r>
          </a:p>
          <a:p>
            <a:pPr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где       и      определяют из условий (21) для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i=1.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20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72198" y="1357298"/>
            <a:ext cx="857256" cy="327111"/>
          </a:xfrm>
          <a:prstGeom prst="rect">
            <a:avLst/>
          </a:prstGeom>
          <a:noFill/>
        </p:spPr>
      </p:pic>
      <p:sp>
        <p:nvSpPr>
          <p:cNvPr id="51203" name="Rectangle 3"/>
          <p:cNvSpPr>
            <a:spLocks noChangeArrowheads="1"/>
          </p:cNvSpPr>
          <p:nvPr/>
        </p:nvSpPr>
        <p:spPr bwMode="auto">
          <a:xfrm>
            <a:off x="457200" y="7334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58082" y="1357298"/>
            <a:ext cx="815820" cy="328594"/>
          </a:xfrm>
          <a:prstGeom prst="rect">
            <a:avLst/>
          </a:prstGeom>
          <a:noFill/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57200" y="7334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120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204" name="Picture 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57686" y="1643050"/>
            <a:ext cx="1571636" cy="500066"/>
          </a:xfrm>
          <a:prstGeom prst="rect">
            <a:avLst/>
          </a:prstGeom>
          <a:noFill/>
        </p:spPr>
      </p:pic>
      <p:sp>
        <p:nvSpPr>
          <p:cNvPr id="5120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206" name="Picture 6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15206" y="2285992"/>
            <a:ext cx="285720" cy="331435"/>
          </a:xfrm>
          <a:prstGeom prst="rect">
            <a:avLst/>
          </a:prstGeom>
          <a:noFill/>
        </p:spPr>
      </p:pic>
      <p:sp>
        <p:nvSpPr>
          <p:cNvPr id="51209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208" name="Picture 8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388" y="2285992"/>
            <a:ext cx="285720" cy="331435"/>
          </a:xfrm>
          <a:prstGeom prst="rect">
            <a:avLst/>
          </a:prstGeom>
          <a:noFill/>
        </p:spPr>
      </p:pic>
      <p:sp>
        <p:nvSpPr>
          <p:cNvPr id="5121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210" name="Picture 10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00826" y="2643182"/>
            <a:ext cx="642910" cy="286837"/>
          </a:xfrm>
          <a:prstGeom prst="rect">
            <a:avLst/>
          </a:prstGeom>
          <a:noFill/>
        </p:spPr>
      </p:pic>
      <p:sp>
        <p:nvSpPr>
          <p:cNvPr id="51213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212" name="Picture 12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15206" y="3214686"/>
            <a:ext cx="1285884" cy="355150"/>
          </a:xfrm>
          <a:prstGeom prst="rect">
            <a:avLst/>
          </a:prstGeom>
          <a:noFill/>
        </p:spPr>
      </p:pic>
      <p:sp>
        <p:nvSpPr>
          <p:cNvPr id="51215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214" name="Picture 14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4357694"/>
            <a:ext cx="5429287" cy="380312"/>
          </a:xfrm>
          <a:prstGeom prst="rect">
            <a:avLst/>
          </a:prstGeom>
          <a:noFill/>
        </p:spPr>
      </p:pic>
      <p:sp>
        <p:nvSpPr>
          <p:cNvPr id="51216" name="Rectangle 16"/>
          <p:cNvSpPr>
            <a:spLocks noChangeArrowheads="1"/>
          </p:cNvSpPr>
          <p:nvPr/>
        </p:nvSpPr>
        <p:spPr bwMode="auto">
          <a:xfrm>
            <a:off x="457200" y="733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1218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217" name="Picture 17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4414" y="4929198"/>
            <a:ext cx="214282" cy="295913"/>
          </a:xfrm>
          <a:prstGeom prst="rect">
            <a:avLst/>
          </a:prstGeom>
          <a:noFill/>
        </p:spPr>
      </p:pic>
      <p:sp>
        <p:nvSpPr>
          <p:cNvPr id="51220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219" name="Picture 19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85918" y="4929198"/>
            <a:ext cx="214282" cy="295913"/>
          </a:xfrm>
          <a:prstGeom prst="rect">
            <a:avLst/>
          </a:prstGeom>
          <a:noFill/>
        </p:spPr>
      </p:pic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C9CD-7A40-4E6D-A3E9-9EED27503F5D}" type="slidenum">
              <a:rPr lang="ru-RU" smtClean="0"/>
              <a:pPr/>
              <a:t>22</a:t>
            </a:fld>
            <a:endParaRPr lang="ru-RU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3966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K&gt;m</a:t>
            </a:r>
            <a:r>
              <a:rPr lang="ru-RU" dirty="0" smtClean="0">
                <a:solidFill>
                  <a:schemeClr val="accent1"/>
                </a:solidFill>
              </a:rPr>
              <a:t>+1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600079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В том случае, когда множество допустимых скоростей, обеспечивающих выполнение условий притяжения (4), для всех или для некоторых значений </a:t>
            </a:r>
            <a:r>
              <a:rPr lang="ru-RU" sz="1800" i="1" dirty="0" err="1" smtClean="0">
                <a:latin typeface="Times New Roman" pitchFamily="18" charset="0"/>
                <a:cs typeface="Times New Roman" pitchFamily="18" charset="0"/>
              </a:rPr>
              <a:t>x,t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содержит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K &gt; m+1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элементов, скорость скольжения для этих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 smtClean="0">
                <a:latin typeface="Times New Roman" pitchFamily="18" charset="0"/>
                <a:cs typeface="Times New Roman" pitchFamily="18" charset="0"/>
              </a:rPr>
              <a:t>x,t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не определена однозначно и набор базовых векторов 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нужно найти из решения усредненной задачи нелинейного программирования на множестве скоростей. 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Например, может быть поставлена задача определения максимума скорости скольжения в направлении выбранного вектора                          нормированного так, что</a:t>
            </a:r>
          </a:p>
          <a:p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при условиях</a:t>
            </a:r>
          </a:p>
          <a:p>
            <a:endParaRPr lang="ru-RU" sz="1800" dirty="0"/>
          </a:p>
        </p:txBody>
      </p:sp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017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86446" y="1500174"/>
            <a:ext cx="2357454" cy="286051"/>
          </a:xfrm>
          <a:prstGeom prst="rect">
            <a:avLst/>
          </a:prstGeom>
          <a:noFill/>
        </p:spPr>
      </p:pic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457200" y="733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018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0180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72132" y="2643182"/>
            <a:ext cx="1357290" cy="287310"/>
          </a:xfrm>
          <a:prstGeom prst="rect">
            <a:avLst/>
          </a:prstGeom>
          <a:noFill/>
        </p:spPr>
      </p:pic>
      <p:sp>
        <p:nvSpPr>
          <p:cNvPr id="50183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0182" name="Picture 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0430" y="2928934"/>
            <a:ext cx="1000100" cy="767754"/>
          </a:xfrm>
          <a:prstGeom prst="rect">
            <a:avLst/>
          </a:prstGeom>
          <a:noFill/>
        </p:spPr>
      </p:pic>
      <p:sp>
        <p:nvSpPr>
          <p:cNvPr id="50184" name="Rectangle 8"/>
          <p:cNvSpPr>
            <a:spLocks noChangeArrowheads="1"/>
          </p:cNvSpPr>
          <p:nvPr/>
        </p:nvSpPr>
        <p:spPr bwMode="auto">
          <a:xfrm>
            <a:off x="457200" y="1181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0186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0185" name="Picture 9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8992" y="3786190"/>
            <a:ext cx="1981200" cy="723900"/>
          </a:xfrm>
          <a:prstGeom prst="rect">
            <a:avLst/>
          </a:prstGeom>
          <a:noFill/>
        </p:spPr>
      </p:pic>
      <p:sp>
        <p:nvSpPr>
          <p:cNvPr id="50187" name="Rectangle 11"/>
          <p:cNvSpPr>
            <a:spLocks noChangeArrowheads="1"/>
          </p:cNvSpPr>
          <p:nvPr/>
        </p:nvSpPr>
        <p:spPr bwMode="auto">
          <a:xfrm>
            <a:off x="457200" y="1181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0189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0188" name="Picture 12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57422" y="5214950"/>
            <a:ext cx="4361368" cy="828660"/>
          </a:xfrm>
          <a:prstGeom prst="rect">
            <a:avLst/>
          </a:prstGeom>
          <a:noFill/>
        </p:spPr>
      </p:pic>
      <p:sp>
        <p:nvSpPr>
          <p:cNvPr id="50190" name="Rectangle 14"/>
          <p:cNvSpPr>
            <a:spLocks noChangeArrowheads="1"/>
          </p:cNvSpPr>
          <p:nvPr/>
        </p:nvSpPr>
        <p:spPr bwMode="auto">
          <a:xfrm>
            <a:off x="457200" y="1181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C9CD-7A40-4E6D-A3E9-9EED27503F5D}" type="slidenum">
              <a:rPr lang="ru-RU" smtClean="0"/>
              <a:pPr/>
              <a:t>23</a:t>
            </a:fld>
            <a:endParaRPr lang="ru-RU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accent5"/>
                </a:solidFill>
              </a:rPr>
              <a:t/>
            </a:r>
            <a:br>
              <a:rPr lang="ru-RU" sz="3200" dirty="0" smtClean="0">
                <a:solidFill>
                  <a:schemeClr val="accent5"/>
                </a:solidFill>
              </a:rPr>
            </a:br>
            <a:r>
              <a:rPr lang="ru-RU" sz="3200" dirty="0" smtClean="0">
                <a:solidFill>
                  <a:schemeClr val="accent5"/>
                </a:solidFill>
              </a:rPr>
              <a:t>Множество скоростей скольжения как пересечение выпуклой оболочки множества допустимых скоростей </a:t>
            </a:r>
            <a:r>
              <a:rPr lang="en-US" sz="3200" dirty="0" smtClean="0">
                <a:solidFill>
                  <a:schemeClr val="accent5"/>
                </a:solidFill>
              </a:rPr>
              <a:t>F </a:t>
            </a:r>
            <a:r>
              <a:rPr lang="ru-RU" sz="3200" dirty="0" smtClean="0">
                <a:solidFill>
                  <a:schemeClr val="accent5"/>
                </a:solidFill>
              </a:rPr>
              <a:t>с направлением , касательным к поверхности  переключения </a:t>
            </a:r>
            <a:r>
              <a:rPr lang="en-US" sz="3200" dirty="0" smtClean="0">
                <a:solidFill>
                  <a:schemeClr val="accent5"/>
                </a:solidFill>
              </a:rPr>
              <a:t>s=0</a:t>
            </a:r>
            <a:endParaRPr lang="ru-RU" sz="3200" dirty="0">
              <a:solidFill>
                <a:schemeClr val="accent5"/>
              </a:solidFill>
            </a:endParaRPr>
          </a:p>
        </p:txBody>
      </p:sp>
      <p:pic>
        <p:nvPicPr>
          <p:cNvPr id="4" name="Содержимое 3" descr="D:\!TEXTI\МАТЕМАТИКА\Скользящие режимы\2015-10-28 рис\рис 001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2285992"/>
            <a:ext cx="6929486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C9CD-7A40-4E6D-A3E9-9EED27503F5D}" type="slidenum">
              <a:rPr lang="ru-RU" smtClean="0"/>
              <a:pPr/>
              <a:t>24</a:t>
            </a:fld>
            <a:endParaRPr lang="ru-RU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86700" cy="58259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214422"/>
            <a:ext cx="8143932" cy="507209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Здесь усреднение по </a:t>
            </a:r>
            <a:r>
              <a:rPr lang="ru-RU" sz="1900" i="1" dirty="0" err="1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производится на множестве скоростей, соответствующих допустимым значениям управления. Так как движение происходит вдоль пересечения поверхностей переключения, вектор должен отвечать требованиям:</a:t>
            </a:r>
          </a:p>
          <a:p>
            <a:endParaRPr lang="ru-RU" sz="19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9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Множество допустимых скоростей может удовлетворять условиям типа</a:t>
            </a:r>
          </a:p>
          <a:p>
            <a:endParaRPr lang="ru-RU" dirty="0"/>
          </a:p>
        </p:txBody>
      </p:sp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915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00166" y="3929066"/>
            <a:ext cx="5429288" cy="777632"/>
          </a:xfrm>
          <a:prstGeom prst="rect">
            <a:avLst/>
          </a:prstGeom>
          <a:noFill/>
        </p:spPr>
      </p:pic>
      <p:sp>
        <p:nvSpPr>
          <p:cNvPr id="49155" name="Rectangle 3"/>
          <p:cNvSpPr>
            <a:spLocks noChangeArrowheads="1"/>
          </p:cNvSpPr>
          <p:nvPr/>
        </p:nvSpPr>
        <p:spPr bwMode="auto">
          <a:xfrm>
            <a:off x="457200" y="9810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915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9156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929586" y="1857364"/>
            <a:ext cx="142844" cy="345206"/>
          </a:xfrm>
          <a:prstGeom prst="rect">
            <a:avLst/>
          </a:prstGeom>
          <a:noFill/>
        </p:spPr>
      </p:pic>
      <p:sp>
        <p:nvSpPr>
          <p:cNvPr id="49159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9158" name="Picture 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0298" y="2571744"/>
            <a:ext cx="2932633" cy="614346"/>
          </a:xfrm>
          <a:prstGeom prst="rect">
            <a:avLst/>
          </a:prstGeom>
          <a:noFill/>
        </p:spPr>
      </p:pic>
      <p:sp>
        <p:nvSpPr>
          <p:cNvPr id="49160" name="Rectangle 8"/>
          <p:cNvSpPr>
            <a:spLocks noChangeArrowheads="1"/>
          </p:cNvSpPr>
          <p:nvPr/>
        </p:nvSpPr>
        <p:spPr bwMode="auto">
          <a:xfrm>
            <a:off x="457200" y="962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C9CD-7A40-4E6D-A3E9-9EED27503F5D}" type="slidenum">
              <a:rPr lang="ru-RU" smtClean="0"/>
              <a:pPr/>
              <a:t>25</a:t>
            </a:fld>
            <a:endParaRPr lang="ru-RU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252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714356"/>
            <a:ext cx="8215370" cy="55721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Скорость движения системы в скользящем режиме определяется после нахождения базовых значений управления            и соответствующих им векторов скоростей                                из решения усредненной задачи нелинейного программирования. Число этих базовых значений не превосходит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m+1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Решению задачи соответствует минимум по     максимума по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функции Лагранжа</a:t>
            </a:r>
          </a:p>
          <a:p>
            <a:endParaRPr lang="ru-RU" dirty="0"/>
          </a:p>
        </p:txBody>
      </p:sp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812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3214686"/>
            <a:ext cx="6947587" cy="1000132"/>
          </a:xfrm>
          <a:prstGeom prst="rect">
            <a:avLst/>
          </a:prstGeom>
          <a:noFill/>
        </p:spPr>
      </p:pic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457200" y="1171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813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8132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00694" y="1071546"/>
            <a:ext cx="714348" cy="295944"/>
          </a:xfrm>
          <a:prstGeom prst="rect">
            <a:avLst/>
          </a:prstGeom>
          <a:noFill/>
        </p:spPr>
      </p:pic>
      <p:sp>
        <p:nvSpPr>
          <p:cNvPr id="4813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8134" name="Picture 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8992" y="1428736"/>
            <a:ext cx="1857356" cy="288039"/>
          </a:xfrm>
          <a:prstGeom prst="rect">
            <a:avLst/>
          </a:prstGeom>
          <a:noFill/>
        </p:spPr>
      </p:pic>
      <p:sp>
        <p:nvSpPr>
          <p:cNvPr id="4813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8136" name="Picture 8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57818" y="2357430"/>
            <a:ext cx="114301" cy="285752"/>
          </a:xfrm>
          <a:prstGeom prst="rect">
            <a:avLst/>
          </a:prstGeom>
          <a:noFill/>
        </p:spPr>
      </p:pic>
      <p:sp>
        <p:nvSpPr>
          <p:cNvPr id="13" name="Номер слайда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C9CD-7A40-4E6D-A3E9-9EED27503F5D}" type="slidenum">
              <a:rPr lang="ru-RU" smtClean="0"/>
              <a:pPr/>
              <a:t>26</a:t>
            </a:fld>
            <a:endParaRPr lang="ru-RU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15262" cy="72547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142984"/>
            <a:ext cx="8215370" cy="51435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этой задаче значение      не равно нулю, а значит его можно считать равным единице. На оптимальном решении для базовых значений вектора скоростей   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                      выражение </a:t>
            </a:r>
          </a:p>
          <a:p>
            <a:pPr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максимально, а значит одинаково для всех значений         .  Ясно, что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базовые скорости   различны для различных направлений     .  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заключение, подчеркнем, что размерность вектора управлений прямо не связана с определением               , так как усреднение производится по скоростям, а не по управлениям. Выбор управлений должен обеспечить лишь выполнение условий притяжения к пересечению  поверхностей скольжения         </a:t>
            </a:r>
          </a:p>
          <a:p>
            <a:endParaRPr lang="ru-RU" sz="1800" dirty="0"/>
          </a:p>
        </p:txBody>
      </p:sp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710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29058" y="5643578"/>
            <a:ext cx="928695" cy="299246"/>
          </a:xfrm>
          <a:prstGeom prst="rect">
            <a:avLst/>
          </a:prstGeom>
          <a:noFill/>
        </p:spPr>
      </p:pic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0" y="733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71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0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7108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71802" y="1142984"/>
            <a:ext cx="214282" cy="295913"/>
          </a:xfrm>
          <a:prstGeom prst="rect">
            <a:avLst/>
          </a:prstGeom>
          <a:noFill/>
        </p:spPr>
      </p:pic>
      <p:sp>
        <p:nvSpPr>
          <p:cNvPr id="4711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7110" name="Picture 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7554" y="1857364"/>
            <a:ext cx="1389229" cy="285728"/>
          </a:xfrm>
          <a:prstGeom prst="rect">
            <a:avLst/>
          </a:prstGeom>
          <a:noFill/>
        </p:spPr>
      </p:pic>
      <p:sp>
        <p:nvSpPr>
          <p:cNvPr id="47113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7112" name="Picture 8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480" y="2500306"/>
            <a:ext cx="4943475" cy="819150"/>
          </a:xfrm>
          <a:prstGeom prst="rect">
            <a:avLst/>
          </a:prstGeom>
          <a:noFill/>
        </p:spPr>
      </p:pic>
      <p:sp>
        <p:nvSpPr>
          <p:cNvPr id="47114" name="Rectangle 10"/>
          <p:cNvSpPr>
            <a:spLocks noChangeArrowheads="1"/>
          </p:cNvSpPr>
          <p:nvPr/>
        </p:nvSpPr>
        <p:spPr bwMode="auto">
          <a:xfrm>
            <a:off x="0" y="1276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71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711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7115" name="Picture 11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43570" y="3143248"/>
            <a:ext cx="1038225" cy="276225"/>
          </a:xfrm>
          <a:prstGeom prst="rect">
            <a:avLst/>
          </a:prstGeom>
          <a:noFill/>
        </p:spPr>
      </p:pic>
      <p:sp>
        <p:nvSpPr>
          <p:cNvPr id="4711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7117" name="Picture 13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86512" y="3643314"/>
            <a:ext cx="285720" cy="360256"/>
          </a:xfrm>
          <a:prstGeom prst="rect">
            <a:avLst/>
          </a:prstGeom>
          <a:noFill/>
        </p:spPr>
      </p:pic>
      <p:sp>
        <p:nvSpPr>
          <p:cNvPr id="4712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7119" name="Picture 15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929454" y="4000504"/>
            <a:ext cx="142876" cy="345283"/>
          </a:xfrm>
          <a:prstGeom prst="rect">
            <a:avLst/>
          </a:prstGeom>
          <a:noFill/>
        </p:spPr>
      </p:pic>
      <p:sp>
        <p:nvSpPr>
          <p:cNvPr id="4712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7121" name="Picture 17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7620" y="4714884"/>
            <a:ext cx="785786" cy="295945"/>
          </a:xfrm>
          <a:prstGeom prst="rect">
            <a:avLst/>
          </a:prstGeom>
          <a:noFill/>
        </p:spPr>
      </p:pic>
      <p:sp>
        <p:nvSpPr>
          <p:cNvPr id="22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C9CD-7A40-4E6D-A3E9-9EED27503F5D}" type="slidenum">
              <a:rPr lang="ru-RU" smtClean="0"/>
              <a:pPr/>
              <a:t>27</a:t>
            </a:fld>
            <a:endParaRPr lang="ru-RU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0"/>
            <a:ext cx="8858312" cy="2000241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Размерность вектора управлений прямо не связана с определением скорости скольжения, так как усреднение производится по скоростям, а не по управлениям. 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C9CD-7A40-4E6D-A3E9-9EED27503F5D}" type="slidenum">
              <a:rPr lang="ru-RU" smtClean="0"/>
              <a:pPr/>
              <a:t>28</a:t>
            </a:fld>
            <a:endParaRPr lang="ru-RU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44" y="1285860"/>
            <a:ext cx="8782050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500034" y="3786190"/>
            <a:ext cx="750099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accent1"/>
                </a:solidFill>
              </a:rPr>
              <a:t>Скорость скольжения определена </a:t>
            </a:r>
            <a:r>
              <a:rPr lang="ru-RU" sz="2400" b="1" i="1" dirty="0" smtClean="0">
                <a:solidFill>
                  <a:schemeClr val="accent1"/>
                </a:solidFill>
              </a:rPr>
              <a:t>неоднозначно</a:t>
            </a:r>
            <a:endParaRPr lang="ru-RU" sz="2400" b="1" i="1" dirty="0">
              <a:solidFill>
                <a:schemeClr val="accent1"/>
              </a:solidFill>
            </a:endParaRP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214818"/>
            <a:ext cx="8358214" cy="221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29576" cy="511156"/>
          </a:xfrm>
        </p:spPr>
        <p:txBody>
          <a:bodyPr>
            <a:normAutofit fontScale="90000"/>
          </a:bodyPr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928670"/>
            <a:ext cx="8215370" cy="5357850"/>
          </a:xfrm>
        </p:spPr>
        <p:txBody>
          <a:bodyPr>
            <a:normAutofit/>
          </a:bodyPr>
          <a:lstStyle/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Найдем максимальную проекцию        на ось      .  Усредненная задача примет форму 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 условиях</a:t>
            </a:r>
          </a:p>
          <a:p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Задача выбора трех базовых значений вектора скоростей из четырех сводится к минимуму по     от максимума по  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функции Лагранжа</a:t>
            </a:r>
            <a:endParaRPr lang="ru-RU" sz="18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505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0298" y="928670"/>
            <a:ext cx="2928926" cy="283130"/>
          </a:xfrm>
          <a:prstGeom prst="rect">
            <a:avLst/>
          </a:prstGeom>
          <a:noFill/>
        </p:spPr>
      </p:pic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0" y="733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71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5060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5984" y="1285860"/>
            <a:ext cx="3357554" cy="282229"/>
          </a:xfrm>
          <a:prstGeom prst="rect">
            <a:avLst/>
          </a:prstGeom>
          <a:noFill/>
        </p:spPr>
      </p:pic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0" y="733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71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506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5063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57686" y="1857364"/>
            <a:ext cx="357158" cy="340624"/>
          </a:xfrm>
          <a:prstGeom prst="rect">
            <a:avLst/>
          </a:prstGeom>
          <a:noFill/>
        </p:spPr>
      </p:pic>
      <p:sp>
        <p:nvSpPr>
          <p:cNvPr id="4506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5065" name="Picture 9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72132" y="1857364"/>
            <a:ext cx="258655" cy="357190"/>
          </a:xfrm>
          <a:prstGeom prst="rect">
            <a:avLst/>
          </a:prstGeom>
          <a:noFill/>
        </p:spPr>
      </p:pic>
      <p:sp>
        <p:nvSpPr>
          <p:cNvPr id="45068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5067" name="Picture 11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43240" y="2714620"/>
            <a:ext cx="1819275" cy="781050"/>
          </a:xfrm>
          <a:prstGeom prst="rect">
            <a:avLst/>
          </a:prstGeom>
          <a:noFill/>
        </p:spPr>
      </p:pic>
      <p:sp>
        <p:nvSpPr>
          <p:cNvPr id="45069" name="Rectangle 13"/>
          <p:cNvSpPr>
            <a:spLocks noChangeArrowheads="1"/>
          </p:cNvSpPr>
          <p:nvPr/>
        </p:nvSpPr>
        <p:spPr bwMode="auto">
          <a:xfrm>
            <a:off x="0" y="1238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71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5071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5070" name="Picture 14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86116" y="3643314"/>
            <a:ext cx="1390650" cy="276225"/>
          </a:xfrm>
          <a:prstGeom prst="rect">
            <a:avLst/>
          </a:prstGeom>
          <a:noFill/>
        </p:spPr>
      </p:pic>
      <p:sp>
        <p:nvSpPr>
          <p:cNvPr id="45072" name="Rectangle 16"/>
          <p:cNvSpPr>
            <a:spLocks noChangeArrowheads="1"/>
          </p:cNvSpPr>
          <p:nvPr/>
        </p:nvSpPr>
        <p:spPr bwMode="auto">
          <a:xfrm>
            <a:off x="0" y="733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71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5074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5073" name="Picture 17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29190" y="2928934"/>
            <a:ext cx="118242" cy="214314"/>
          </a:xfrm>
          <a:prstGeom prst="rect">
            <a:avLst/>
          </a:prstGeom>
          <a:noFill/>
        </p:spPr>
      </p:pic>
      <p:pic>
        <p:nvPicPr>
          <p:cNvPr id="22" name="Picture 17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0430" y="3571876"/>
            <a:ext cx="118242" cy="214314"/>
          </a:xfrm>
          <a:prstGeom prst="rect">
            <a:avLst/>
          </a:prstGeom>
          <a:noFill/>
        </p:spPr>
      </p:pic>
      <p:pic>
        <p:nvPicPr>
          <p:cNvPr id="23" name="Picture 17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14810" y="3571876"/>
            <a:ext cx="118242" cy="214314"/>
          </a:xfrm>
          <a:prstGeom prst="rect">
            <a:avLst/>
          </a:prstGeom>
          <a:noFill/>
        </p:spPr>
      </p:pic>
      <p:sp>
        <p:nvSpPr>
          <p:cNvPr id="45076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5075" name="Picture 19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14546" y="4286256"/>
            <a:ext cx="142844" cy="376589"/>
          </a:xfrm>
          <a:prstGeom prst="rect">
            <a:avLst/>
          </a:prstGeom>
          <a:noFill/>
        </p:spPr>
      </p:pic>
      <p:sp>
        <p:nvSpPr>
          <p:cNvPr id="45078" name="Rectangle 2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79" name="Rectangle 23"/>
          <p:cNvSpPr>
            <a:spLocks noChangeArrowheads="1"/>
          </p:cNvSpPr>
          <p:nvPr/>
        </p:nvSpPr>
        <p:spPr bwMode="auto">
          <a:xfrm>
            <a:off x="0" y="742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71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5081" name="Rectangle 2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5080" name="Picture 24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29190" y="5000636"/>
            <a:ext cx="3929090" cy="470995"/>
          </a:xfrm>
          <a:prstGeom prst="rect">
            <a:avLst/>
          </a:prstGeom>
          <a:noFill/>
        </p:spPr>
      </p:pic>
      <p:sp>
        <p:nvSpPr>
          <p:cNvPr id="45082" name="Rectangle 26"/>
          <p:cNvSpPr>
            <a:spLocks noChangeArrowheads="1"/>
          </p:cNvSpPr>
          <p:nvPr/>
        </p:nvSpPr>
        <p:spPr bwMode="auto">
          <a:xfrm>
            <a:off x="457200" y="819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71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2" name="Номер слайда 3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C9CD-7A40-4E6D-A3E9-9EED27503F5D}" type="slidenum">
              <a:rPr lang="ru-RU" smtClean="0"/>
              <a:pPr/>
              <a:t>29</a:t>
            </a:fld>
            <a:endParaRPr lang="ru-RU"/>
          </a:p>
        </p:txBody>
      </p:sp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7105" name="Picture 1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44" y="5015906"/>
            <a:ext cx="4714908" cy="413358"/>
          </a:xfrm>
          <a:prstGeom prst="rect">
            <a:avLst/>
          </a:prstGeom>
          <a:noFill/>
        </p:spPr>
      </p:pic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0" y="739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71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ФОРМАЛИЗАЦИЯ</a:t>
            </a:r>
            <a:endParaRPr lang="ru-RU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8367" y="1268760"/>
            <a:ext cx="8734699" cy="4660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C9CD-7A40-4E6D-A3E9-9EED27503F5D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828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Для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i="1" dirty="0" smtClean="0">
                <a:latin typeface="Times New Roman" pitchFamily="18" charset="0"/>
                <a:cs typeface="Times New Roman" pitchFamily="18" charset="0"/>
              </a:rPr>
              <a:t>K=1, 2, 3, 4</a:t>
            </a:r>
            <a:endParaRPr lang="ru-RU" sz="18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Выберем       и       по условию равенства                        </a:t>
            </a:r>
          </a:p>
          <a:p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Из первого равенства </a:t>
            </a:r>
          </a:p>
          <a:p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Из второго равенства</a:t>
            </a:r>
          </a:p>
          <a:p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Значение              Аналогично по условию</a:t>
            </a:r>
          </a:p>
          <a:p>
            <a:pPr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получим 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 условию                     имеем</a:t>
            </a:r>
          </a:p>
          <a:p>
            <a:pPr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403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57356" y="1071546"/>
            <a:ext cx="4143404" cy="352372"/>
          </a:xfrm>
          <a:prstGeom prst="rect">
            <a:avLst/>
          </a:prstGeom>
          <a:noFill/>
        </p:spPr>
      </p:pic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4035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57357" y="1500174"/>
            <a:ext cx="4143404" cy="351341"/>
          </a:xfrm>
          <a:prstGeom prst="rect">
            <a:avLst/>
          </a:prstGeom>
          <a:noFill/>
        </p:spPr>
      </p:pic>
      <p:sp>
        <p:nvSpPr>
          <p:cNvPr id="44037" name="Rectangle 5"/>
          <p:cNvSpPr>
            <a:spLocks noChangeArrowheads="1"/>
          </p:cNvSpPr>
          <p:nvPr/>
        </p:nvSpPr>
        <p:spPr bwMode="auto">
          <a:xfrm>
            <a:off x="457200" y="733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71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03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4038" name="Picture 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00166" y="1857364"/>
            <a:ext cx="190500" cy="276225"/>
          </a:xfrm>
          <a:prstGeom prst="rect">
            <a:avLst/>
          </a:prstGeom>
          <a:noFill/>
        </p:spPr>
      </p:pic>
      <p:sp>
        <p:nvSpPr>
          <p:cNvPr id="4404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4040" name="Picture 8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71670" y="1857364"/>
            <a:ext cx="200025" cy="276225"/>
          </a:xfrm>
          <a:prstGeom prst="rect">
            <a:avLst/>
          </a:prstGeom>
          <a:noFill/>
        </p:spPr>
      </p:pic>
      <p:sp>
        <p:nvSpPr>
          <p:cNvPr id="44043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44" name="Rectangle 12"/>
          <p:cNvSpPr>
            <a:spLocks noChangeArrowheads="1"/>
          </p:cNvSpPr>
          <p:nvPr/>
        </p:nvSpPr>
        <p:spPr bwMode="auto">
          <a:xfrm>
            <a:off x="457200" y="733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71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04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4045" name="Picture 13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71670" y="2214554"/>
            <a:ext cx="3857652" cy="289075"/>
          </a:xfrm>
          <a:prstGeom prst="rect">
            <a:avLst/>
          </a:prstGeom>
          <a:noFill/>
        </p:spPr>
      </p:pic>
      <p:sp>
        <p:nvSpPr>
          <p:cNvPr id="44048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4047" name="Picture 15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487" y="2786059"/>
            <a:ext cx="2428893" cy="320172"/>
          </a:xfrm>
          <a:prstGeom prst="rect">
            <a:avLst/>
          </a:prstGeom>
          <a:noFill/>
        </p:spPr>
      </p:pic>
      <p:sp>
        <p:nvSpPr>
          <p:cNvPr id="44049" name="Rectangle 17"/>
          <p:cNvSpPr>
            <a:spLocks noChangeArrowheads="1"/>
          </p:cNvSpPr>
          <p:nvPr/>
        </p:nvSpPr>
        <p:spPr bwMode="auto">
          <a:xfrm>
            <a:off x="457200" y="733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71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051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4050" name="Picture 18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489" y="3429000"/>
            <a:ext cx="2857520" cy="332804"/>
          </a:xfrm>
          <a:prstGeom prst="rect">
            <a:avLst/>
          </a:prstGeom>
          <a:noFill/>
        </p:spPr>
      </p:pic>
      <p:sp>
        <p:nvSpPr>
          <p:cNvPr id="44053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4052" name="Picture 20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00166" y="3786190"/>
            <a:ext cx="642942" cy="300731"/>
          </a:xfrm>
          <a:prstGeom prst="rect">
            <a:avLst/>
          </a:prstGeom>
          <a:noFill/>
        </p:spPr>
      </p:pic>
      <p:sp>
        <p:nvSpPr>
          <p:cNvPr id="44055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4054" name="Picture 2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3438" y="3786190"/>
            <a:ext cx="1428760" cy="348185"/>
          </a:xfrm>
          <a:prstGeom prst="rect">
            <a:avLst/>
          </a:prstGeom>
          <a:noFill/>
        </p:spPr>
      </p:pic>
      <p:sp>
        <p:nvSpPr>
          <p:cNvPr id="44056" name="Rectangle 24"/>
          <p:cNvSpPr>
            <a:spLocks noChangeArrowheads="1"/>
          </p:cNvSpPr>
          <p:nvPr/>
        </p:nvSpPr>
        <p:spPr bwMode="auto">
          <a:xfrm>
            <a:off x="457200" y="733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71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058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4057" name="Picture 25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5984" y="4286256"/>
            <a:ext cx="4766639" cy="357190"/>
          </a:xfrm>
          <a:prstGeom prst="rect">
            <a:avLst/>
          </a:prstGeom>
          <a:noFill/>
        </p:spPr>
      </p:pic>
      <p:sp>
        <p:nvSpPr>
          <p:cNvPr id="44060" name="Rectangle 2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4059" name="Picture 27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00165" y="4786322"/>
            <a:ext cx="2714645" cy="333579"/>
          </a:xfrm>
          <a:prstGeom prst="rect">
            <a:avLst/>
          </a:prstGeom>
          <a:noFill/>
        </p:spPr>
      </p:pic>
      <p:sp>
        <p:nvSpPr>
          <p:cNvPr id="44061" name="Rectangle 29"/>
          <p:cNvSpPr>
            <a:spLocks noChangeArrowheads="1"/>
          </p:cNvSpPr>
          <p:nvPr/>
        </p:nvSpPr>
        <p:spPr bwMode="auto">
          <a:xfrm>
            <a:off x="457200" y="733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71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063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4062" name="Picture 30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85918" y="5143512"/>
            <a:ext cx="1095375" cy="276225"/>
          </a:xfrm>
          <a:prstGeom prst="rect">
            <a:avLst/>
          </a:prstGeom>
          <a:noFill/>
        </p:spPr>
      </p:pic>
      <p:sp>
        <p:nvSpPr>
          <p:cNvPr id="44065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4064" name="Picture 32"/>
          <p:cNvPicPr>
            <a:picLocks noChangeAspect="1" noChangeArrowheads="1"/>
          </p:cNvPicPr>
          <p:nvPr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28860" y="5500702"/>
            <a:ext cx="4963709" cy="357190"/>
          </a:xfrm>
          <a:prstGeom prst="rect">
            <a:avLst/>
          </a:prstGeom>
          <a:noFill/>
        </p:spPr>
      </p:pic>
      <p:sp>
        <p:nvSpPr>
          <p:cNvPr id="44066" name="Rectangle 34"/>
          <p:cNvSpPr>
            <a:spLocks noChangeArrowheads="1"/>
          </p:cNvSpPr>
          <p:nvPr/>
        </p:nvSpPr>
        <p:spPr bwMode="auto">
          <a:xfrm>
            <a:off x="457200" y="733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71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8" name="Номер слайда 3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C9CD-7A40-4E6D-A3E9-9EED27503F5D}" type="slidenum">
              <a:rPr lang="ru-RU" smtClean="0"/>
              <a:pPr/>
              <a:t>30</a:t>
            </a:fld>
            <a:endParaRPr lang="ru-RU"/>
          </a:p>
        </p:txBody>
      </p:sp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6081" name="Picture 1"/>
          <p:cNvPicPr>
            <a:picLocks noChangeAspect="1" noChangeArrowheads="1"/>
          </p:cNvPicPr>
          <p:nvPr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29190" y="1857364"/>
            <a:ext cx="1089025" cy="2746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543824" cy="43971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329642" cy="55721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Откуда                                       Таким образом из 4-х векторов       базовыми являются             и      или                . Максимум скорости скольжения вдоль </a:t>
            </a:r>
          </a:p>
          <a:p>
            <a:pPr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При этом </a:t>
            </a:r>
          </a:p>
          <a:p>
            <a:pPr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Откуда                                            После подстановки весовых множителей в уравнение  скольжения получим</a:t>
            </a:r>
          </a:p>
          <a:p>
            <a:pPr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Аналогично для минимальной скорости вдоль оси      имеем базовые вектора                                        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  , соответствующие им веса                                  а                    , что полностью совпадает с результатом рассмотрения этого примера у Уткина.</a:t>
            </a:r>
          </a:p>
          <a:p>
            <a:pPr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300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852" y="857232"/>
            <a:ext cx="2105025" cy="276225"/>
          </a:xfrm>
          <a:prstGeom prst="rect">
            <a:avLst/>
          </a:prstGeom>
          <a:noFill/>
        </p:spPr>
      </p:pic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457200" y="733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71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301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3012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72264" y="857232"/>
            <a:ext cx="238125" cy="276225"/>
          </a:xfrm>
          <a:prstGeom prst="rect">
            <a:avLst/>
          </a:prstGeom>
          <a:noFill/>
        </p:spPr>
      </p:pic>
      <p:sp>
        <p:nvSpPr>
          <p:cNvPr id="4301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3014" name="Picture 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28794" y="1142984"/>
            <a:ext cx="504825" cy="276225"/>
          </a:xfrm>
          <a:prstGeom prst="rect">
            <a:avLst/>
          </a:prstGeom>
          <a:noFill/>
        </p:spPr>
      </p:pic>
      <p:sp>
        <p:nvSpPr>
          <p:cNvPr id="4301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3016" name="Picture 8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14612" y="1142984"/>
            <a:ext cx="219075" cy="276225"/>
          </a:xfrm>
          <a:prstGeom prst="rect">
            <a:avLst/>
          </a:prstGeom>
          <a:noFill/>
        </p:spPr>
      </p:pic>
      <p:sp>
        <p:nvSpPr>
          <p:cNvPr id="4301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3018" name="Picture 10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8992" y="1142984"/>
            <a:ext cx="800100" cy="276225"/>
          </a:xfrm>
          <a:prstGeom prst="rect">
            <a:avLst/>
          </a:prstGeom>
          <a:noFill/>
        </p:spPr>
      </p:pic>
      <p:sp>
        <p:nvSpPr>
          <p:cNvPr id="4302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3020" name="Picture 12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15338" y="1071546"/>
            <a:ext cx="214314" cy="295958"/>
          </a:xfrm>
          <a:prstGeom prst="rect">
            <a:avLst/>
          </a:prstGeom>
          <a:noFill/>
        </p:spPr>
      </p:pic>
      <p:sp>
        <p:nvSpPr>
          <p:cNvPr id="43023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3022" name="Picture 14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85918" y="1500174"/>
            <a:ext cx="3929090" cy="303796"/>
          </a:xfrm>
          <a:prstGeom prst="rect">
            <a:avLst/>
          </a:prstGeom>
          <a:noFill/>
        </p:spPr>
      </p:pic>
      <p:sp>
        <p:nvSpPr>
          <p:cNvPr id="43024" name="Rectangle 16"/>
          <p:cNvSpPr>
            <a:spLocks noChangeArrowheads="1"/>
          </p:cNvSpPr>
          <p:nvPr/>
        </p:nvSpPr>
        <p:spPr bwMode="auto">
          <a:xfrm>
            <a:off x="457200" y="742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71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3026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3025" name="Picture 17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57356" y="2071678"/>
            <a:ext cx="3514725" cy="276225"/>
          </a:xfrm>
          <a:prstGeom prst="rect">
            <a:avLst/>
          </a:prstGeom>
          <a:noFill/>
        </p:spPr>
      </p:pic>
      <p:sp>
        <p:nvSpPr>
          <p:cNvPr id="43027" name="Rectangle 19"/>
          <p:cNvSpPr>
            <a:spLocks noChangeArrowheads="1"/>
          </p:cNvSpPr>
          <p:nvPr/>
        </p:nvSpPr>
        <p:spPr bwMode="auto">
          <a:xfrm>
            <a:off x="457200" y="733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71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302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3028" name="Picture 20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57356" y="2428868"/>
            <a:ext cx="3667125" cy="276225"/>
          </a:xfrm>
          <a:prstGeom prst="rect">
            <a:avLst/>
          </a:prstGeom>
          <a:noFill/>
        </p:spPr>
      </p:pic>
      <p:sp>
        <p:nvSpPr>
          <p:cNvPr id="43030" name="Rectangle 22"/>
          <p:cNvSpPr>
            <a:spLocks noChangeArrowheads="1"/>
          </p:cNvSpPr>
          <p:nvPr/>
        </p:nvSpPr>
        <p:spPr bwMode="auto">
          <a:xfrm>
            <a:off x="457200" y="733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71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3032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3031" name="Picture 23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43240" y="2786058"/>
            <a:ext cx="1514475" cy="276225"/>
          </a:xfrm>
          <a:prstGeom prst="rect">
            <a:avLst/>
          </a:prstGeom>
          <a:noFill/>
        </p:spPr>
      </p:pic>
      <p:sp>
        <p:nvSpPr>
          <p:cNvPr id="43034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3033" name="Picture 25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852" y="3071810"/>
            <a:ext cx="2357454" cy="325553"/>
          </a:xfrm>
          <a:prstGeom prst="rect">
            <a:avLst/>
          </a:prstGeom>
          <a:noFill/>
        </p:spPr>
      </p:pic>
      <p:sp>
        <p:nvSpPr>
          <p:cNvPr id="43036" name="Rectangle 2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3035" name="Picture 27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00364" y="3643314"/>
            <a:ext cx="1143008" cy="364255"/>
          </a:xfrm>
          <a:prstGeom prst="rect">
            <a:avLst/>
          </a:prstGeom>
          <a:noFill/>
        </p:spPr>
      </p:pic>
      <p:sp>
        <p:nvSpPr>
          <p:cNvPr id="43037" name="Rectangle 29"/>
          <p:cNvSpPr>
            <a:spLocks noChangeArrowheads="1"/>
          </p:cNvSpPr>
          <p:nvPr/>
        </p:nvSpPr>
        <p:spPr bwMode="auto">
          <a:xfrm>
            <a:off x="457200" y="733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717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33" name="Picture 1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00694" y="4000504"/>
            <a:ext cx="237947" cy="328594"/>
          </a:xfrm>
          <a:prstGeom prst="rect">
            <a:avLst/>
          </a:prstGeom>
          <a:noFill/>
        </p:spPr>
      </p:pic>
      <p:pic>
        <p:nvPicPr>
          <p:cNvPr id="34" name="Picture 4"/>
          <p:cNvPicPr>
            <a:picLocks noChangeAspect="1" noChangeArrowheads="1"/>
          </p:cNvPicPr>
          <p:nvPr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34" y="4357694"/>
            <a:ext cx="857224" cy="295946"/>
          </a:xfrm>
          <a:prstGeom prst="rect">
            <a:avLst/>
          </a:prstGeom>
          <a:noFill/>
        </p:spPr>
      </p:pic>
      <p:pic>
        <p:nvPicPr>
          <p:cNvPr id="35" name="Picture 6"/>
          <p:cNvPicPr>
            <a:picLocks noChangeAspect="1" noChangeArrowheads="1"/>
          </p:cNvPicPr>
          <p:nvPr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43372" y="4357694"/>
            <a:ext cx="1743926" cy="285728"/>
          </a:xfrm>
          <a:prstGeom prst="rect">
            <a:avLst/>
          </a:prstGeom>
          <a:noFill/>
        </p:spPr>
      </p:pic>
      <p:pic>
        <p:nvPicPr>
          <p:cNvPr id="36" name="Picture 8"/>
          <p:cNvPicPr>
            <a:picLocks noChangeAspect="1" noChangeArrowheads="1"/>
          </p:cNvPicPr>
          <p:nvPr/>
        </p:nvPicPr>
        <p:blipFill>
          <a:blip r:embed="rId1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15074" y="4357694"/>
            <a:ext cx="1000100" cy="303061"/>
          </a:xfrm>
          <a:prstGeom prst="rect">
            <a:avLst/>
          </a:prstGeom>
          <a:noFill/>
        </p:spPr>
      </p:pic>
      <p:sp>
        <p:nvSpPr>
          <p:cNvPr id="37" name="Номер слайда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C9CD-7A40-4E6D-A3E9-9EED27503F5D}" type="slidenum">
              <a:rPr lang="ru-RU" smtClean="0"/>
              <a:pPr/>
              <a:t>31</a:t>
            </a:fld>
            <a:endParaRPr lang="ru-RU"/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71700" algn="l"/>
              </a:tabLst>
            </a:pPr>
            <a:r>
              <a:rPr kumimoji="0" lang="ru-RU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kumimoji="0" lang="en-US" sz="16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kumimoji="0" lang="ru-RU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(x</a:t>
            </a: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,t</a:t>
            </a:r>
            <a:r>
              <a:rPr kumimoji="0" lang="ru-RU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)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Заключение</a:t>
            </a:r>
            <a:endParaRPr lang="ru-RU" dirty="0">
              <a:solidFill>
                <a:schemeClr val="accent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Переход к усредненной системе уравнений 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доопределение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скорости скольжения как средней скорости движения системы, полученной при условии, что средняя скорость изменения всех функций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Si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,t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определяющих поверхности переключения,  на уравнениях движения равна нулю,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обобщает подход А.Ф. Филиппова и позволяет с использованием чисто формальных процедур усредненной оптимизации выяснить, в каких случаях скорость скольжения может быть найдена однозначно, когда и </a:t>
            </a:r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как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могут быть найдены ее предельные значения. Решение задачи не зависит от того, является ли разрывность правых частей уравнения следствием разрыва управления или изменения вида зависимости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x,u,t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при изменении знака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x,t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C9CD-7A40-4E6D-A3E9-9EED27503F5D}" type="slidenum">
              <a:rPr lang="ru-RU" smtClean="0"/>
              <a:pPr/>
              <a:t>32</a:t>
            </a:fld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ru-RU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ФОРМАЛИЗАЦИЯ</a:t>
            </a:r>
            <a:endParaRPr lang="ru-RU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Такие, что </a:t>
            </a:r>
          </a:p>
          <a:p>
            <a:endParaRPr lang="en-US" dirty="0" smtClean="0"/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Функции           дифференцируемы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.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Решение уравнений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(1)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для любой из них существует и единственно, причем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4817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5984" y="1928802"/>
            <a:ext cx="3905250" cy="361950"/>
          </a:xfrm>
          <a:prstGeom prst="rect">
            <a:avLst/>
          </a:prstGeom>
          <a:noFill/>
        </p:spPr>
      </p:pic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4819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1604" y="2357430"/>
            <a:ext cx="5314950" cy="361950"/>
          </a:xfrm>
          <a:prstGeom prst="rect">
            <a:avLst/>
          </a:prstGeom>
          <a:noFill/>
        </p:spPr>
      </p:pic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0" y="819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4823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4822" name="Picture 6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57356" y="2786058"/>
            <a:ext cx="571500" cy="361950"/>
          </a:xfrm>
          <a:prstGeom prst="rect">
            <a:avLst/>
          </a:prstGeom>
          <a:noFill/>
        </p:spPr>
      </p:pic>
      <p:sp>
        <p:nvSpPr>
          <p:cNvPr id="34824" name="Rectangle 8"/>
          <p:cNvSpPr>
            <a:spLocks noChangeArrowheads="1"/>
          </p:cNvSpPr>
          <p:nvPr/>
        </p:nvSpPr>
        <p:spPr bwMode="auto">
          <a:xfrm>
            <a:off x="0" y="819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482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4825" name="Picture 9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29256" y="2786058"/>
            <a:ext cx="500065" cy="309564"/>
          </a:xfrm>
          <a:prstGeom prst="rect">
            <a:avLst/>
          </a:prstGeom>
          <a:noFill/>
        </p:spPr>
      </p:pic>
      <p:sp>
        <p:nvSpPr>
          <p:cNvPr id="34828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4829" name="Rectangle 13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4831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4830" name="Picture 14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7620" y="5643578"/>
            <a:ext cx="3310327" cy="857256"/>
          </a:xfrm>
          <a:prstGeom prst="rect">
            <a:avLst/>
          </a:prstGeom>
          <a:noFill/>
        </p:spPr>
      </p:pic>
      <p:sp>
        <p:nvSpPr>
          <p:cNvPr id="34832" name="Rectangle 16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C9CD-7A40-4E6D-A3E9-9EED27503F5D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0" y="5929330"/>
            <a:ext cx="37808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/>
              <a:t>При скольжении в среднем</a:t>
            </a:r>
            <a:endParaRPr lang="ru-RU" sz="2400" dirty="0"/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4577" name="Picture 1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00562" y="4000504"/>
            <a:ext cx="3507123" cy="1071570"/>
          </a:xfrm>
          <a:prstGeom prst="rect">
            <a:avLst/>
          </a:prstGeom>
          <a:noFill/>
        </p:spPr>
      </p:pic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0" y="11890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4580" name="Picture 4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34" y="4000504"/>
            <a:ext cx="3786214" cy="1214446"/>
          </a:xfrm>
          <a:prstGeom prst="rect">
            <a:avLst/>
          </a:prstGeom>
          <a:noFill/>
        </p:spPr>
      </p:pic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0" y="11890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7929586" y="4214818"/>
            <a:ext cx="7143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(4)</a:t>
            </a:r>
            <a:endParaRPr lang="ru-RU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Постановка задачи</a:t>
            </a:r>
            <a:endParaRPr lang="ru-RU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80728"/>
            <a:ext cx="8435280" cy="5145435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Достаточные условия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притяжения к поверхности переключения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(4)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выполнены для всех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внутри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 силу условий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(4)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система, оказавшись на поверхности переключения, движется вдоль этой поверхности в режиме переключения управления с большой частотой (скользящий режим).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Задачей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которую ставили перед собой многочисленные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исследователи,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было выяснение того, какому уравнению подчинено движение системы вдоль поверхности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(2):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C9CD-7A40-4E6D-A3E9-9EED27503F5D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Продолжение А.Ф.Филиппова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45720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2772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00166" y="1714488"/>
            <a:ext cx="4429156" cy="619125"/>
          </a:xfrm>
          <a:prstGeom prst="rect">
            <a:avLst/>
          </a:prstGeom>
          <a:noFill/>
        </p:spPr>
      </p:pic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45720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C9CD-7A40-4E6D-A3E9-9EED27503F5D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idx="1"/>
          </p:nvPr>
        </p:nvSpPr>
        <p:spPr>
          <a:xfrm>
            <a:off x="214282" y="2071678"/>
            <a:ext cx="8229600" cy="68579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2643174" y="4714884"/>
            <a:ext cx="522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S=0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1071538" y="4429132"/>
            <a:ext cx="522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S&gt;0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2571736" y="5857892"/>
            <a:ext cx="522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S&lt;0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1857356" y="5715016"/>
            <a:ext cx="370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f+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928662" y="5143512"/>
            <a:ext cx="370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f_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1285852" y="5429264"/>
            <a:ext cx="316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f</a:t>
            </a:r>
            <a:r>
              <a:rPr lang="en-US" sz="1200" dirty="0" err="1" smtClean="0"/>
              <a:t>s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3643306" y="3429000"/>
            <a:ext cx="529208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работе А.Ф. Филиппова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предложено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находить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fs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x,t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для каждого значения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x,t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как элемент выпуклой оболочки, натянутой на вектора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f+(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x,t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и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удовлетворяющий условиям скольжения вдоль поверхности разрыва: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" name="Picture 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43372" y="5000636"/>
            <a:ext cx="790575" cy="342900"/>
          </a:xfrm>
          <a:prstGeom prst="rect">
            <a:avLst/>
          </a:prstGeom>
          <a:noFill/>
        </p:spPr>
      </p:pic>
      <p:pic>
        <p:nvPicPr>
          <p:cNvPr id="20" name="Picture 3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15074" y="2643182"/>
            <a:ext cx="800100" cy="342900"/>
          </a:xfrm>
          <a:prstGeom prst="rect">
            <a:avLst/>
          </a:prstGeom>
          <a:noFill/>
        </p:spPr>
      </p:pic>
      <p:sp>
        <p:nvSpPr>
          <p:cNvPr id="21" name="Номер слайда 19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60C9CD-7A40-4E6D-A3E9-9EED27503F5D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2" name="Содержимое 2"/>
          <p:cNvSpPr txBox="1">
            <a:spLocks/>
          </p:cNvSpPr>
          <p:nvPr/>
        </p:nvSpPr>
        <p:spPr>
          <a:xfrm>
            <a:off x="214282" y="1357298"/>
            <a:ext cx="8229600" cy="12858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                                                     (5)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Уравнение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(5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)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называют уравнением скольжения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 </a:t>
            </a: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3643290"/>
            <a:ext cx="3374447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Прямоугольник 23"/>
          <p:cNvSpPr/>
          <p:nvPr/>
        </p:nvSpPr>
        <p:spPr>
          <a:xfrm>
            <a:off x="214282" y="3714752"/>
            <a:ext cx="4219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X2</a:t>
            </a:r>
            <a:endParaRPr lang="ru-RU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2500298" y="4643446"/>
            <a:ext cx="5229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S=0</a:t>
            </a:r>
            <a:endParaRPr lang="ru-RU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2928926" y="6357958"/>
            <a:ext cx="4219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en-US" dirty="0" smtClean="0"/>
              <a:t>X1</a:t>
            </a:r>
            <a:endParaRPr lang="ru-RU" dirty="0" smtClean="0"/>
          </a:p>
        </p:txBody>
      </p:sp>
      <p:sp>
        <p:nvSpPr>
          <p:cNvPr id="27" name="Прямоугольник 26"/>
          <p:cNvSpPr/>
          <p:nvPr/>
        </p:nvSpPr>
        <p:spPr>
          <a:xfrm>
            <a:off x="1714480" y="5857892"/>
            <a:ext cx="3706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f+</a:t>
            </a:r>
            <a:endParaRPr lang="ru-RU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785786" y="5214950"/>
            <a:ext cx="3706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f_</a:t>
            </a:r>
            <a:endParaRPr lang="ru-RU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1071538" y="4429132"/>
            <a:ext cx="5229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S&gt;0</a:t>
            </a:r>
            <a:endParaRPr lang="ru-RU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428860" y="5500702"/>
            <a:ext cx="5229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S&lt;0</a:t>
            </a:r>
            <a:endParaRPr lang="ru-RU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1000100" y="5857892"/>
            <a:ext cx="5262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/>
              <a:t>fsm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714356"/>
            <a:ext cx="8712968" cy="5411807"/>
          </a:xfrm>
        </p:spPr>
        <p:txBody>
          <a:bodyPr>
            <a:normAutofit fontScale="92500" lnSpcReduction="2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Отметим, что А.Ф. Филипповым рассмотрен только случай, когда вектор скоростей принимает два значения, а поверхность скольжения одномерна и высказано предположение, что подобный подход можно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распространить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многомерные задачи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КАК?</a:t>
            </a:r>
            <a:endParaRPr lang="en-US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Ниже высказана гипотеза, что уравнение скольжения может быть получено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 решение задачи усредненной оптимизации.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Это позволяет с использованием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стандартных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алгоритмов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найти скорость скольжения при разнообразных постановках  задач для многомерных систем с разрывными правыми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частями.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C9CD-7A40-4E6D-A3E9-9EED27503F5D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Множество скоростей </a:t>
            </a:r>
            <a:r>
              <a:rPr lang="ru-RU" sz="28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системы в окрестности </a:t>
            </a:r>
            <a:r>
              <a:rPr lang="ru-RU" sz="28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поверхности скольжения. Усредненная система</a:t>
            </a:r>
            <a:r>
              <a:rPr lang="ru-RU" sz="2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Поверхности             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разбивают фазовое пространство системы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    подпространств           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каждом из которых может быть свое сочетание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знаков   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а значит в каждом из которых может быть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свое множество векторов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скоростей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x,u,t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определенных на множестве допустимых управлений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Vu.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Обозначим множество </a:t>
            </a:r>
            <a:r>
              <a:rPr lang="ru-RU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векторов допустимых скоростей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F(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x,t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969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71802" y="1714488"/>
            <a:ext cx="1256323" cy="428628"/>
          </a:xfrm>
          <a:prstGeom prst="rect">
            <a:avLst/>
          </a:prstGeom>
          <a:noFill/>
        </p:spPr>
      </p:pic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72066" y="2214554"/>
            <a:ext cx="428628" cy="460378"/>
          </a:xfrm>
          <a:prstGeom prst="rect">
            <a:avLst/>
          </a:prstGeom>
          <a:noFill/>
        </p:spPr>
      </p:pic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9701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34" y="2714620"/>
            <a:ext cx="2357454" cy="462879"/>
          </a:xfrm>
          <a:prstGeom prst="rect">
            <a:avLst/>
          </a:prstGeom>
          <a:noFill/>
        </p:spPr>
      </p:pic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457200" y="866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70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9706" name="Picture 10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00562" y="3071810"/>
            <a:ext cx="266700" cy="476250"/>
          </a:xfrm>
          <a:prstGeom prst="rect">
            <a:avLst/>
          </a:prstGeom>
          <a:noFill/>
        </p:spPr>
      </p:pic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C9CD-7A40-4E6D-A3E9-9EED27503F5D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Общее число векторов скоростей системы для фиксированных значений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может быть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больше 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меньше, чем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Оно может быть сколь угодно велико. Важно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лишь, чтобы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были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выполнены условия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притяжения к пересечению поверхностей переключения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которое будем называть поверхностью скольжения.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867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929454" y="2214554"/>
            <a:ext cx="190500" cy="409575"/>
          </a:xfrm>
          <a:prstGeom prst="rect">
            <a:avLst/>
          </a:prstGeom>
          <a:noFill/>
        </p:spPr>
      </p:pic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8675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29520" y="2714620"/>
            <a:ext cx="428628" cy="449537"/>
          </a:xfrm>
          <a:prstGeom prst="rect">
            <a:avLst/>
          </a:prstGeom>
          <a:noFill/>
        </p:spPr>
      </p:pic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C9CD-7A40-4E6D-A3E9-9EED27503F5D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800</TotalTime>
  <Words>1561</Words>
  <Application>Microsoft Office PowerPoint</Application>
  <PresentationFormat>Экран (4:3)</PresentationFormat>
  <Paragraphs>229</Paragraphs>
  <Slides>32</Slides>
  <Notes>11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4" baseType="lpstr">
      <vt:lpstr>Тема Office</vt:lpstr>
      <vt:lpstr>Equation</vt:lpstr>
      <vt:lpstr>Доопределение динамики на границе разрыва как решение задачи усредненной оптимизации  Цирлин А. М. </vt:lpstr>
      <vt:lpstr>АННОТАЦИЯ</vt:lpstr>
      <vt:lpstr>ФОРМАЛИЗАЦИЯ</vt:lpstr>
      <vt:lpstr>ФОРМАЛИЗАЦИЯ</vt:lpstr>
      <vt:lpstr>Постановка задачи</vt:lpstr>
      <vt:lpstr>Продолжение А.Ф.Филиппова</vt:lpstr>
      <vt:lpstr>Слайд 7</vt:lpstr>
      <vt:lpstr> Множество скоростей системы в окрестности поверхности скольжения. Усредненная система </vt:lpstr>
      <vt:lpstr>Слайд 9</vt:lpstr>
      <vt:lpstr>Усредненная система</vt:lpstr>
      <vt:lpstr>Усредненные ограничения</vt:lpstr>
      <vt:lpstr>ОБОБЩЕНИЕ ДООРЕДЕЛЕНИЯ фИЛИППОВА</vt:lpstr>
      <vt:lpstr>Решение задач усредненной оптимизации</vt:lpstr>
      <vt:lpstr>БАЗОВЫЕ ЗНАЧЕНИЯ U</vt:lpstr>
      <vt:lpstr>Весовые множители</vt:lpstr>
      <vt:lpstr>Два этапа решения усредненной задачи</vt:lpstr>
      <vt:lpstr>Вырожденный случай</vt:lpstr>
      <vt:lpstr>Линейная система второго порядка с релейным управлением</vt:lpstr>
      <vt:lpstr>Метод эквивалентного управления</vt:lpstr>
      <vt:lpstr>Многомерный случай</vt:lpstr>
      <vt:lpstr>Система для весовых множителей</vt:lpstr>
      <vt:lpstr>K&lt;m+1</vt:lpstr>
      <vt:lpstr>K&gt;m+1</vt:lpstr>
      <vt:lpstr> Множество скоростей скольжения как пересечение выпуклой оболочки множества допустимых скоростей F с направлением , касательным к поверхности  переключения s=0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Заключение</vt:lpstr>
    </vt:vector>
  </TitlesOfParts>
  <Company>ИПС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SARC</dc:creator>
  <cp:lastModifiedBy>Цирлин</cp:lastModifiedBy>
  <cp:revision>116</cp:revision>
  <dcterms:created xsi:type="dcterms:W3CDTF">2015-10-26T09:43:36Z</dcterms:created>
  <dcterms:modified xsi:type="dcterms:W3CDTF">2015-11-04T12:44:55Z</dcterms:modified>
</cp:coreProperties>
</file>