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816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17" r:id="rId4"/>
    <p:sldId id="318" r:id="rId5"/>
    <p:sldId id="319" r:id="rId6"/>
    <p:sldId id="320" r:id="rId7"/>
    <p:sldId id="321" r:id="rId8"/>
    <p:sldId id="322" r:id="rId9"/>
    <p:sldId id="259" r:id="rId10"/>
    <p:sldId id="260" r:id="rId11"/>
    <p:sldId id="261" r:id="rId12"/>
    <p:sldId id="262" r:id="rId13"/>
    <p:sldId id="264" r:id="rId14"/>
    <p:sldId id="267" r:id="rId15"/>
    <p:sldId id="268" r:id="rId16"/>
    <p:sldId id="316" r:id="rId17"/>
    <p:sldId id="323" r:id="rId18"/>
    <p:sldId id="270" r:id="rId19"/>
    <p:sldId id="287" r:id="rId20"/>
    <p:sldId id="297" r:id="rId21"/>
    <p:sldId id="298" r:id="rId22"/>
    <p:sldId id="300" r:id="rId23"/>
    <p:sldId id="301" r:id="rId24"/>
    <p:sldId id="271" r:id="rId25"/>
    <p:sldId id="266" r:id="rId26"/>
    <p:sldId id="302" r:id="rId27"/>
    <p:sldId id="324" r:id="rId28"/>
    <p:sldId id="303" r:id="rId29"/>
    <p:sldId id="272" r:id="rId30"/>
    <p:sldId id="288" r:id="rId31"/>
    <p:sldId id="273" r:id="rId32"/>
    <p:sldId id="289" r:id="rId33"/>
    <p:sldId id="305" r:id="rId34"/>
    <p:sldId id="306" r:id="rId35"/>
    <p:sldId id="307" r:id="rId36"/>
    <p:sldId id="313" r:id="rId37"/>
    <p:sldId id="309" r:id="rId38"/>
    <p:sldId id="310" r:id="rId39"/>
    <p:sldId id="311" r:id="rId40"/>
    <p:sldId id="312" r:id="rId41"/>
    <p:sldId id="314" r:id="rId42"/>
    <p:sldId id="315" r:id="rId43"/>
    <p:sldId id="290" r:id="rId44"/>
    <p:sldId id="296" r:id="rId45"/>
    <p:sldId id="291" r:id="rId46"/>
    <p:sldId id="29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C6DD063F-AA83-4436-9417-661F4D154390}">
          <p14:sldIdLst>
            <p14:sldId id="256"/>
            <p14:sldId id="257"/>
            <p14:sldId id="317"/>
            <p14:sldId id="318"/>
            <p14:sldId id="319"/>
            <p14:sldId id="320"/>
            <p14:sldId id="321"/>
            <p14:sldId id="322"/>
            <p14:sldId id="259"/>
            <p14:sldId id="260"/>
            <p14:sldId id="261"/>
            <p14:sldId id="262"/>
            <p14:sldId id="264"/>
            <p14:sldId id="267"/>
            <p14:sldId id="268"/>
            <p14:sldId id="316"/>
            <p14:sldId id="323"/>
            <p14:sldId id="270"/>
            <p14:sldId id="287"/>
            <p14:sldId id="297"/>
            <p14:sldId id="298"/>
            <p14:sldId id="300"/>
            <p14:sldId id="301"/>
            <p14:sldId id="271"/>
            <p14:sldId id="266"/>
            <p14:sldId id="302"/>
            <p14:sldId id="324"/>
            <p14:sldId id="303"/>
            <p14:sldId id="272"/>
            <p14:sldId id="288"/>
            <p14:sldId id="273"/>
            <p14:sldId id="289"/>
            <p14:sldId id="305"/>
            <p14:sldId id="306"/>
            <p14:sldId id="307"/>
            <p14:sldId id="313"/>
            <p14:sldId id="309"/>
            <p14:sldId id="310"/>
            <p14:sldId id="311"/>
            <p14:sldId id="312"/>
            <p14:sldId id="314"/>
            <p14:sldId id="315"/>
            <p14:sldId id="290"/>
            <p14:sldId id="296"/>
          </p14:sldIdLst>
        </p14:section>
        <p14:section name="Доп. материалы" id="{0F9667D3-A3B4-48E4-8565-AA8C8A9F4B2F}">
          <p14:sldIdLst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86" d="100"/>
          <a:sy n="86" d="100"/>
        </p:scale>
        <p:origin x="5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4EA5B-BB35-4CBE-ADBE-AC3C3C74309B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155C4-6F39-4EE3-A0F9-0B7B428C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92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97D55-4EE0-4204-A8C9-8BD2B6D5874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48458-9B3F-4C2F-B6CD-E1A6B889D3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4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8458-9B3F-4C2F-B6CD-E1A6B889D39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8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8458-9B3F-4C2F-B6CD-E1A6B889D39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8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48458-9B3F-4C2F-B6CD-E1A6B889D395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7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32B7B-0A43-4686-AC38-724F766CD847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9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AB1A-0E4E-48D6-89BB-B23C9D30A705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0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E24A-BEFF-483B-B137-3591CADE4D79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FC949-2B7B-4478-AED5-8CD14C677D4F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BAA26-5CC0-45D5-8DF1-D5A626898000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C32E-F9FD-40BD-B34A-4C4256490B20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5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29D8-AA59-4341-A0CB-FD7919FA45BD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1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65F7C-87F0-4873-B3B9-914B46416C6B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2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C7A4-52A8-4B95-AAF8-FEE68E915240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5F16-CA44-49F5-AC76-20B90D8A87F1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4906-FA71-4957-8029-314A828E0974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ABCA-B577-4153-8A91-B58203526A47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2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Visio1.vsd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emf"/><Relationship Id="rId4" Type="http://schemas.openxmlformats.org/officeDocument/2006/relationships/oleObject" Target="../embeddings/_________Microsoft_Visio_2003_20101.vsd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emf"/><Relationship Id="rId4" Type="http://schemas.openxmlformats.org/officeDocument/2006/relationships/package" Target="../embeddings/_________Microsoft_Visio2.vsd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18600" cy="242887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и средства решения задач поиска и защищенного хранения данных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применением гибридных вычислительных технологий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5181600"/>
            <a:ext cx="8839200" cy="609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Ровнягин М.М., ассистент каф. №12 НИЯУ МИФИ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962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диссертация на соискание ученой степени кандидата технических наук по специальностям: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05.13.11 -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математическое и программное обеспечение вычислительных машин, комплексов и компьютерных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сетей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05.13.19 – методы и системы защиты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информации, информационная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4867" y="6204466"/>
            <a:ext cx="616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Научный руководитель: к.т.н., доцент Васильев Н.П.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&amp;Lcy;&amp;ocy;&amp;gcy;&amp;ocy;&amp;tcy;&amp;icy;&amp;p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76200"/>
            <a:ext cx="25717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iki.mephist.ru/images/a/ae/Logo_mephi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24000" cy="149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66800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Целью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повышение производительности поиска и обеспечение защищенного хранения данных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Исследовать существующие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ГВС, современные подходы к использованию сопроцессоров для ускорения операций поиска и дополнительной обработки данных.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Построить модели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алгоритмы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и реализовать прототип ВСПиХД для дальнейших исследований.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Оценить адекватность предложенной модели с использованием созданного прототипа.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исследование эффективности предлагаемых методов, используя разработанный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прототип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ВСПиХД.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Научная новизна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600"/>
            <a:ext cx="9296400" cy="624840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Предложена классификация современных ВСПиХД, на основе предложенной классификации выделены подсистемы, работу которых можно существенно ускорить, применяя гибридные вычислительные технологии.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построена математическая модель распределенной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использующей гибридные вычислительные технологии.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Впервые предложены структурные и функциональные модели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использующей гибридные вычислительные технологии.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Разработаны новые методы повышения производительности поиска данных, основывающиеся на применении новых алгоритмов поиска данных, предназначенных для использования в ГВС.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Предложены новые методы организации дополнительной обработки данных 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использованием ГВС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50711"/>
            <a:ext cx="9144000" cy="624840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описания структурных и функциональных моделей систем, построенных на основе предлагаемых методов, а также представленных классификаций используются стандартные нотации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IDEF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UML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 прототип распределенной системы хранения и поиска данных на основе разработанных методов. Экспериментальные исследования прототипа подтверждают эффективность его работы.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 программный каркас, упрощающий процесс разработки подобных систем, позволяя оснащать систему хранения программными модулями для специализированной обработки информации.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Разработанная методика оценки эффективности гибридной распределенной системы хранения и поиска данных может быть использована для анализа подобных решений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078794"/>
            <a:ext cx="8991600" cy="52578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Две классификации: современных высокопроизводительных систем хранения и поиска данных и гибридных вычислительных систем.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Математическая модель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ориентированной на использование в ГВС.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Структурная и функциональная модели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ориентированной на использование в ГВС.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повышения производительности операций поиска и хранения данных в ГВС.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 стохастического преобразования данных, ориентированный на реализацию в ГВС.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 эффективности разработанной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8467" y="0"/>
            <a:ext cx="9144000" cy="6096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Положения, выносимые на защиту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CD59-4977-4F73-9F34-F037C061A5B1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2400" y="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7" name="Picture 1" descr="C:\Users\MMSK\Dropbox\ДИССЕР\минимизация главы 1\ВСПиХ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234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7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CCD59-4977-4F73-9F34-F037C061A5B1}" type="slidenum"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Классификация ГВС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1" name="Picture 1" descr="C:\Users\MMSK\Dropbox\ДИССЕР\минимизация главы 1\ГВ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4392"/>
            <a:ext cx="9144000" cy="3549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2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и принцип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ВСПиХД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1495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94" name="Object 54"/>
          <p:cNvGraphicFramePr>
            <a:graphicFrameLocks noChangeAspect="1"/>
          </p:cNvGraphicFramePr>
          <p:nvPr/>
        </p:nvGraphicFramePr>
        <p:xfrm>
          <a:off x="179512" y="1700808"/>
          <a:ext cx="8766974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5" r:id="rId4" imgW="9372440" imgH="4153113" progId="Visio.Drawing.15">
                  <p:embed/>
                </p:oleObj>
              </mc:Choice>
              <mc:Fallback>
                <p:oleObj r:id="rId4" imgW="9372440" imgH="4153113" progId="Visio.Drawing.15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00808"/>
                        <a:ext cx="8766974" cy="3888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18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3563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поиска данных во ВСПиХД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52600"/>
            <a:ext cx="9144000" cy="3505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запрос пользователя к системе.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Переадресация запроса на сервер доступа, представляющий интересы пользователя в системе.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запросов за данными к узлам хранения. Количество «затрагиваемых» узлов хранения определяется схемой отображения, установленной на сервере доступа.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запросов за данными во внешнюю память.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данными, либо отправка уведомления об их отсутствии.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комплексного ответа пользователю.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99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Математическая модель ВСПиХД для ГВС. Обозначения.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3000"/>
            <a:ext cx="9144000" cy="5105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множество серверов доступа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сеть внутрисистемных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межсоединений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множество узлов хранения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в систему</a:t>
            </a: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интенсивность входного потока СМО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интенсивность входного потока СМО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интенсивность выходного потока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</a:t>
            </a: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вероятность передачи заявки от сервера доступа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внешнюю среду (вероятность передачи ответа клиенту)</a:t>
            </a: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jC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вероятность передачи заявки от сервера доступа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сеть межсоединений распределенной системы хранения и поиска данных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вероятность передачи заявки из сети межсоединений обработчику узла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Cj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вероятность передачи заявки из сети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межсоединений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вероятность передачи заявки от узла хранения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сеть межсоединений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вероятность поступления заявки из внешней среды на вход сервера доступа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42135" y="15239"/>
            <a:ext cx="5459730" cy="9829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ВСПиХД как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СеМО</a:t>
            </a:r>
            <a:endParaRPr lang="ru-RU" sz="2800" dirty="0"/>
          </a:p>
        </p:txBody>
      </p:sp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152400" y="609599"/>
            <a:ext cx="107503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70"/>
          <p:cNvSpPr>
            <a:spLocks noChangeArrowheads="1"/>
          </p:cNvSpPr>
          <p:nvPr/>
        </p:nvSpPr>
        <p:spPr bwMode="auto">
          <a:xfrm>
            <a:off x="1293495" y="31318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6640"/>
              </p:ext>
            </p:extLst>
          </p:nvPr>
        </p:nvGraphicFramePr>
        <p:xfrm>
          <a:off x="153365" y="693510"/>
          <a:ext cx="7877175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2" name="Visio" r:id="rId3" imgW="9458285" imgH="4496013" progId="Visio.Drawing.11">
                  <p:embed/>
                </p:oleObj>
              </mc:Choice>
              <mc:Fallback>
                <p:oleObj name="Visio" r:id="rId3" imgW="9458285" imgH="4496013" progId="Visio.Drawing.11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65" y="693510"/>
                        <a:ext cx="7877175" cy="375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715000" y="4833625"/>
                <a:ext cx="1676400" cy="1522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вх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𝑧𝐼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вх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𝑧𝐼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вх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833625"/>
                <a:ext cx="1676400" cy="152272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219200" y="5095284"/>
                <a:ext cx="3783215" cy="642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Т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преб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Т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пр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Т</m:t>
                                    </m:r>
                                  </m:e>
                                </m:acc>
                              </m:e>
                              <m:sub>
                                <m:sSub>
                                  <m:sSubPr>
                                    <m:ctrlP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пр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Т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пр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вх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095284"/>
                <a:ext cx="3783215" cy="64222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0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Термины и сокращения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BigData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серия подходов к обработке структурированных и неструктурированных данных большого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высокопроизводительная система поиска и хранения данных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ГВС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гибридная вычислительная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РСУБД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реляционная система управления базами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данных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NoSQL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not only SQL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 нереляционная система хранения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51293" y="42965"/>
            <a:ext cx="5307330" cy="3238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Сервер доступа ВСПиХД как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СеМО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228600" y="5029199"/>
            <a:ext cx="10726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50311"/>
              </p:ext>
            </p:extLst>
          </p:nvPr>
        </p:nvGraphicFramePr>
        <p:xfrm>
          <a:off x="187462" y="2153887"/>
          <a:ext cx="7646392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Visio" r:id="rId3" imgW="8825257" imgH="2467564" progId="Visio.Drawing.11">
                  <p:embed/>
                </p:oleObj>
              </mc:Choice>
              <mc:Fallback>
                <p:oleObj name="Visio" r:id="rId3" imgW="8825257" imgH="2467564" progId="Visio.Drawing.11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62" y="2153887"/>
                        <a:ext cx="7646392" cy="215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323850"/>
            <a:ext cx="9325928" cy="18859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baseline="30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сетевая подсистема;</a:t>
            </a: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30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подсистема управления сетевой активностью;</a:t>
            </a: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30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подсистема обеспечения согласованности;</a:t>
            </a: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1" baseline="30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подсистема разметки пространства ключей;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baseline="-25000" dirty="0" err="1">
                <a:latin typeface="Times New Roman" pitchFamily="18" charset="0"/>
                <a:cs typeface="Times New Roman" pitchFamily="18" charset="0"/>
              </a:rPr>
              <a:t>вх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интенсивность входного потока заявок на сервер доступа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30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интенсивность входного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потока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242376" y="4196502"/>
                <a:ext cx="2755248" cy="2661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вх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вх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𝑗𝑐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вх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вх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вх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376" y="4196502"/>
                <a:ext cx="2755248" cy="2661498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14132" y="5786184"/>
                <a:ext cx="4542717" cy="815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пр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вх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32" y="5786184"/>
                <a:ext cx="4542717" cy="815801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81000" y="4460119"/>
                <a:ext cx="2371227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en-US" i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30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ru-RU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вх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ru-RU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en-US" i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30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ru-RU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en-US" i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30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ru-RU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en-US" i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30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ru-RU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вх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60119"/>
                <a:ext cx="2371227" cy="415498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2320" b="-235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74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3133" y="82873"/>
            <a:ext cx="5307330" cy="3238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Узел хранения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ВСПиХД как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СеМО</a:t>
            </a:r>
            <a:endParaRPr lang="ru-RU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474" y="-19051"/>
            <a:ext cx="86839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1475" y="373380"/>
            <a:ext cx="9110646" cy="22340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i="1" baseline="30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сетевая подсистема;</a:t>
            </a: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1" baseline="30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подсистема управления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активностью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30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подсистема классификации;</a:t>
            </a: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30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подсистема предварительной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обработки;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baseline="30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подсистема хранения данных;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baseline="-25000" dirty="0" err="1">
                <a:latin typeface="Times New Roman" pitchFamily="18" charset="0"/>
                <a:cs typeface="Times New Roman" pitchFamily="18" charset="0"/>
              </a:rPr>
              <a:t>вх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интенсивность входного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потока</a:t>
            </a:r>
          </a:p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baseline="30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интенсивность входного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потока СМО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" y="429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755804"/>
              </p:ext>
            </p:extLst>
          </p:nvPr>
        </p:nvGraphicFramePr>
        <p:xfrm>
          <a:off x="-15580" y="2537688"/>
          <a:ext cx="549896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Visio" r:id="rId3" imgW="7385239" imgH="3641236" progId="Visio.Drawing.11">
                  <p:embed/>
                </p:oleObj>
              </mc:Choice>
              <mc:Fallback>
                <p:oleObj name="Visio" r:id="rId3" imgW="7385239" imgH="3641236" progId="Visio.Drawing.11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580" y="2537688"/>
                        <a:ext cx="5498965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334000" y="2057400"/>
                <a:ext cx="3733800" cy="293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вх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вх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вх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вх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b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вх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</m:num>
                                <m:den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)(1−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𝑠𝑎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p>
                                  </m:sSub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вх</m:t>
                                          </m:r>
                                        </m:sub>
                                        <m:sup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𝑠𝑎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𝑠𝑎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𝑎𝑠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𝑐𝑎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057400"/>
                <a:ext cx="3733800" cy="293939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r="-1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791200" y="5799502"/>
                <a:ext cx="25153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en-US" i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30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en-US" i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i="1" baseline="30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en-US" i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30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вх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ru-RU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en-US" i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i="1" baseline="30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λ</a:t>
                </a:r>
                <a:r>
                  <a:rPr lang="en-US" i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30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799502"/>
                <a:ext cx="2515304" cy="3693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193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7945" y="5634509"/>
                <a:ext cx="5425440" cy="704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пр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Т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пр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вх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5" y="5634509"/>
                <a:ext cx="5425440" cy="704745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592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762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Уменьшение времени обработки запросов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счет распараллеливания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-18585" y="862361"/>
                <a:ext cx="9067800" cy="1039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00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200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000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ru-RU" sz="2000" i="0">
                              <a:latin typeface="Cambria Math" panose="02040503050406030204" pitchFamily="18" charset="0"/>
                            </a:rPr>
                            <m:t>τ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𝐶𝑃𝑈</m:t>
                                  </m:r>
                                </m:sup>
                              </m:s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e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𝐺𝑃𝑈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ru-RU" sz="2000" i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d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ru-RU" sz="2000" i="0">
                              <a:latin typeface="Cambria Math" panose="02040503050406030204" pitchFamily="18" charset="0"/>
                            </a:rPr>
                            <m:t>c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α</m:t>
                                      </m:r>
                                      <m: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(1−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ru-RU" sz="2000" i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</m:d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u-RU" sz="2000" i="0">
                                  <a:latin typeface="Cambria Math" panose="02040503050406030204" pitchFamily="18" charset="0"/>
                                </a:rPr>
                                <m:t>αβ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COP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85" y="862361"/>
                <a:ext cx="9067800" cy="10397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81000" y="1641187"/>
            <a:ext cx="8763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количество процессоров (процессорных ядер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COP: CPU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GPU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FPGA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количество потоков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время выполнения последовательной версии алгоритма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время выполнения параллельного участка программы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время выполнения последовательного  участка программы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время смены контекста (переключения процессорного ядра с выполнения одной нити на другую), а коэффициент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 - время выполнения участка программы на реальном процессоре 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CPU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GPU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время выполнения участка программы на идеальной системе 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 - коэффициент параллелизма, α=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β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коэффициент использования сопроцессора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ускорение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-коэффициент загрузки ядер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4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7620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Уменьшение времени обработки запросов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счет распараллеливания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26911"/>
            <a:ext cx="7010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627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92"/>
            <a:ext cx="3200400" cy="180600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Уменьшение интенсивности входного потока заявок. Фильтр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640861" y="2362199"/>
            <a:ext cx="13325893" cy="107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041406"/>
              </p:ext>
            </p:extLst>
          </p:nvPr>
        </p:nvGraphicFramePr>
        <p:xfrm>
          <a:off x="91983" y="4495800"/>
          <a:ext cx="3337017" cy="1256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Уравнение" r:id="rId3" imgW="1498600" imgH="558800" progId="Equation.3">
                  <p:embed/>
                </p:oleObj>
              </mc:Choice>
              <mc:Fallback>
                <p:oleObj name="Уравнение" r:id="rId3" imgW="1498600" imgH="55880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83" y="4495800"/>
                        <a:ext cx="3337017" cy="12567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5839" y="2362199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-количество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хеш-функций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-длина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-количество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элементов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разрядность счетчика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счетчиков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2691304"/>
            <a:ext cx="3879010" cy="4065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76200"/>
            <a:ext cx="5882434" cy="24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ВСПиХД. Результаты.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972" y="5922547"/>
            <a:ext cx="7696200" cy="944746"/>
          </a:xfrm>
          <a:prstGeom prst="rect">
            <a:avLst/>
          </a:prstGeom>
          <a:blipFill rotWithShape="0">
            <a:blip r:embed="rId2" cstate="print"/>
            <a:stretch>
              <a:fillRect t="-3871" b="-9677"/>
            </a:stretch>
          </a:blipFill>
        </p:spPr>
        <p:txBody>
          <a:bodyPr/>
          <a:lstStyle/>
          <a:p>
            <a:r>
              <a:rPr lang="ru-RU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09600"/>
            <a:ext cx="6600825" cy="218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743200"/>
            <a:ext cx="248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257800"/>
            <a:ext cx="7496175" cy="44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Стохастическое бинарное дерево поиска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599" y="761999"/>
            <a:ext cx="107220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876800" y="1219200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атематическое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ожидание высоты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случайного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бинарного дерева поиска с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ключами равно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применяется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GPU-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версия ГОСТ 28147-89 – обратимая функция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т.е. по преобразованному ключу можно однозначно восстановить исходный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15704"/>
              </p:ext>
            </p:extLst>
          </p:nvPr>
        </p:nvGraphicFramePr>
        <p:xfrm>
          <a:off x="2689859" y="5056443"/>
          <a:ext cx="5417623" cy="1785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r:id="rId3" imgW="8562867" imgH="2829057" progId="Visio.Drawing.11">
                  <p:embed/>
                </p:oleObj>
              </mc:Choice>
              <mc:Fallback>
                <p:oleObj r:id="rId3" imgW="8562867" imgH="2829057" progId="Visio.Drawing.11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859" y="5056443"/>
                        <a:ext cx="5417623" cy="17853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76" name="Rectangle 1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575" name="Object 191"/>
          <p:cNvGraphicFramePr>
            <a:graphicFrameLocks noChangeAspect="1"/>
          </p:cNvGraphicFramePr>
          <p:nvPr/>
        </p:nvGraphicFramePr>
        <p:xfrm>
          <a:off x="142844" y="642918"/>
          <a:ext cx="4786314" cy="432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9" name="Visio" r:id="rId5" imgW="6514614" imgH="5884564" progId="Visio.Drawing.11">
                  <p:embed/>
                </p:oleObj>
              </mc:Choice>
              <mc:Fallback>
                <p:oleObj name="Visio" r:id="rId5" imgW="6514614" imgH="5884564" progId="Visio.Drawing.11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642918"/>
                        <a:ext cx="4786314" cy="43203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174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468" y="2133600"/>
            <a:ext cx="4264493" cy="2362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Использование алгоритма </a:t>
            </a:r>
            <a:r>
              <a:rPr lang="en-US" sz="3200" dirty="0" smtClean="0"/>
              <a:t>DOZEN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для стохастического преобразования ключей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480683"/>
              </p:ext>
            </p:extLst>
          </p:nvPr>
        </p:nvGraphicFramePr>
        <p:xfrm>
          <a:off x="4067943" y="101599"/>
          <a:ext cx="4561507" cy="661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Visio" r:id="rId4" imgW="7086760" imgH="10287000" progId="">
                  <p:embed/>
                </p:oleObj>
              </mc:Choice>
              <mc:Fallback>
                <p:oleObj name="Visio" r:id="rId4" imgW="7086760" imgH="10287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3" y="101599"/>
                        <a:ext cx="4561507" cy="661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599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6689" y="0"/>
            <a:ext cx="9107311" cy="8382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Прозрачное шифрование данных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TDE)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алгоритм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ГОСТ 28147-89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35548"/>
              </p:ext>
            </p:extLst>
          </p:nvPr>
        </p:nvGraphicFramePr>
        <p:xfrm>
          <a:off x="304800" y="1143000"/>
          <a:ext cx="4648200" cy="508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Visio" r:id="rId4" imgW="3609802" imgH="3952928" progId="">
                  <p:embed/>
                </p:oleObj>
              </mc:Choice>
              <mc:Fallback>
                <p:oleObj name="Visio" r:id="rId4" imgW="3609802" imgH="3952928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4648200" cy="5089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3000" y="17526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Зашифрование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выполняется с помощью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с операциями поиска данных на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в режиме пакетной обработки, что практически не сказывается на производительности работы системы.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887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9099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статическая модель узла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599" y="609599"/>
            <a:ext cx="100596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799243"/>
              </p:ext>
            </p:extLst>
          </p:nvPr>
        </p:nvGraphicFramePr>
        <p:xfrm>
          <a:off x="609600" y="609600"/>
          <a:ext cx="7992381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8" name="Visio" r:id="rId3" imgW="10582422" imgH="7820131" progId="Visio.Drawing.11">
                  <p:embed/>
                </p:oleObj>
              </mc:Choice>
              <mc:Fallback>
                <p:oleObj name="Visio" r:id="rId3" imgW="10582422" imgH="7820131" progId="Visio.Drawing.11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9600"/>
                        <a:ext cx="7992381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4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– одна из фундаментальных проблем в области информатики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выч.техники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множество решений, наиболее популярное – агрегация данных в БД и поиск в них посредством СУБД и спец.запросов на языке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SQL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Реляционные СУБД отлично себя зарекомендовали,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49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6574" y="36513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последовательности узла хранения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6551" y="904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019399"/>
              </p:ext>
            </p:extLst>
          </p:nvPr>
        </p:nvGraphicFramePr>
        <p:xfrm>
          <a:off x="35327" y="685800"/>
          <a:ext cx="8956273" cy="5686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2" name="Visio" r:id="rId3" imgW="11591938" imgH="7381928" progId="Visio.Drawing.11">
                  <p:embed/>
                </p:oleObj>
              </mc:Choice>
              <mc:Fallback>
                <p:oleObj name="Visio" r:id="rId3" imgW="11591938" imgH="7381928" progId="Visio.Drawing.11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7" y="685800"/>
                        <a:ext cx="8956273" cy="56866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9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" y="76200"/>
            <a:ext cx="89725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Диаграмма развертывания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8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97"/>
          <p:cNvSpPr>
            <a:spLocks noChangeArrowheads="1"/>
          </p:cNvSpPr>
          <p:nvPr/>
        </p:nvSpPr>
        <p:spPr bwMode="auto">
          <a:xfrm>
            <a:off x="381000" y="9175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28948"/>
              </p:ext>
            </p:extLst>
          </p:nvPr>
        </p:nvGraphicFramePr>
        <p:xfrm>
          <a:off x="381000" y="917505"/>
          <a:ext cx="813435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" name="Visio" r:id="rId3" imgW="12978319" imgH="8428925" progId="Visio.Drawing.11">
                  <p:embed/>
                </p:oleObj>
              </mc:Choice>
              <mc:Fallback>
                <p:oleObj name="Visio" r:id="rId3" imgW="12978319" imgH="8428925" progId="Visio.Drawing.11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7505"/>
                        <a:ext cx="8134350" cy="530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4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152400"/>
            <a:ext cx="89154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Протокол взаимодействия с ВСПиХД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903274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Коды команд: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информация о состоянии системы (зарезервировано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PUT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добавить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получить данные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PUTUN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добавить данные без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TOTALCRYPT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выполнить шифрование незашифрованных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DUMP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выполнить выгрузку таблицы во внешнюю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Типы данных: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динамический тип (4 байта для хранения размера + данные);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bytearray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динамический тип (4 байта для хранения размера + данные);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4-long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byte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uuid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char – 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965505"/>
              </p:ext>
            </p:extLst>
          </p:nvPr>
        </p:nvGraphicFramePr>
        <p:xfrm>
          <a:off x="95715" y="1181935"/>
          <a:ext cx="8915401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2543"/>
                <a:gridCol w="1678256"/>
                <a:gridCol w="1838090"/>
                <a:gridCol w="2237674"/>
                <a:gridCol w="1118838"/>
              </a:tblGrid>
              <a:tr h="6558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Размер пакета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4 байт)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Команда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1 байт)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Тип данных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1 байт)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Размер </a:t>
                      </a:r>
                      <a:r>
                        <a:rPr lang="ru-RU" sz="1800" dirty="0" smtClean="0">
                          <a:effectLst/>
                        </a:rPr>
                        <a:t>данных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(4 байт)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Данные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7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Критерии оценки эффективности ВСПиХД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количество экспериментов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33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9906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анализа иерархий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Т.Саати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6 критериев эффективности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ВСПиХД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Выбрано два наиболее значимых критерия эффективности (К1, К4)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95600" y="2057400"/>
          <a:ext cx="6096000" cy="2080260"/>
        </p:xfrm>
        <a:graphic>
          <a:graphicData uri="http://schemas.openxmlformats.org/drawingml/2006/table">
            <a:tbl>
              <a:tblPr/>
              <a:tblGrid>
                <a:gridCol w="412017"/>
                <a:gridCol w="4778009"/>
                <a:gridCol w="905974"/>
              </a:tblGrid>
              <a:tr h="293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№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Наименование критерия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Приоритет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К1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Время отклика системы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0.384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К2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Отношение производительность/потребляемая мощность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0.038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К3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Коэффициент загрузки ядер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164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К4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Пропускная способность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241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К5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Коэффициент влияния процесса шифрования на работу системы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067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К6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Коэффициент использования ускорителя</a:t>
                      </a: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.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105</a:t>
                      </a: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893945"/>
            <a:ext cx="891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проведения серии экспериментов: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предварительная серия измерений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≥100), определяется среднее значение по предвыборке и стандартное отклонение;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Задается доверительная вероятность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(принято значение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0.95)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определяется значение параметра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Задается точность, определяется количество экспериментов.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4267200"/>
            <a:ext cx="1800225" cy="86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2209800" cy="67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2667000" cy="6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19600"/>
            <a:ext cx="6629400" cy="53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право 19"/>
          <p:cNvSpPr/>
          <p:nvPr/>
        </p:nvSpPr>
        <p:spPr>
          <a:xfrm>
            <a:off x="6781800" y="4648200"/>
            <a:ext cx="457200" cy="226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1103971" y="2934629"/>
            <a:ext cx="457200" cy="226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103971" y="4077629"/>
            <a:ext cx="457200" cy="226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Стенд для проведения испытаний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81067" y="1676400"/>
          <a:ext cx="8986733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3" name="Visio" r:id="rId3" imgW="24145997" imgH="11848842" progId="Visio.Drawing.11">
                  <p:embed/>
                </p:oleObj>
              </mc:Choice>
              <mc:Fallback>
                <p:oleObj name="Visio" r:id="rId3" imgW="24145997" imgH="11848842" progId="Visio.Drawing.11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67" y="1676400"/>
                        <a:ext cx="8986733" cy="441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11" y="90626"/>
            <a:ext cx="8229600" cy="9736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адекватности модели</a:t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ru-RU" dirty="0" smtClean="0"/>
              <a:t>по Фишеру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24200"/>
            <a:ext cx="350710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2038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35006"/>
            <a:ext cx="1447800" cy="52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600200"/>
            <a:ext cx="2209800" cy="4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981200"/>
            <a:ext cx="1981200" cy="54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586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адекватна при: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2458136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Дисперсия адекватности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дисперсия воспроизводимости: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1143000"/>
            <a:ext cx="269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степеней свободы: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733800" y="1524000"/>
            <a:ext cx="5410200" cy="422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-число факторов (число изменяемых параметров модели)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-число разных экспериментов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-число параллельных опытов в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 эксперименте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-среднее значение, полученное на реальной системе после проведения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baseline="-30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параллельных опытов в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 эксперименте (апостериорное значение)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-значение, полученное при помощи модели в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 эксперименте (априорное значение)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iq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значение, полученное в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 опыте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-го эксперимента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2701497"/>
            <a:ext cx="24524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463497"/>
            <a:ext cx="259079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705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времени отклика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количества ядер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времени отклика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интенсивности входного потока заявок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615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интенсивности обработки запросов от количества ядер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261533"/>
            <a:ext cx="7239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времени шифрования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количества ядер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тенденции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данными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417638"/>
            <a:ext cx="9067800" cy="52879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происходит бурный рост объемов данных самой разной природы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накопило больше данных, чем за всю предыдущую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историю;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пользователей Интернет и других компьютерных сетей к 2016 году втрое превысит население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земли;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Сбербанк России за сутки осуществляет более 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транзакций;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сети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twitter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месяц выполняется более 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поиска;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переходит в качество, возникает новое понятие: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данных крайне затрудняют или даже делают  невозможной обработку данных за приемлемое время;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РСУБД  не справляются с обработкой Больших Данных, необходимо иное решение</a:t>
            </a:r>
          </a:p>
          <a:p>
            <a:pPr lvl="1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31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2660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времени отклика и вероятности ложноположительного срабатывания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разрядности вектора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40</a:t>
            </a:fld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599"/>
            <a:ext cx="6286500" cy="549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(1)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6858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Выполнен анализ и предложена классификация современных высокопроизводительных систем хранения и поиска данных.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Разработана математическая модель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предназначенная для реализации в ГВС. В виде сети массового обслуживания формализована архитектура современных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Разработан метод уменьшения интенсивности входного потока заявок на компоненты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помощи модифицированного фильтра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(ФБ) для ГВС. Предложена математическая оценка вероятности ложноположительного срабатывания модифицированного ФБ.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Разработаны методы уменьшения времени обработки запросов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счет использования сопроцессора. Предложена новая высокопроизводительная структура данных – стохастическое дерево поиска.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Разработаны методы ускорения работы встроенной системы шифрования данных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Разработаны статическая и динамическая модели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предназначенной для реализации в гибридных вычислительных системах.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Разработана архитектура прототипа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предназначенной для использования в ГВС.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Заключение (2)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9060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Разработан протокол взаимодействия клиентов с прототипом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посредством отправки TCP-пакетов.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использованием технологий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Java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CUDA реализован прототип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Выполнены его тестирование и отладка.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Выделены критерии оценки эффективности разработанной системы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помощи метода анализа иерархий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Т.Саати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шести критериев выделено два наиболее значимых (время отклика и интенсивность обработки запросов). Выполнена оценка количества испытаний.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Разработана методика проведения испытаний, включающая описание этапов проведения сравнительного нагрузочного тестирования систем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ВСПиХД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Apache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Cassandra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Проверена адекватность модели.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 Проведен анализ результатов экспериментальных исследований по итогам которого можно утверждать, что предложенный в настоящей работе методы являются эффективными и позволяют проектировать защищенные системы, превосходящие свои самые производительные аналоги минимум в 1,5-2 раза.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32" y="168152"/>
            <a:ext cx="8085667" cy="8683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Апробация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447678"/>
            <a:ext cx="8991600" cy="106771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результаты диссертационной работы докладывались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12-ти конференциях с 2011 по 2015 гг.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2966" y="2755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Публикации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0349" y="3794918"/>
            <a:ext cx="8614834" cy="176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теме диссертации опубликовано 18 печатных работ, в том числе 4 статьи в ведущих научных журналах из перечня ВАК и 3 статьи, индексируемых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одна из которых индексируется также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 of Science.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43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054578"/>
            <a:ext cx="8839200" cy="1905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средства решения задач поиска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защищенного хранения данных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применением гибридных вычислительных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технологий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5317712"/>
            <a:ext cx="8839200" cy="4572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Ровнягин М.М., ассистент каф. №12 НИЯУ МИФИ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022538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диссертация на соискание ученой степени кандидата технических наук по специальностям: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05.13.11 -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математическое и программное обеспечение вычислительных машин, комплексов и компьютерных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сетей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05.13.19 – методы и системы защиты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информации, информационная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0267" y="5843291"/>
            <a:ext cx="616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Научный руководитель: к.т.н., доцент Васильев Н.П.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&amp;Lcy;&amp;ocy;&amp;gcy;&amp;ocy;&amp;tcy;&amp;icy;&amp;p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3" y="1"/>
            <a:ext cx="1959426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iki.mephist.ru/images/a/ae/Logo_mephi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62800" cy="1143000"/>
          </a:xfrm>
          <a:prstGeom prst="rect">
            <a:avLst/>
          </a:prstGeom>
          <a:noFill/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705100" y="874890"/>
            <a:ext cx="37338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Эффективность</a:t>
            </a:r>
            <a:r>
              <a:rPr lang="ru-RU" dirty="0" smtClean="0"/>
              <a:t> — свойство системы, характеризующее ее способность выполнять задачи по назначению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i="1" dirty="0" smtClean="0"/>
              <a:t>в нашем случае –выполнять </a:t>
            </a:r>
            <a:r>
              <a:rPr lang="ru-RU" i="1" smtClean="0"/>
              <a:t>поиск данных</a:t>
            </a:r>
            <a:r>
              <a:rPr lang="ru-RU" smtClean="0"/>
              <a:t>). </a:t>
            </a:r>
            <a:endParaRPr lang="ru-RU" dirty="0" smtClean="0"/>
          </a:p>
          <a:p>
            <a:pPr lvl="1"/>
            <a:r>
              <a:rPr lang="ru-RU" dirty="0" smtClean="0"/>
              <a:t>Используется для сравнения разных систем одного назначения.</a:t>
            </a:r>
          </a:p>
          <a:p>
            <a:r>
              <a:rPr lang="ru-RU" b="1" dirty="0" smtClean="0"/>
              <a:t>Показатели </a:t>
            </a:r>
            <a:r>
              <a:rPr lang="ru-RU" b="1" dirty="0"/>
              <a:t>эффективности </a:t>
            </a:r>
            <a:r>
              <a:rPr lang="ru-RU" dirty="0"/>
              <a:t>характеризуют степень приспособленности системы к выполнению поставленных перед ней </a:t>
            </a:r>
            <a:r>
              <a:rPr lang="ru-RU" dirty="0" smtClean="0"/>
              <a:t>задач.</a:t>
            </a:r>
          </a:p>
        </p:txBody>
      </p:sp>
    </p:spTree>
    <p:extLst>
      <p:ext uri="{BB962C8B-B14F-4D97-AF65-F5344CB8AC3E}">
        <p14:creationId xmlns:p14="http://schemas.microsoft.com/office/powerpoint/2010/main" val="121797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Показатель эффективности (ПЭ)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где</a:t>
            </a:r>
            <a:r>
              <a:rPr lang="ru-RU" dirty="0"/>
              <a:t>: E - эффективность;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A - потенциальный эффект;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R - ресурсоемкость.</a:t>
            </a:r>
          </a:p>
        </p:txBody>
      </p:sp>
      <p:pic>
        <p:nvPicPr>
          <p:cNvPr id="1026" name="Picture 2" descr="E=\frac{A}{R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04864"/>
            <a:ext cx="1872208" cy="1279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803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60438"/>
            <a:ext cx="9144000" cy="5897562"/>
          </a:xfrm>
        </p:spPr>
        <p:txBody>
          <a:bodyPr>
            <a:norm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сильноструктурированных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данных, затрудняющих обработку больших объемов, к данным в формате «Ключ-Значение»;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масштабируются, ускоряя работу с данными;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инфраструктуру для высокопроизводительной работы с данными, поверх которой могут быть различные приложения, вплоть до привычных СУБД;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практически везде, где есть проблема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Поддерживаются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IBM, Google, Oracle,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Twitter etc</a:t>
            </a: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производительная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–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Apache Cassandra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7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только центральные процессоры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(CPU)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встроенные средства защиты от НСД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похищение носителя данных приведет к утечке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4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 целесообразным: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Задействовать современные технологии из области суперкомпьютеров для ускорения поиска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операций по обработке ключей вести на графических процессорах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операции шифрования/расшифрования «на лету» с помощью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криптостойких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алгоритмов непосредственно в саму систему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обработку  данных также с помощью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4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средств решения задач поиска и защищенного хранения данных с применением гибридных вычислительных технологий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актуальной научной и инженерной задачей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0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1524000"/>
            <a:ext cx="914399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задача поиска в распределенных вычислительных системах, предназначенных для хранения данных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и программно-аппаратные средства повышения производительности операций поиска, хранения и дополнительной обработки данных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8303</TotalTime>
  <Words>2157</Words>
  <Application>Microsoft Office PowerPoint</Application>
  <PresentationFormat>Экран (4:3)</PresentationFormat>
  <Paragraphs>303</Paragraphs>
  <Slides>46</Slides>
  <Notes>3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 Math</vt:lpstr>
      <vt:lpstr>Times New Roman</vt:lpstr>
      <vt:lpstr>Тема Office</vt:lpstr>
      <vt:lpstr>Visio</vt:lpstr>
      <vt:lpstr>Документ Microsoft Visio</vt:lpstr>
      <vt:lpstr>Уравнение</vt:lpstr>
      <vt:lpstr>Документ Microsoft Visio 2003–2010</vt:lpstr>
      <vt:lpstr>Методы и средства решения задач поиска и защищенного хранения данных  с применением гибридных вычислительных технологий</vt:lpstr>
      <vt:lpstr>Термины и сокращения</vt:lpstr>
      <vt:lpstr>Актуальность проблемы</vt:lpstr>
      <vt:lpstr>Современные тенденции  при работе с данными</vt:lpstr>
      <vt:lpstr>NoSQL-системы</vt:lpstr>
      <vt:lpstr>Проблемы NoSQL-систем</vt:lpstr>
      <vt:lpstr>Представляется целесообразным:</vt:lpstr>
      <vt:lpstr>Презентация PowerPoint</vt:lpstr>
      <vt:lpstr>Объект и предмет исследований</vt:lpstr>
      <vt:lpstr>Цель и задачи</vt:lpstr>
      <vt:lpstr>Научная новизна</vt:lpstr>
      <vt:lpstr>Практическая значимость</vt:lpstr>
      <vt:lpstr>Положения, выносимые на защиту</vt:lpstr>
      <vt:lpstr>Презентация PowerPoint</vt:lpstr>
      <vt:lpstr>Презентация PowerPoint</vt:lpstr>
      <vt:lpstr>Устройство и принцип работы  NoSQL ВСПиХД</vt:lpstr>
      <vt:lpstr>Этапы поиска данных во ВСПиХД</vt:lpstr>
      <vt:lpstr>Математическая модель ВСПиХД для ГВС. Обозначения.</vt:lpstr>
      <vt:lpstr>ВСПиХД как СеМО</vt:lpstr>
      <vt:lpstr>Сервер доступа ВСПиХД как СеМО</vt:lpstr>
      <vt:lpstr>Узел хранения ВСПиХД как СеМО</vt:lpstr>
      <vt:lpstr>Уменьшение времени обработки запросов  за счет распараллеливания</vt:lpstr>
      <vt:lpstr>Уменьшение времени обработки запросов  за счет распараллеливания</vt:lpstr>
      <vt:lpstr>Уменьшение интенсивности входного потока заявок. Фильтр Блума</vt:lpstr>
      <vt:lpstr>Математическая модель ВСПиХД. Результаты.</vt:lpstr>
      <vt:lpstr>Стохастическое бинарное дерево поиска</vt:lpstr>
      <vt:lpstr>Использование алгоритма DOZEN  для стохастического преобразования ключей</vt:lpstr>
      <vt:lpstr>Прозрачное шифрование данных (TDE)  по алгоритму ГОСТ 28147-89</vt:lpstr>
      <vt:lpstr>Презентация PowerPoint</vt:lpstr>
      <vt:lpstr>Презентация PowerPoint</vt:lpstr>
      <vt:lpstr>Презентация PowerPoint</vt:lpstr>
      <vt:lpstr>Протокол взаимодействия с ВСПиХД</vt:lpstr>
      <vt:lpstr>Критерии оценки эффективности ВСПиХД и количество экспериментов</vt:lpstr>
      <vt:lpstr>Стенд для проведения испытаний</vt:lpstr>
      <vt:lpstr>Оценка адекватности модели  по Фишеру</vt:lpstr>
      <vt:lpstr>Зависимость времени отклика от количества ядер CPU</vt:lpstr>
      <vt:lpstr>Зависимость времени отклика от интенсивности входного потока заявок</vt:lpstr>
      <vt:lpstr>Зависимость интенсивности обработки запросов от количества ядер GPU</vt:lpstr>
      <vt:lpstr>Зависимость времени шифрования  от количества ядер GPU</vt:lpstr>
      <vt:lpstr>Зависимость времени отклика и вероятности ложноположительного срабатывания от разрядности вектора Блума</vt:lpstr>
      <vt:lpstr>Заключение (1)</vt:lpstr>
      <vt:lpstr>Презентация PowerPoint</vt:lpstr>
      <vt:lpstr>Апробация</vt:lpstr>
      <vt:lpstr>Методы и средства решения задач поиска  и защищенного хранения данных  с применением гибридных вычислительных технологий</vt:lpstr>
      <vt:lpstr>Определения</vt:lpstr>
      <vt:lpstr>Показатель эффективности (ПЭ)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исследование программных методов и средств защиты систем удаленного мониторинга</dc:title>
  <dc:creator>Дмитрий Сильнов</dc:creator>
  <cp:lastModifiedBy>Michael Rovnyagin</cp:lastModifiedBy>
  <cp:revision>285</cp:revision>
  <dcterms:created xsi:type="dcterms:W3CDTF">2006-08-16T00:00:00Z</dcterms:created>
  <dcterms:modified xsi:type="dcterms:W3CDTF">2015-06-13T07:55:27Z</dcterms:modified>
</cp:coreProperties>
</file>