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0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40.xml" ContentType="application/vnd.openxmlformats-officedocument.presentationml.tags+xml"/>
  <Override PartName="/ppt/notesSlides/notesSlide23.xml" ContentType="application/vnd.openxmlformats-officedocument.presentationml.notesSlide+xml"/>
  <Override PartName="/ppt/tags/tag41.xml" ContentType="application/vnd.openxmlformats-officedocument.presentationml.tags+xml"/>
  <Override PartName="/ppt/notesSlides/notesSlide24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7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28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9.xml" ContentType="application/vnd.openxmlformats-officedocument.presentationml.notesSlide+xml"/>
  <Override PartName="/ppt/tags/tag59.xml" ContentType="application/vnd.openxmlformats-officedocument.presentationml.tags+xml"/>
  <Override PartName="/ppt/notesSlides/notesSlide30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63.xml" ContentType="application/vnd.openxmlformats-officedocument.presentationml.tags+xml"/>
  <Override PartName="/ppt/notesSlides/notesSlide3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4.xml" ContentType="application/vnd.openxmlformats-officedocument.presentationml.notesSlide+xml"/>
  <Override PartName="/ppt/tags/tag66.xml" ContentType="application/vnd.openxmlformats-officedocument.presentationml.tags+xml"/>
  <Override PartName="/ppt/notesSlides/notesSlide35.xml" ContentType="application/vnd.openxmlformats-officedocument.presentationml.notesSlide+xml"/>
  <Override PartName="/ppt/tags/tag67.xml" ContentType="application/vnd.openxmlformats-officedocument.presentationml.tags+xml"/>
  <Override PartName="/ppt/notesSlides/notesSlide36.xml" ContentType="application/vnd.openxmlformats-officedocument.presentationml.notesSlide+xml"/>
  <Override PartName="/ppt/tags/tag68.xml" ContentType="application/vnd.openxmlformats-officedocument.presentationml.tags+xml"/>
  <Override PartName="/ppt/notesSlides/notesSlide37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38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77.xml" ContentType="application/vnd.openxmlformats-officedocument.presentationml.tags+xml"/>
  <Override PartName="/ppt/notesSlides/notesSlide43.xml" ContentType="application/vnd.openxmlformats-officedocument.presentationml.notesSlide+xml"/>
  <Override PartName="/ppt/tags/tag78.xml" ContentType="application/vnd.openxmlformats-officedocument.presentationml.tags+xml"/>
  <Override PartName="/ppt/notesSlides/notesSlide44.xml" ContentType="application/vnd.openxmlformats-officedocument.presentationml.notesSlide+xml"/>
  <Override PartName="/ppt/tags/tag79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80.xml" ContentType="application/vnd.openxmlformats-officedocument.presentationml.tags+xml"/>
  <Override PartName="/ppt/notesSlides/notesSlide47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  <p:sldMasterId id="2147483744" r:id="rId8"/>
    <p:sldMasterId id="2147483768" r:id="rId9"/>
    <p:sldMasterId id="2147483780" r:id="rId10"/>
  </p:sldMasterIdLst>
  <p:notesMasterIdLst>
    <p:notesMasterId r:id="rId67"/>
  </p:notesMasterIdLst>
  <p:sldIdLst>
    <p:sldId id="256" r:id="rId11"/>
    <p:sldId id="261" r:id="rId12"/>
    <p:sldId id="263" r:id="rId13"/>
    <p:sldId id="276" r:id="rId14"/>
    <p:sldId id="275" r:id="rId15"/>
    <p:sldId id="262" r:id="rId16"/>
    <p:sldId id="264" r:id="rId17"/>
    <p:sldId id="279" r:id="rId18"/>
    <p:sldId id="278" r:id="rId19"/>
    <p:sldId id="265" r:id="rId20"/>
    <p:sldId id="266" r:id="rId21"/>
    <p:sldId id="282" r:id="rId22"/>
    <p:sldId id="284" r:id="rId23"/>
    <p:sldId id="283" r:id="rId24"/>
    <p:sldId id="290" r:id="rId25"/>
    <p:sldId id="291" r:id="rId26"/>
    <p:sldId id="292" r:id="rId27"/>
    <p:sldId id="297" r:id="rId28"/>
    <p:sldId id="299" r:id="rId29"/>
    <p:sldId id="300" r:id="rId30"/>
    <p:sldId id="301" r:id="rId31"/>
    <p:sldId id="365" r:id="rId32"/>
    <p:sldId id="366" r:id="rId33"/>
    <p:sldId id="303" r:id="rId34"/>
    <p:sldId id="268" r:id="rId35"/>
    <p:sldId id="308" r:id="rId36"/>
    <p:sldId id="309" r:id="rId37"/>
    <p:sldId id="310" r:id="rId38"/>
    <p:sldId id="312" r:id="rId39"/>
    <p:sldId id="326" r:id="rId40"/>
    <p:sldId id="304" r:id="rId41"/>
    <p:sldId id="306" r:id="rId42"/>
    <p:sldId id="367" r:id="rId43"/>
    <p:sldId id="305" r:id="rId44"/>
    <p:sldId id="342" r:id="rId45"/>
    <p:sldId id="390" r:id="rId46"/>
    <p:sldId id="391" r:id="rId47"/>
    <p:sldId id="320" r:id="rId48"/>
    <p:sldId id="345" r:id="rId49"/>
    <p:sldId id="392" r:id="rId50"/>
    <p:sldId id="323" r:id="rId51"/>
    <p:sldId id="322" r:id="rId52"/>
    <p:sldId id="280" r:id="rId53"/>
    <p:sldId id="269" r:id="rId54"/>
    <p:sldId id="260" r:id="rId55"/>
    <p:sldId id="328" r:id="rId56"/>
    <p:sldId id="333" r:id="rId57"/>
    <p:sldId id="338" r:id="rId58"/>
    <p:sldId id="340" r:id="rId59"/>
    <p:sldId id="272" r:id="rId60"/>
    <p:sldId id="273" r:id="rId61"/>
    <p:sldId id="330" r:id="rId62"/>
    <p:sldId id="318" r:id="rId63"/>
    <p:sldId id="270" r:id="rId64"/>
    <p:sldId id="329" r:id="rId65"/>
    <p:sldId id="344" r:id="rId66"/>
  </p:sldIdLst>
  <p:sldSz cx="9144000" cy="6858000" type="screen4x3"/>
  <p:notesSz cx="6858000" cy="9144000"/>
  <p:custDataLst>
    <p:tags r:id="rId6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75812" autoAdjust="0"/>
  </p:normalViewPr>
  <p:slideViewPr>
    <p:cSldViewPr>
      <p:cViewPr>
        <p:scale>
          <a:sx n="100" d="100"/>
          <a:sy n="100" d="100"/>
        </p:scale>
        <p:origin x="-950" y="91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tags" Target="tags/tag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73F88-7669-4FD4-BC38-C2C5CA79B42D}" type="datetimeFigureOut">
              <a:rPr lang="nl-NL" smtClean="0"/>
              <a:t>5-3-2015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90EC7-E4C0-446C-9360-BB815CA36AE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1873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6443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72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1114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366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445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5856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549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544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834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5557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8778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0269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By</a:t>
            </a:r>
            <a:r>
              <a:rPr lang="ru-RU" dirty="0" smtClean="0"/>
              <a:t> </a:t>
            </a:r>
            <a:r>
              <a:rPr lang="ru-RU" dirty="0" err="1" smtClean="0"/>
              <a:t>Varying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initial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angle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mathematical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pendulim</a:t>
            </a:r>
            <a:r>
              <a:rPr lang="ru-RU" baseline="0" dirty="0" smtClean="0"/>
              <a:t> th_0 </a:t>
            </a:r>
            <a:r>
              <a:rPr lang="ru-RU" baseline="0" dirty="0" err="1" smtClean="0"/>
              <a:t>we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obtain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one-parametric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family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geodesics</a:t>
            </a:r>
            <a:r>
              <a:rPr lang="ru-RU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1535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 smtClean="0"/>
              <a:t>Then</a:t>
            </a:r>
            <a:r>
              <a:rPr lang="ru-RU" dirty="0" smtClean="0"/>
              <a:t>,</a:t>
            </a:r>
            <a:r>
              <a:rPr lang="ru-RU" baseline="0" dirty="0" smtClean="0"/>
              <a:t> </a:t>
            </a:r>
            <a:r>
              <a:rPr lang="ru-RU" baseline="0" dirty="0" err="1" smtClean="0"/>
              <a:t>b</a:t>
            </a:r>
            <a:r>
              <a:rPr lang="ru-RU" dirty="0" err="1" smtClean="0"/>
              <a:t>y</a:t>
            </a:r>
            <a:r>
              <a:rPr lang="ru-RU" dirty="0" smtClean="0"/>
              <a:t> </a:t>
            </a:r>
            <a:r>
              <a:rPr lang="ru-RU" dirty="0" err="1" smtClean="0"/>
              <a:t>Varying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initial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anglular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velocity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mathematical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pendulim</a:t>
            </a:r>
            <a:r>
              <a:rPr lang="ru-RU" baseline="0" dirty="0" smtClean="0"/>
              <a:t> c_0 </a:t>
            </a:r>
            <a:r>
              <a:rPr lang="ru-RU" baseline="0" dirty="0" err="1" smtClean="0"/>
              <a:t>from</a:t>
            </a:r>
            <a:r>
              <a:rPr lang="ru-RU" baseline="0" dirty="0" smtClean="0"/>
              <a:t> -\</a:t>
            </a:r>
            <a:r>
              <a:rPr lang="ru-RU" baseline="0" dirty="0" err="1" smtClean="0"/>
              <a:t>ifinity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to</a:t>
            </a:r>
            <a:r>
              <a:rPr lang="ru-RU" baseline="0" dirty="0" smtClean="0"/>
              <a:t> \</a:t>
            </a:r>
            <a:r>
              <a:rPr lang="ru-RU" baseline="0" dirty="0" err="1" smtClean="0"/>
              <a:t>infinity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will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obtain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whole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family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geodesics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Their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endpoints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form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wavefront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You</a:t>
            </a:r>
            <a:r>
              <a:rPr lang="ru-RU" baseline="0" dirty="0" smtClean="0"/>
              <a:t> </a:t>
            </a:r>
            <a:r>
              <a:rPr lang="ru-RU" baseline="0" dirty="0" err="1" smtClean="0"/>
              <a:t>can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see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that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wavefront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intersect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itself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It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happends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when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reach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first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Maxwell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set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So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ending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interior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part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wavefront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not</a:t>
            </a:r>
            <a:r>
              <a:rPr lang="ru-RU" baseline="0" dirty="0" smtClean="0"/>
              <a:t> SR </a:t>
            </a:r>
            <a:r>
              <a:rPr lang="ru-RU" baseline="0" dirty="0" err="1" smtClean="0"/>
              <a:t>minimizer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since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there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exists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another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en-US" baseline="0" dirty="0" smtClean="0"/>
              <a:t>reaches the same point in less time</a:t>
            </a:r>
            <a:r>
              <a:rPr lang="ru-RU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9661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760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760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568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378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34229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63020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58709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375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642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21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7833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0904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Given</a:t>
            </a:r>
            <a:r>
              <a:rPr lang="ru-RU" baseline="0" dirty="0" smtClean="0"/>
              <a:t> a SR </a:t>
            </a:r>
            <a:r>
              <a:rPr lang="ru-RU" baseline="0" dirty="0" err="1" smtClean="0"/>
              <a:t>manifold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with</a:t>
            </a:r>
            <a:r>
              <a:rPr lang="ru-RU" baseline="0" dirty="0" smtClean="0"/>
              <a:t> </a:t>
            </a:r>
            <a:r>
              <a:rPr lang="ru-RU" baseline="0" dirty="0" err="1" smtClean="0"/>
              <a:t>covex</a:t>
            </a:r>
            <a:r>
              <a:rPr lang="ru-RU" baseline="0" dirty="0" smtClean="0"/>
              <a:t> </a:t>
            </a:r>
            <a:r>
              <a:rPr lang="ru-RU" baseline="0" dirty="0" err="1" smtClean="0"/>
              <a:t>Lagrangian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Introduce</a:t>
            </a:r>
            <a:r>
              <a:rPr lang="ru-RU" baseline="0" dirty="0" smtClean="0"/>
              <a:t> a </a:t>
            </a:r>
            <a:r>
              <a:rPr lang="ru-RU" baseline="0" dirty="0" err="1" smtClean="0"/>
              <a:t>continious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real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valued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function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extended</a:t>
            </a:r>
            <a:r>
              <a:rPr lang="ru-RU" baseline="0" dirty="0" smtClean="0"/>
              <a:t> </a:t>
            </a:r>
            <a:r>
              <a:rPr lang="ru-RU" baseline="0" dirty="0" err="1" smtClean="0"/>
              <a:t>configuration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space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where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forth</a:t>
            </a:r>
            <a:r>
              <a:rPr lang="ru-RU" baseline="0" dirty="0" smtClean="0"/>
              <a:t> </a:t>
            </a:r>
            <a:r>
              <a:rPr lang="ru-RU" baseline="0" dirty="0" err="1" smtClean="0"/>
              <a:t>component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represents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time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that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can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be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reparametrized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The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level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set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this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function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calls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geodesically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equidistant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surface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if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satisfy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following</a:t>
            </a:r>
            <a:r>
              <a:rPr lang="ru-RU" baseline="0" dirty="0" smtClean="0"/>
              <a:t> </a:t>
            </a:r>
            <a:r>
              <a:rPr lang="ru-RU" baseline="0" dirty="0" err="1" smtClean="0"/>
              <a:t>condition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Then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evolution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equidistant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surfaces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given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by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solution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the</a:t>
            </a:r>
            <a:r>
              <a:rPr lang="ru-RU" baseline="0" dirty="0" smtClean="0"/>
              <a:t> HJB </a:t>
            </a:r>
            <a:r>
              <a:rPr lang="ru-RU" baseline="0" dirty="0" err="1" smtClean="0"/>
              <a:t>equation</a:t>
            </a:r>
            <a:r>
              <a:rPr lang="ru-RU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75799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HJB-equations in general do not have unique </a:t>
            </a:r>
            <a:r>
              <a:rPr lang="ru-RU" sz="1200" dirty="0" err="1" smtClean="0"/>
              <a:t>smooth</a:t>
            </a:r>
            <a:r>
              <a:rPr lang="ru-RU" sz="1200" baseline="0" dirty="0" smtClean="0"/>
              <a:t> </a:t>
            </a:r>
            <a:r>
              <a:rPr lang="en-US" sz="1200" dirty="0" smtClean="0"/>
              <a:t>solutions. To avoid </a:t>
            </a:r>
            <a:r>
              <a:rPr lang="ru-RU" sz="1200" dirty="0" err="1" smtClean="0"/>
              <a:t>multiple</a:t>
            </a:r>
            <a:r>
              <a:rPr lang="ru-RU" sz="1200" dirty="0" smtClean="0"/>
              <a:t> </a:t>
            </a:r>
            <a:r>
              <a:rPr lang="ru-RU" sz="1200" dirty="0" err="1" smtClean="0"/>
              <a:t>solutions</a:t>
            </a:r>
            <a:r>
              <a:rPr lang="en-US" sz="1200" dirty="0" smtClean="0"/>
              <a:t> </a:t>
            </a:r>
            <a:r>
              <a:rPr lang="ru-RU" sz="1200" dirty="0" smtClean="0"/>
              <a:t>(*</a:t>
            </a:r>
            <a:r>
              <a:rPr lang="en-US" sz="1200" dirty="0" smtClean="0"/>
              <a:t>from the initial condition,</a:t>
            </a:r>
            <a:r>
              <a:rPr lang="ru-RU" sz="1200" dirty="0" smtClean="0"/>
              <a:t>*)</a:t>
            </a:r>
            <a:r>
              <a:rPr lang="en-US" sz="1200" dirty="0" smtClean="0"/>
              <a:t> one must impose the viscosity condition</a:t>
            </a:r>
            <a:r>
              <a:rPr lang="ru-RU" sz="1200" dirty="0" smtClean="0"/>
              <a:t>. </a:t>
            </a:r>
            <a:r>
              <a:rPr lang="ru-RU" sz="1200" dirty="0" err="1" smtClean="0"/>
              <a:t>It</a:t>
            </a:r>
            <a:r>
              <a:rPr lang="ru-RU" sz="1200" dirty="0" smtClean="0"/>
              <a:t> </a:t>
            </a:r>
            <a:r>
              <a:rPr lang="ru-RU" sz="1200" dirty="0" err="1" smtClean="0"/>
              <a:t>is</a:t>
            </a:r>
            <a:r>
              <a:rPr lang="ru-RU" sz="1200" dirty="0" smtClean="0"/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commonly applied in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wavefront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methods acting directly in the image domain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HJB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equation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derived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original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length-minimization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homogenious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Lagrangian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expressed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Ekonal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27903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34992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37612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In</a:t>
            </a:r>
            <a:r>
              <a:rPr lang="ru-RU" dirty="0" smtClean="0"/>
              <a:t> </a:t>
            </a:r>
            <a:r>
              <a:rPr lang="ru-RU" dirty="0" err="1" smtClean="0"/>
              <a:t>case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uniform</a:t>
            </a:r>
            <a:r>
              <a:rPr lang="ru-RU" dirty="0" smtClean="0"/>
              <a:t> </a:t>
            </a:r>
            <a:r>
              <a:rPr lang="ru-RU" dirty="0" err="1" smtClean="0"/>
              <a:t>cost</a:t>
            </a:r>
            <a:r>
              <a:rPr lang="ru-RU" dirty="0" smtClean="0"/>
              <a:t> </a:t>
            </a:r>
            <a:r>
              <a:rPr lang="ru-RU" dirty="0" err="1" smtClean="0"/>
              <a:t>it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shown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that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proposed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method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provide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propogation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SR-</a:t>
            </a:r>
            <a:r>
              <a:rPr lang="ru-RU" baseline="0" dirty="0" err="1" smtClean="0"/>
              <a:t>spheres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that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consists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end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points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optimal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fixed</a:t>
            </a:r>
            <a:r>
              <a:rPr lang="ru-RU" baseline="0" dirty="0" smtClean="0"/>
              <a:t> </a:t>
            </a:r>
            <a:r>
              <a:rPr lang="ru-RU" baseline="0" dirty="0" err="1" smtClean="0"/>
              <a:t>length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Recall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that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Maxwell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point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two</a:t>
            </a:r>
            <a:r>
              <a:rPr lang="ru-RU" baseline="0" dirty="0" smtClean="0"/>
              <a:t> SR-</a:t>
            </a:r>
            <a:r>
              <a:rPr lang="ru-RU" baseline="0" dirty="0" err="1" smtClean="0"/>
              <a:t>geodesis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same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length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meet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After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Maxwell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point</a:t>
            </a:r>
            <a:r>
              <a:rPr lang="ru-RU" baseline="0" dirty="0" smtClean="0"/>
              <a:t> SR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not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longer</a:t>
            </a:r>
            <a:r>
              <a:rPr lang="ru-RU" baseline="0" dirty="0" smtClean="0"/>
              <a:t> a </a:t>
            </a:r>
            <a:r>
              <a:rPr lang="ru-RU" baseline="0" dirty="0" err="1" smtClean="0"/>
              <a:t>global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minimizer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Maxwell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point</a:t>
            </a:r>
            <a:r>
              <a:rPr lang="ru-RU" baseline="0" dirty="0" smtClean="0"/>
              <a:t> SR-</a:t>
            </a:r>
            <a:r>
              <a:rPr lang="ru-RU" baseline="0" dirty="0" err="1" smtClean="0"/>
              <a:t>sphere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not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smooth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Proposed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method</a:t>
            </a:r>
            <a:r>
              <a:rPr lang="ru-RU" baseline="0" dirty="0" smtClean="0"/>
              <a:t> </a:t>
            </a:r>
            <a:r>
              <a:rPr lang="ru-RU" baseline="0" dirty="0" err="1" smtClean="0"/>
              <a:t>does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not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pass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first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Maxwell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set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and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produce</a:t>
            </a:r>
            <a:r>
              <a:rPr lang="ru-RU" baseline="0" dirty="0" smtClean="0"/>
              <a:t> SR-</a:t>
            </a:r>
            <a:r>
              <a:rPr lang="ru-RU" baseline="0" dirty="0" err="1" smtClean="0"/>
              <a:t>length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minimizers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These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figures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give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illustration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Maxwell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points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First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figure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present</a:t>
            </a:r>
            <a:r>
              <a:rPr lang="ru-RU" baseline="0" dirty="0" smtClean="0"/>
              <a:t> a </a:t>
            </a:r>
            <a:r>
              <a:rPr lang="ru-RU" baseline="0" dirty="0" err="1" smtClean="0"/>
              <a:t>section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family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SR-</a:t>
            </a:r>
            <a:r>
              <a:rPr lang="ru-RU" baseline="0" dirty="0" err="1" smtClean="0"/>
              <a:t>spheres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by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horizontal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plane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second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figure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examples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ending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Maxwell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points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are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presented</a:t>
            </a:r>
            <a:r>
              <a:rPr lang="ru-RU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4487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2570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6090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8542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8B6F4-EAC6-43AB-8A3A-EB4AB1742A83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2026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3098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749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5441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5441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>
                <a:solidFill>
                  <a:prstClr val="black"/>
                </a:solidFill>
              </a:rPr>
              <a:pPr/>
              <a:t>48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441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>
                <a:solidFill>
                  <a:prstClr val="black"/>
                </a:solidFill>
              </a:rPr>
              <a:pPr/>
              <a:t>49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441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4913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7344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42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3846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8299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3798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3789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6346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2968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nl-NL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F4A943-362C-496B-835F-D01BC77F7AB0}" type="slidenum">
              <a:rPr lang="nl-NL">
                <a:solidFill>
                  <a:prstClr val="black"/>
                </a:solidFill>
              </a:rPr>
              <a:pPr/>
              <a:t>8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67BFF8-57E7-4FC3-B663-48E9DC3C9021}" type="slidenum">
              <a:rPr lang="nl-NL" smtClean="0">
                <a:solidFill>
                  <a:prstClr val="black"/>
                </a:solidFill>
              </a:rPr>
              <a:pPr/>
              <a:t>9</a:t>
            </a:fld>
            <a:endParaRPr lang="nl-NL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24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123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58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15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392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753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421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461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378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5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8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5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22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9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58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63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7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99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92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24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45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92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50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81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5080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48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2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99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17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24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52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96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964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26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3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84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70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0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91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512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5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21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8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070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95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73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82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632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70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390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41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320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310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54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070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3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4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582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810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804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29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005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129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8883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1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86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55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014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380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089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584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045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098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680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61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2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0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9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669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47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112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377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680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5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287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A57C-05BB-478A-9593-DB6E8943697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498A-E5CE-47C2-9350-ADDD72E2CF4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2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53BF-71C2-479F-8CF7-E207BF70E92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5BAE1-7E2A-4F92-81A7-804DD379C7A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856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497E-FB00-4A5A-A36C-7838AA70143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A9AA-8F2B-462B-9AC6-B99AFAB9EB1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32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BD14-8957-4315-B86F-D3A227AFCC6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E47DF-3AC4-4269-BA27-C078E6BBC1FC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81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6357-9F6A-4167-B742-752CEC57C81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90E1E-7ECE-4D4C-88BD-703AA7EDAD61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892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F8EA-1087-46D7-B734-01AC8C39CBCB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1E6AC-2CDE-4362-A199-F383AA00A0B8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917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7031-C17A-4E34-84E6-3300A2480E6E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CDB8-EC3E-47ED-989F-4EA6DFFB24B5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28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8100-037F-465F-8898-DDE3EF02089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21896-F0CB-4620-BD9D-12DB7E5B10ED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160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32B8-A1F7-48C5-9FF1-DE99196C162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5761-5A94-45B3-99A5-72811BA142D0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390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716C-ECE9-441B-986D-26AFAB70BE83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0316-5627-4CC2-89CA-4C2952B9B31A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513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57F4-68FC-4DAE-ADA3-09C473C1BCED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C1D8-EE75-4B86-915D-F47FFA05F192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4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8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2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9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8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8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0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3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2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02DA0-1BB7-437D-9A85-8674B352354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5-3-2015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5078C4-3B13-4DFB-BA0F-0350E9F2EBB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tags" Target="../tags/tag9.xml"/><Relationship Id="rId7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png"/><Relationship Id="rId4" Type="http://schemas.openxmlformats.org/officeDocument/2006/relationships/tags" Target="../tags/tag10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tags" Target="../tags/tag16.xml"/><Relationship Id="rId21" Type="http://schemas.openxmlformats.org/officeDocument/2006/relationships/image" Target="../media/image37.png"/><Relationship Id="rId7" Type="http://schemas.openxmlformats.org/officeDocument/2006/relationships/tags" Target="../tags/tag20.xml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tags" Target="../tags/tag15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notesSlide" Target="../notesSlides/notesSlide17.xml"/><Relationship Id="rId5" Type="http://schemas.openxmlformats.org/officeDocument/2006/relationships/tags" Target="../tags/tag18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35.pn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42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1.png"/><Relationship Id="rId2" Type="http://schemas.openxmlformats.org/officeDocument/2006/relationships/tags" Target="../tags/tag24.xml"/><Relationship Id="rId16" Type="http://schemas.openxmlformats.org/officeDocument/2006/relationships/image" Target="../media/image45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40.png"/><Relationship Id="rId5" Type="http://schemas.openxmlformats.org/officeDocument/2006/relationships/tags" Target="../tags/tag27.xml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tags" Target="../tags/tag26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31.xml"/><Relationship Id="rId7" Type="http://schemas.openxmlformats.org/officeDocument/2006/relationships/image" Target="../media/image47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4.xml"/><Relationship Id="rId7" Type="http://schemas.openxmlformats.org/officeDocument/2006/relationships/image" Target="../media/image47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55.png"/><Relationship Id="rId3" Type="http://schemas.openxmlformats.org/officeDocument/2006/relationships/tags" Target="../tags/tag37.xml"/><Relationship Id="rId7" Type="http://schemas.openxmlformats.org/officeDocument/2006/relationships/notesSlide" Target="../notesSlides/notesSlide21.xml"/><Relationship Id="rId12" Type="http://schemas.openxmlformats.org/officeDocument/2006/relationships/image" Target="../media/image54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png"/><Relationship Id="rId5" Type="http://schemas.openxmlformats.org/officeDocument/2006/relationships/tags" Target="../tags/tag39.xml"/><Relationship Id="rId10" Type="http://schemas.openxmlformats.org/officeDocument/2006/relationships/image" Target="../media/image47.png"/><Relationship Id="rId4" Type="http://schemas.openxmlformats.org/officeDocument/2006/relationships/tags" Target="../tags/tag38.xml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tags" Target="../tags/tag46.xml"/><Relationship Id="rId21" Type="http://schemas.openxmlformats.org/officeDocument/2006/relationships/image" Target="../media/image75.png"/><Relationship Id="rId7" Type="http://schemas.openxmlformats.org/officeDocument/2006/relationships/tags" Target="../tags/tag50.xml"/><Relationship Id="rId12" Type="http://schemas.openxmlformats.org/officeDocument/2006/relationships/notesSlide" Target="../notesSlides/notesSlide27.xml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tags" Target="../tags/tag45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78.png"/><Relationship Id="rId5" Type="http://schemas.openxmlformats.org/officeDocument/2006/relationships/tags" Target="../tags/tag48.xml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tags" Target="../tags/tag53.xml"/><Relationship Id="rId19" Type="http://schemas.openxmlformats.org/officeDocument/2006/relationships/image" Target="../media/image73.pn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8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58.xml"/><Relationship Id="rId7" Type="http://schemas.openxmlformats.org/officeDocument/2006/relationships/image" Target="../media/image83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82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62.xml"/><Relationship Id="rId7" Type="http://schemas.openxmlformats.org/officeDocument/2006/relationships/image" Target="../media/image88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87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13" Type="http://schemas.openxmlformats.org/officeDocument/2006/relationships/image" Target="../media/image104.png"/><Relationship Id="rId3" Type="http://schemas.openxmlformats.org/officeDocument/2006/relationships/tags" Target="../tags/tag71.xml"/><Relationship Id="rId7" Type="http://schemas.openxmlformats.org/officeDocument/2006/relationships/notesSlide" Target="../notesSlides/notesSlide38.xml"/><Relationship Id="rId12" Type="http://schemas.openxmlformats.org/officeDocument/2006/relationships/image" Target="../media/image103.png"/><Relationship Id="rId2" Type="http://schemas.openxmlformats.org/officeDocument/2006/relationships/tags" Target="../tags/tag70.xml"/><Relationship Id="rId16" Type="http://schemas.openxmlformats.org/officeDocument/2006/relationships/image" Target="../media/image107.png"/><Relationship Id="rId1" Type="http://schemas.openxmlformats.org/officeDocument/2006/relationships/tags" Target="../tags/tag69.xml"/><Relationship Id="rId6" Type="http://schemas.openxmlformats.org/officeDocument/2006/relationships/slideLayout" Target="../slideLayouts/slideLayout106.xml"/><Relationship Id="rId11" Type="http://schemas.openxmlformats.org/officeDocument/2006/relationships/image" Target="../media/image102.png"/><Relationship Id="rId5" Type="http://schemas.openxmlformats.org/officeDocument/2006/relationships/tags" Target="../tags/tag73.xml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tags" Target="../tags/tag72.xml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76.xml"/><Relationship Id="rId7" Type="http://schemas.openxmlformats.org/officeDocument/2006/relationships/image" Target="../media/image108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80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129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gif"/><Relationship Id="rId10" Type="http://schemas.openxmlformats.org/officeDocument/2006/relationships/image" Target="../media/image137.png"/><Relationship Id="rId4" Type="http://schemas.openxmlformats.org/officeDocument/2006/relationships/notesSlide" Target="../notesSlides/notesSlide51.xml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5.xml"/><Relationship Id="rId7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0527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Sub-Riemannian </a:t>
            </a:r>
            <a:r>
              <a:rPr lang="en-US" dirty="0" smtClean="0">
                <a:solidFill>
                  <a:schemeClr val="accent6"/>
                </a:solidFill>
              </a:rPr>
              <a:t>Problems </a:t>
            </a:r>
            <a:r>
              <a:rPr lang="en-US" dirty="0">
                <a:solidFill>
                  <a:schemeClr val="accent6"/>
                </a:solidFill>
              </a:rPr>
              <a:t>on 3D Lie </a:t>
            </a:r>
            <a:r>
              <a:rPr lang="en-US" dirty="0" smtClean="0">
                <a:solidFill>
                  <a:schemeClr val="accent6"/>
                </a:solidFill>
              </a:rPr>
              <a:t>Groups </a:t>
            </a:r>
            <a:r>
              <a:rPr lang="en-US" dirty="0">
                <a:solidFill>
                  <a:schemeClr val="accent6"/>
                </a:solidFill>
              </a:rPr>
              <a:t>with </a:t>
            </a:r>
            <a:r>
              <a:rPr lang="en-US" dirty="0" smtClean="0">
                <a:solidFill>
                  <a:schemeClr val="accent6"/>
                </a:solidFill>
              </a:rPr>
              <a:t>Applications </a:t>
            </a:r>
            <a:r>
              <a:rPr lang="en-US" dirty="0">
                <a:solidFill>
                  <a:schemeClr val="accent6"/>
                </a:solidFill>
              </a:rPr>
              <a:t>to </a:t>
            </a:r>
            <a:r>
              <a:rPr lang="en-US" dirty="0" smtClean="0">
                <a:solidFill>
                  <a:schemeClr val="accent6"/>
                </a:solidFill>
              </a:rPr>
              <a:t>Retinal </a:t>
            </a:r>
            <a:r>
              <a:rPr lang="en-US" dirty="0">
                <a:solidFill>
                  <a:schemeClr val="accent6"/>
                </a:solidFill>
              </a:rPr>
              <a:t>I</a:t>
            </a:r>
            <a:r>
              <a:rPr lang="en-US" dirty="0" smtClean="0">
                <a:solidFill>
                  <a:schemeClr val="accent6"/>
                </a:solidFill>
              </a:rPr>
              <a:t>mage Processing</a:t>
            </a:r>
            <a:endParaRPr lang="nl-NL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157192"/>
            <a:ext cx="8352928" cy="1440160"/>
          </a:xfrm>
        </p:spPr>
        <p:txBody>
          <a:bodyPr>
            <a:normAutofit/>
          </a:bodyPr>
          <a:lstStyle/>
          <a:p>
            <a:pPr fontAlgn="base"/>
            <a:r>
              <a:rPr lang="ru-RU" sz="2400" dirty="0" err="1"/>
              <a:t>Seminar</a:t>
            </a:r>
            <a:r>
              <a:rPr lang="ru-RU" sz="2400" dirty="0"/>
              <a:t> </a:t>
            </a:r>
            <a:r>
              <a:rPr lang="ru-RU" sz="2400" dirty="0" err="1" smtClean="0"/>
              <a:t>of</a:t>
            </a:r>
            <a:r>
              <a:rPr lang="ru-RU" sz="2400" dirty="0" smtClean="0"/>
              <a:t> </a:t>
            </a:r>
            <a:r>
              <a:rPr lang="ru-RU" sz="2400" dirty="0" err="1" smtClean="0"/>
              <a:t>Program</a:t>
            </a:r>
            <a:r>
              <a:rPr lang="ru-RU" sz="2400" dirty="0" smtClean="0"/>
              <a:t> </a:t>
            </a:r>
            <a:r>
              <a:rPr lang="ru-RU" sz="2400" dirty="0" err="1" smtClean="0"/>
              <a:t>Systems</a:t>
            </a:r>
            <a:r>
              <a:rPr lang="ru-RU" sz="2400" dirty="0" smtClean="0"/>
              <a:t> </a:t>
            </a:r>
            <a:r>
              <a:rPr lang="ru-RU" sz="2400" dirty="0" err="1" smtClean="0"/>
              <a:t>Institute</a:t>
            </a:r>
            <a:r>
              <a:rPr lang="ru-RU" sz="2400" dirty="0" smtClean="0"/>
              <a:t> </a:t>
            </a:r>
            <a:r>
              <a:rPr lang="ru-RU" sz="2400" dirty="0" err="1" smtClean="0"/>
              <a:t>of</a:t>
            </a:r>
            <a:r>
              <a:rPr lang="ru-RU" sz="2400" dirty="0" smtClean="0"/>
              <a:t> RAS</a:t>
            </a:r>
          </a:p>
          <a:p>
            <a:pPr fontAlgn="base"/>
            <a:r>
              <a:rPr lang="ru-RU" sz="2400" dirty="0" err="1" smtClean="0"/>
              <a:t>Pereslavl-Zalesskiy</a:t>
            </a:r>
            <a:r>
              <a:rPr lang="ru-RU" sz="2400" dirty="0" smtClean="0"/>
              <a:t>, </a:t>
            </a:r>
            <a:r>
              <a:rPr lang="ru-RU" sz="2400" dirty="0" err="1" smtClean="0"/>
              <a:t>Russia</a:t>
            </a:r>
            <a:r>
              <a:rPr lang="ru-RU" sz="2400" dirty="0" smtClean="0"/>
              <a:t>, </a:t>
            </a:r>
          </a:p>
          <a:p>
            <a:pPr fontAlgn="base"/>
            <a:r>
              <a:rPr lang="ru-RU" sz="2400" dirty="0" smtClean="0"/>
              <a:t>10</a:t>
            </a:r>
            <a:r>
              <a:rPr lang="nl-NL" sz="2400" dirty="0" smtClean="0"/>
              <a:t> </a:t>
            </a:r>
            <a:r>
              <a:rPr lang="ru-RU" sz="2400" dirty="0" err="1" smtClean="0"/>
              <a:t>March</a:t>
            </a:r>
            <a:r>
              <a:rPr lang="nl-NL" sz="2400" dirty="0" smtClean="0"/>
              <a:t>, 2015</a:t>
            </a:r>
          </a:p>
          <a:p>
            <a:pPr fontAlgn="base"/>
            <a:endParaRPr lang="ru-RU" dirty="0" smtClean="0"/>
          </a:p>
          <a:p>
            <a:pPr fontAlgn="base"/>
            <a:endParaRPr lang="en-US" dirty="0"/>
          </a:p>
          <a:p>
            <a:endParaRPr lang="ru-RU" dirty="0" smtClean="0"/>
          </a:p>
        </p:txBody>
      </p:sp>
      <p:pic>
        <p:nvPicPr>
          <p:cNvPr id="4" name="Picture 4" descr="frontpage"/>
          <p:cNvPicPr>
            <a:picLocks noChangeAspect="1" noChangeArrowheads="1"/>
          </p:cNvPicPr>
          <p:nvPr/>
        </p:nvPicPr>
        <p:blipFill>
          <a:blip r:embed="rId3" cstate="print"/>
          <a:srcRect l="48956" t="81776" r="34515" b="7436"/>
          <a:stretch>
            <a:fillRect/>
          </a:stretch>
        </p:blipFill>
        <p:spPr bwMode="auto">
          <a:xfrm>
            <a:off x="5796136" y="2862673"/>
            <a:ext cx="908976" cy="44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23528" y="2858443"/>
            <a:ext cx="84969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F497D"/>
                </a:solidFill>
              </a:rPr>
              <a:t>A.P. </a:t>
            </a:r>
            <a:r>
              <a:rPr lang="ru-RU" sz="2800" b="1" dirty="0" err="1" smtClean="0">
                <a:solidFill>
                  <a:srgbClr val="1F497D"/>
                </a:solidFill>
              </a:rPr>
              <a:t>Mashtakov</a:t>
            </a:r>
            <a:r>
              <a:rPr lang="fr-FR" sz="2800" b="1" dirty="0">
                <a:solidFill>
                  <a:srgbClr val="1F497D"/>
                </a:solidFill>
              </a:rPr>
              <a:t> </a:t>
            </a:r>
            <a:endParaRPr lang="ru-RU" sz="2800" b="1" dirty="0" smtClean="0">
              <a:solidFill>
                <a:srgbClr val="1F497D"/>
              </a:solidFill>
            </a:endParaRPr>
          </a:p>
          <a:p>
            <a:pPr algn="ctr"/>
            <a:r>
              <a:rPr lang="fr-FR" sz="2000" dirty="0" smtClean="0">
                <a:solidFill>
                  <a:srgbClr val="1F497D"/>
                </a:solidFill>
              </a:rPr>
              <a:t>EU-Marie </a:t>
            </a:r>
            <a:r>
              <a:rPr lang="fr-FR" sz="2000" dirty="0">
                <a:solidFill>
                  <a:srgbClr val="1F497D"/>
                </a:solidFill>
              </a:rPr>
              <a:t>Curie FP7-PEOPLE-2013-ITN, MANET TU/e (no. 607643) </a:t>
            </a:r>
            <a:endParaRPr lang="nl-NL" sz="2000" dirty="0">
              <a:solidFill>
                <a:srgbClr val="1F497D"/>
              </a:solidFill>
            </a:endParaRPr>
          </a:p>
          <a:p>
            <a:pPr algn="ctr"/>
            <a:r>
              <a:rPr lang="ru-RU" sz="2400" dirty="0" smtClean="0">
                <a:solidFill>
                  <a:srgbClr val="1F497D"/>
                </a:solidFill>
              </a:rPr>
              <a:t>R. Duits, </a:t>
            </a:r>
            <a:r>
              <a:rPr lang="ru-RU" sz="2400" dirty="0" err="1">
                <a:solidFill>
                  <a:srgbClr val="1F497D"/>
                </a:solidFill>
              </a:rPr>
              <a:t>Yu.L</a:t>
            </a:r>
            <a:r>
              <a:rPr lang="ru-RU" sz="2400" dirty="0">
                <a:solidFill>
                  <a:srgbClr val="1F497D"/>
                </a:solidFill>
              </a:rPr>
              <a:t>. </a:t>
            </a:r>
            <a:r>
              <a:rPr lang="ru-RU" sz="2400" dirty="0" err="1">
                <a:solidFill>
                  <a:srgbClr val="1F497D"/>
                </a:solidFill>
              </a:rPr>
              <a:t>Sachkov</a:t>
            </a:r>
            <a:r>
              <a:rPr lang="ru-RU" sz="2400" dirty="0">
                <a:solidFill>
                  <a:srgbClr val="1F497D"/>
                </a:solidFill>
              </a:rPr>
              <a:t>, </a:t>
            </a:r>
            <a:r>
              <a:rPr lang="nl-NL" sz="2400" dirty="0" smtClean="0">
                <a:solidFill>
                  <a:srgbClr val="1F497D"/>
                </a:solidFill>
                <a:latin typeface="Calibri"/>
              </a:rPr>
              <a:t>G.R. </a:t>
            </a:r>
            <a:r>
              <a:rPr lang="nl-NL" sz="2400" dirty="0" err="1" smtClean="0">
                <a:solidFill>
                  <a:srgbClr val="1F497D"/>
                </a:solidFill>
                <a:latin typeface="Calibri"/>
              </a:rPr>
              <a:t>Sanguinetti</a:t>
            </a:r>
            <a:r>
              <a:rPr lang="ru-RU" sz="2400" dirty="0" smtClean="0">
                <a:solidFill>
                  <a:srgbClr val="1F497D"/>
                </a:solidFill>
                <a:latin typeface="Calibri"/>
              </a:rPr>
              <a:t>, </a:t>
            </a:r>
            <a:r>
              <a:rPr lang="nl-NL" sz="2400" dirty="0">
                <a:solidFill>
                  <a:srgbClr val="1F497D"/>
                </a:solidFill>
              </a:rPr>
              <a:t>E.J</a:t>
            </a:r>
            <a:r>
              <a:rPr lang="nl-NL" sz="2400" dirty="0" smtClean="0">
                <a:solidFill>
                  <a:srgbClr val="1F497D"/>
                </a:solidFill>
              </a:rPr>
              <a:t>.</a:t>
            </a:r>
            <a:r>
              <a:rPr lang="ru-RU" sz="2400" dirty="0" smtClean="0">
                <a:solidFill>
                  <a:srgbClr val="1F497D"/>
                </a:solidFill>
              </a:rPr>
              <a:t> </a:t>
            </a:r>
            <a:r>
              <a:rPr lang="nl-NL" sz="2400" dirty="0" err="1" smtClean="0">
                <a:solidFill>
                  <a:srgbClr val="1F497D"/>
                </a:solidFill>
              </a:rPr>
              <a:t>Bekkers</a:t>
            </a:r>
            <a:r>
              <a:rPr lang="nl-NL" sz="2400" dirty="0">
                <a:solidFill>
                  <a:srgbClr val="1F497D"/>
                </a:solidFill>
              </a:rPr>
              <a:t>, </a:t>
            </a:r>
            <a:r>
              <a:rPr lang="ru-RU" sz="2400" dirty="0" smtClean="0">
                <a:solidFill>
                  <a:srgbClr val="1F497D"/>
                </a:solidFill>
                <a:latin typeface="Calibri"/>
              </a:rPr>
              <a:t>I. </a:t>
            </a:r>
            <a:r>
              <a:rPr lang="ru-RU" sz="2400" dirty="0" err="1" smtClean="0">
                <a:solidFill>
                  <a:srgbClr val="1F497D"/>
                </a:solidFill>
                <a:latin typeface="Calibri"/>
              </a:rPr>
              <a:t>Besch</a:t>
            </a:r>
            <a:r>
              <a:rPr lang="en-US" sz="2400" dirty="0" smtClean="0">
                <a:solidFill>
                  <a:srgbClr val="1F497D"/>
                </a:solidFill>
                <a:latin typeface="Calibri"/>
              </a:rPr>
              <a:t>a</a:t>
            </a:r>
            <a:r>
              <a:rPr lang="ru-RU" sz="2400" dirty="0" err="1" smtClean="0">
                <a:solidFill>
                  <a:srgbClr val="1F497D"/>
                </a:solidFill>
                <a:latin typeface="Calibri"/>
              </a:rPr>
              <a:t>stny</a:t>
            </a:r>
            <a:r>
              <a:rPr lang="en-US" sz="2400" dirty="0" err="1" smtClean="0">
                <a:solidFill>
                  <a:srgbClr val="1F497D"/>
                </a:solidFill>
                <a:latin typeface="Calibri"/>
              </a:rPr>
              <a:t>i</a:t>
            </a:r>
            <a:endParaRPr lang="en-US" sz="2400" dirty="0" smtClean="0">
              <a:solidFill>
                <a:srgbClr val="1F497D"/>
              </a:solidFill>
              <a:latin typeface="Calibri"/>
            </a:endParaRPr>
          </a:p>
          <a:p>
            <a:pPr algn="ctr"/>
            <a:r>
              <a:rPr lang="en-US" sz="2400" dirty="0" smtClean="0">
                <a:solidFill>
                  <a:srgbClr val="1F497D"/>
                </a:solidFill>
              </a:rPr>
              <a:t>Promotor</a:t>
            </a:r>
            <a:r>
              <a:rPr lang="en-US" sz="2400" dirty="0">
                <a:solidFill>
                  <a:srgbClr val="1F497D"/>
                </a:solidFill>
              </a:rPr>
              <a:t>: Bart ter Haar </a:t>
            </a:r>
            <a:r>
              <a:rPr lang="en-US" sz="2400" dirty="0" err="1">
                <a:solidFill>
                  <a:srgbClr val="1F497D"/>
                </a:solidFill>
              </a:rPr>
              <a:t>Romeny</a:t>
            </a:r>
            <a:endParaRPr lang="en-US" sz="24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2912" y="4604680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Funded </a:t>
            </a:r>
            <a:r>
              <a:rPr lang="en-US" sz="1400" dirty="0" smtClean="0"/>
              <a:t>by </a:t>
            </a:r>
            <a:endParaRPr lang="ru-RU" sz="1400" dirty="0" smtClean="0"/>
          </a:p>
          <a:p>
            <a:r>
              <a:rPr lang="en-US" sz="1400" dirty="0" smtClean="0"/>
              <a:t>the </a:t>
            </a:r>
            <a:r>
              <a:rPr lang="en-US" sz="1400" dirty="0"/>
              <a:t>European Union</a:t>
            </a:r>
          </a:p>
        </p:txBody>
      </p:sp>
      <p:pic>
        <p:nvPicPr>
          <p:cNvPr id="1026" name="Picture 2" descr="D:\confs\Bern2015\manetLogo\flag_yellow_l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28859"/>
            <a:ext cx="1028824" cy="69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confs\Bern2015\manetLogo\manet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406" y="4470240"/>
            <a:ext cx="657661" cy="65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77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37915" y="233591"/>
            <a:ext cx="8928673" cy="6031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E46C0A"/>
                </a:solidFill>
              </a:rPr>
              <a:t>Application of 3D Lie Groups in Image Analysis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119675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Group of </a:t>
            </a:r>
            <a:r>
              <a:rPr lang="en-US" dirty="0" err="1" smtClean="0"/>
              <a:t>roto</a:t>
            </a:r>
            <a:r>
              <a:rPr lang="en-US" dirty="0" smtClean="0"/>
              <a:t>-translations of Euclidean plane SE(2): processing of flat images </a:t>
            </a:r>
          </a:p>
          <a:p>
            <a:r>
              <a:rPr lang="en-US" dirty="0" smtClean="0"/>
              <a:t>Group of rotations of Euclidean 3-dimensional space SO(3): processing of spherical images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6" r="31948"/>
          <a:stretch/>
        </p:blipFill>
        <p:spPr bwMode="auto">
          <a:xfrm>
            <a:off x="5495384" y="3717032"/>
            <a:ext cx="2656199" cy="291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JZhang1\Desktop\Norm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r="2166"/>
          <a:stretch/>
        </p:blipFill>
        <p:spPr bwMode="auto">
          <a:xfrm>
            <a:off x="1525856" y="3933056"/>
            <a:ext cx="2817366" cy="21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2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2271539"/>
            <a:ext cx="5170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err="1" smtClean="0">
                <a:solidFill>
                  <a:prstClr val="white"/>
                </a:solidFill>
                <a:cs typeface="Arial" charset="0"/>
              </a:rPr>
              <a:t>Sub-Riemannian</a:t>
            </a:r>
            <a:r>
              <a:rPr lang="ru-RU" sz="32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prstClr val="white"/>
                </a:solidFill>
                <a:cs typeface="Arial" charset="0"/>
              </a:rPr>
              <a:t>problems</a:t>
            </a:r>
            <a:r>
              <a:rPr lang="ru-RU" sz="3200" dirty="0" smtClean="0">
                <a:solidFill>
                  <a:prstClr val="white"/>
                </a:solidFill>
                <a:cs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err="1" smtClean="0">
                <a:solidFill>
                  <a:prstClr val="white"/>
                </a:solidFill>
                <a:cs typeface="Arial" charset="0"/>
              </a:rPr>
              <a:t>on</a:t>
            </a:r>
            <a:r>
              <a:rPr lang="ru-RU" sz="32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prstClr val="white"/>
                </a:solidFill>
                <a:cs typeface="Arial" charset="0"/>
              </a:rPr>
              <a:t>unimodular</a:t>
            </a:r>
            <a:r>
              <a:rPr lang="ru-RU" sz="3200" dirty="0" smtClean="0">
                <a:solidFill>
                  <a:prstClr val="white"/>
                </a:solidFill>
                <a:cs typeface="Arial" charset="0"/>
              </a:rPr>
              <a:t> 3D </a:t>
            </a:r>
            <a:r>
              <a:rPr lang="ru-RU" sz="3200" dirty="0" err="1" smtClean="0">
                <a:solidFill>
                  <a:prstClr val="white"/>
                </a:solidFill>
                <a:cs typeface="Arial" charset="0"/>
              </a:rPr>
              <a:t>Lie</a:t>
            </a:r>
            <a:r>
              <a:rPr lang="ru-RU" sz="3200" dirty="0" smtClean="0">
                <a:solidFill>
                  <a:prstClr val="white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prstClr val="white"/>
                </a:solidFill>
                <a:cs typeface="Arial" charset="0"/>
              </a:rPr>
              <a:t>groups</a:t>
            </a:r>
            <a:endParaRPr lang="nl-NL" sz="3200" dirty="0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11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	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Left-invariant sub-Riemannian structures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928" y="836712"/>
            <a:ext cx="8578997" cy="569015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Classification of SR structures on 3D Lie groups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380" y="5157192"/>
            <a:ext cx="7721869" cy="144775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51" y="703093"/>
            <a:ext cx="7483396" cy="4257022"/>
          </a:xfrm>
          <a:prstGeom prst="rect">
            <a:avLst/>
          </a:prstGeom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13" y="4424738"/>
            <a:ext cx="152400" cy="126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46" y="1072614"/>
            <a:ext cx="178308" cy="178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0696" y="4031628"/>
            <a:ext cx="432048" cy="1317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00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>
                <a:solidFill>
                  <a:srgbClr val="E46C0A"/>
                </a:solidFill>
                <a:cs typeface="Arial" charset="0"/>
              </a:rPr>
              <a:t>Optimal Control Problem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12" y="877888"/>
            <a:ext cx="8144063" cy="271411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1520" y="3977680"/>
            <a:ext cx="8424936" cy="28803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 smtClean="0"/>
              <a:t> </a:t>
            </a: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Existence of SR length minimizers (optimal trajectories),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Parametrization of SR geodesics (extremal trajectories) via PMP,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 Selection SR length minimizers among SR geodesics (study optimality of extremal trajectories).</a:t>
            </a:r>
            <a:endParaRPr lang="en-US" sz="2400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7504" y="3861048"/>
            <a:ext cx="871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386104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>
                <a:solidFill>
                  <a:srgbClr val="E46C0A"/>
                </a:solidFill>
                <a:cs typeface="Arial" charset="0"/>
              </a:rPr>
              <a:t>ODE-based Approach to Optimal Control Problem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5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err="1">
                <a:solidFill>
                  <a:srgbClr val="E46C0A"/>
                </a:solidFill>
                <a:cs typeface="Arial" charset="0"/>
              </a:rPr>
              <a:t>Pontryagin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 Maximum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Principle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137" y="908720"/>
            <a:ext cx="8106284" cy="538640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22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PMP in Moving Frame of References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576" y="897886"/>
            <a:ext cx="8335429" cy="576786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41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765" y="823036"/>
            <a:ext cx="4480180" cy="342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Vertical Part of the Hamiltonian System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813" y="853618"/>
            <a:ext cx="3332759" cy="34167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42689" y="4466141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Horizontal Part -&gt; Extremal Trajectories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21345" y="4466141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347" y="5229200"/>
            <a:ext cx="6272267" cy="92412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211960" y="2517654"/>
            <a:ext cx="468052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436096" y="721792"/>
            <a:ext cx="0" cy="34598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5937" y="2184334"/>
            <a:ext cx="166209" cy="16620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558" y="853618"/>
            <a:ext cx="174791" cy="21799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16" y="2565792"/>
            <a:ext cx="355092" cy="1264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6911" y="2565792"/>
            <a:ext cx="278494" cy="17805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783" y="2547886"/>
            <a:ext cx="126311" cy="17805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5647" y="2570055"/>
            <a:ext cx="178053" cy="1263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8557" y="2562297"/>
            <a:ext cx="277988" cy="17773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492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42690" y="3703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Optimality of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Extremal Trajectories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154" y="708461"/>
            <a:ext cx="6897020" cy="603126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132856"/>
            <a:ext cx="3213139" cy="230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42299"/>
            <a:ext cx="3240360" cy="17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90" y="2043371"/>
            <a:ext cx="381000" cy="278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8790" y="3814748"/>
            <a:ext cx="381000" cy="2788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5792" y="2887661"/>
            <a:ext cx="431292" cy="2788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6634" y="2992382"/>
            <a:ext cx="940310" cy="2788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719" y="5159093"/>
            <a:ext cx="202454" cy="20245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395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9777" y="908720"/>
            <a:ext cx="6201754" cy="4140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23" y="2420888"/>
            <a:ext cx="1655562" cy="3431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5428" y="3389394"/>
            <a:ext cx="1621728" cy="100274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00512"/>
            <a:ext cx="523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33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Motivation: Application in medical imaging</a:t>
            </a:r>
          </a:p>
          <a:p>
            <a:r>
              <a:rPr lang="en-US" dirty="0" smtClean="0"/>
              <a:t>Image analysis on Lie groups</a:t>
            </a:r>
          </a:p>
          <a:p>
            <a:r>
              <a:rPr lang="en-US" dirty="0" smtClean="0"/>
              <a:t>Sub-Riemannian problems on 3D Lie groups (short</a:t>
            </a:r>
            <a:r>
              <a:rPr lang="ru-RU" dirty="0" smtClean="0"/>
              <a:t> </a:t>
            </a:r>
            <a:r>
              <a:rPr lang="en-US" dirty="0" smtClean="0"/>
              <a:t>overview)</a:t>
            </a:r>
          </a:p>
          <a:p>
            <a:r>
              <a:rPr lang="en-US" b="1" dirty="0" smtClean="0"/>
              <a:t>Sub-Riemannian problem in SE(2) with given external cost</a:t>
            </a:r>
          </a:p>
          <a:p>
            <a:r>
              <a:rPr lang="en-US" b="1" dirty="0" smtClean="0"/>
              <a:t>Sub-Riemannian problem in SO(3) with </a:t>
            </a:r>
            <a:r>
              <a:rPr lang="en-US" b="1" dirty="0" err="1" smtClean="0"/>
              <a:t>cuspless</a:t>
            </a:r>
            <a:r>
              <a:rPr lang="en-US" b="1" dirty="0" smtClean="0"/>
              <a:t> spherical projection constraint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706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9777" y="908720"/>
            <a:ext cx="6201754" cy="4140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23" y="2420888"/>
            <a:ext cx="1655562" cy="3431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0383" y="3389394"/>
            <a:ext cx="1591819" cy="13565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04704"/>
            <a:ext cx="523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2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5122" name="Picture 2" descr="GeodesicSprayonWF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23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9777" y="908720"/>
            <a:ext cx="6201754" cy="41408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23" y="2420888"/>
            <a:ext cx="1655562" cy="3431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6639" y="3389394"/>
            <a:ext cx="1119306" cy="32359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2040" y="3782070"/>
            <a:ext cx="1218055" cy="3612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702" y="4365104"/>
            <a:ext cx="1637404" cy="134607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168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40" y="1203173"/>
            <a:ext cx="51530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21371"/>
          <a:stretch/>
        </p:blipFill>
        <p:spPr>
          <a:xfrm>
            <a:off x="294852" y="4025140"/>
            <a:ext cx="3035558" cy="2231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r="24643" b="11903"/>
          <a:stretch/>
        </p:blipFill>
        <p:spPr>
          <a:xfrm>
            <a:off x="181916" y="604339"/>
            <a:ext cx="3264566" cy="27114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042092" y="3379302"/>
            <a:ext cx="112555" cy="131931"/>
          </a:xfrm>
          <a:prstGeom prst="ellipse">
            <a:avLst/>
          </a:prstGeom>
          <a:solidFill>
            <a:srgbClr val="FFCC00"/>
          </a:solidFill>
          <a:ln w="3175">
            <a:solidFill>
              <a:srgbClr val="0D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5" y="3828305"/>
            <a:ext cx="3410252" cy="26250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519325" y="3401969"/>
            <a:ext cx="2635321" cy="4263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532118" y="3511233"/>
            <a:ext cx="2566251" cy="294210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9073" y="570990"/>
            <a:ext cx="3410252" cy="28083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3" name="Straight Connector 32"/>
          <p:cNvCxnSpPr>
            <a:stCxn id="6" idx="3"/>
          </p:cNvCxnSpPr>
          <p:nvPr/>
        </p:nvCxnSpPr>
        <p:spPr>
          <a:xfrm flipH="1" flipV="1">
            <a:off x="3519325" y="3401969"/>
            <a:ext cx="2539250" cy="8994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519325" y="570990"/>
            <a:ext cx="2635322" cy="28309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818240" y="570990"/>
            <a:ext cx="532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General case: </a:t>
            </a:r>
            <a:r>
              <a:rPr lang="ru-RU" sz="2000" dirty="0" err="1"/>
              <a:t>a</a:t>
            </a:r>
            <a:r>
              <a:rPr lang="en-US" sz="2000" dirty="0" err="1" smtClean="0"/>
              <a:t>stroidal</a:t>
            </a:r>
            <a:r>
              <a:rPr lang="en-US" sz="2000" dirty="0" smtClean="0"/>
              <a:t> shape of </a:t>
            </a:r>
            <a:r>
              <a:rPr lang="ru-RU" sz="2000" dirty="0" smtClean="0"/>
              <a:t>c</a:t>
            </a:r>
            <a:r>
              <a:rPr lang="en-US" sz="2000" dirty="0" err="1" smtClean="0"/>
              <a:t>onjugate</a:t>
            </a:r>
            <a:r>
              <a:rPr lang="en-US" sz="2000" dirty="0" smtClean="0"/>
              <a:t> </a:t>
            </a:r>
            <a:r>
              <a:rPr lang="ru-RU" sz="2000" dirty="0" smtClean="0"/>
              <a:t>l</a:t>
            </a:r>
            <a:r>
              <a:rPr lang="en-US" sz="2000" dirty="0" err="1" smtClean="0"/>
              <a:t>ocus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4137754" y="5994218"/>
            <a:ext cx="4234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Special case with rotational symmetry</a:t>
            </a:r>
            <a:endParaRPr lang="en-US" sz="2000" dirty="0"/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-4728" y="-13785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Self intersection of 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9980501" flipH="1">
            <a:off x="3724870" y="1106581"/>
            <a:ext cx="825768" cy="18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994788" flipH="1">
            <a:off x="3514598" y="5696439"/>
            <a:ext cx="825768" cy="18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207564" y="6394328"/>
            <a:ext cx="3962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927480" y="929134"/>
            <a:ext cx="4820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45101" y="6535516"/>
            <a:ext cx="8287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H. </a:t>
            </a:r>
            <a:r>
              <a:rPr lang="en-US" sz="1600" dirty="0" err="1"/>
              <a:t>Chakir</a:t>
            </a:r>
            <a:r>
              <a:rPr lang="en-US" sz="1600" dirty="0"/>
              <a:t>, J.P. Gauthier and I. </a:t>
            </a:r>
            <a:r>
              <a:rPr lang="en-US" sz="1600" dirty="0" err="1"/>
              <a:t>Kupka</a:t>
            </a:r>
            <a:r>
              <a:rPr lang="en-US" sz="1600" dirty="0"/>
              <a:t>, Small </a:t>
            </a:r>
            <a:r>
              <a:rPr lang="en-US" sz="1600" dirty="0" err="1"/>
              <a:t>Subriemannian</a:t>
            </a:r>
            <a:r>
              <a:rPr lang="en-US" sz="1600" dirty="0"/>
              <a:t> Balls on R3. </a:t>
            </a:r>
            <a:r>
              <a:rPr lang="en-US" sz="1600" dirty="0" smtClean="0"/>
              <a:t>JDCS</a:t>
            </a:r>
            <a:r>
              <a:rPr lang="ru-RU" sz="1600" dirty="0" smtClean="0"/>
              <a:t>, </a:t>
            </a:r>
            <a:r>
              <a:rPr lang="en-US" sz="1600" dirty="0" smtClean="0"/>
              <a:t>1996.</a:t>
            </a:r>
            <a:endParaRPr lang="en-US" sz="16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-4728" y="6535516"/>
            <a:ext cx="86091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0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Sphere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73" y="1268760"/>
            <a:ext cx="5921654" cy="582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744" y="798194"/>
            <a:ext cx="7919821" cy="41412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178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108519" y="118318"/>
            <a:ext cx="9252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 New PDE-based 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Approach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to 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Optimal Control Problem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552" y="1196752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Numerical scheme based on Hamilton-Jacobi-Bellman PDE: </a:t>
            </a:r>
          </a:p>
          <a:p>
            <a:r>
              <a:rPr lang="en-US" dirty="0" smtClean="0"/>
              <a:t>Derivation of HJB equation, that describe wave front propagation from Identity of the group;</a:t>
            </a:r>
            <a:endParaRPr lang="ru-RU" dirty="0" smtClean="0"/>
          </a:p>
          <a:p>
            <a:r>
              <a:rPr lang="en-US" dirty="0" smtClean="0"/>
              <a:t> Constructing the distance map (based on viscosity solution of HJB equation);</a:t>
            </a:r>
          </a:p>
          <a:p>
            <a:r>
              <a:rPr lang="en-US" dirty="0" smtClean="0"/>
              <a:t>Computing of optimal trajectories by steepest decent on the distance map.</a:t>
            </a:r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1520" y="5735510"/>
            <a:ext cx="8384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Advantage: It allows extension to non-uniform data-driven cost  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7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2271539"/>
            <a:ext cx="53865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S</a:t>
            </a:r>
            <a:r>
              <a:rPr lang="en-US" sz="2800" dirty="0" err="1" smtClean="0">
                <a:solidFill>
                  <a:prstClr val="white"/>
                </a:solidFill>
                <a:cs typeface="Arial" charset="0"/>
              </a:rPr>
              <a:t>ub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-Riemannian </a:t>
            </a:r>
            <a:r>
              <a:rPr lang="en-US" sz="2800" dirty="0">
                <a:solidFill>
                  <a:prstClr val="white"/>
                </a:solidFill>
                <a:cs typeface="Arial" charset="0"/>
              </a:rPr>
              <a:t>problem in SE(2) with given external 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cost</a:t>
            </a:r>
            <a:endParaRPr lang="ru-RU" sz="2800" dirty="0" smtClean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  <a:cs typeface="Arial" charset="0"/>
              </a:rPr>
              <a:t>(</a:t>
            </a:r>
            <a:r>
              <a:rPr lang="it-IT" dirty="0">
                <a:solidFill>
                  <a:schemeClr val="bg1"/>
                </a:solidFill>
              </a:rPr>
              <a:t>E.J. Bekkers, R. Duits, A. </a:t>
            </a:r>
            <a:r>
              <a:rPr lang="it-IT" dirty="0" smtClean="0">
                <a:solidFill>
                  <a:schemeClr val="bg1"/>
                </a:solidFill>
              </a:rPr>
              <a:t>Mashtakov</a:t>
            </a:r>
            <a:r>
              <a:rPr lang="ru-RU" dirty="0" smtClean="0">
                <a:solidFill>
                  <a:schemeClr val="bg1"/>
                </a:solidFill>
              </a:rPr>
              <a:t>,</a:t>
            </a:r>
            <a:r>
              <a:rPr lang="it-IT" dirty="0" smtClean="0">
                <a:solidFill>
                  <a:schemeClr val="bg1"/>
                </a:solidFill>
              </a:rPr>
              <a:t> G</a:t>
            </a:r>
            <a:r>
              <a:rPr lang="it-IT" dirty="0">
                <a:solidFill>
                  <a:schemeClr val="bg1"/>
                </a:solidFill>
              </a:rPr>
              <a:t>. Sanguinetti</a:t>
            </a:r>
            <a:r>
              <a:rPr lang="ru-RU" dirty="0" smtClean="0">
                <a:solidFill>
                  <a:prstClr val="white"/>
                </a:solidFill>
                <a:cs typeface="Arial" charset="0"/>
              </a:rPr>
              <a:t>)</a:t>
            </a:r>
            <a:endParaRPr lang="nl-NL" dirty="0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25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012" y="980728"/>
            <a:ext cx="8868780" cy="538652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77596" y="116632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smtClean="0">
                <a:solidFill>
                  <a:srgbClr val="E46C0A"/>
                </a:solidFill>
              </a:rPr>
              <a:t>SE(2): </a:t>
            </a:r>
            <a:r>
              <a:rPr lang="en-US" sz="3200" dirty="0" smtClean="0">
                <a:solidFill>
                  <a:srgbClr val="E46C0A"/>
                </a:solidFill>
              </a:rPr>
              <a:t>Group </a:t>
            </a:r>
            <a:r>
              <a:rPr lang="en-US" sz="3200" dirty="0">
                <a:solidFill>
                  <a:srgbClr val="E46C0A"/>
                </a:solidFill>
              </a:rPr>
              <a:t>of </a:t>
            </a:r>
            <a:r>
              <a:rPr lang="ru-RU" sz="3200" dirty="0" smtClean="0">
                <a:solidFill>
                  <a:srgbClr val="E46C0A"/>
                </a:solidFill>
              </a:rPr>
              <a:t>R</a:t>
            </a:r>
            <a:r>
              <a:rPr lang="en-US" sz="3200" dirty="0" err="1" smtClean="0">
                <a:solidFill>
                  <a:srgbClr val="E46C0A"/>
                </a:solidFill>
              </a:rPr>
              <a:t>oto</a:t>
            </a:r>
            <a:r>
              <a:rPr lang="ru-RU" sz="3200" dirty="0" smtClean="0">
                <a:solidFill>
                  <a:srgbClr val="E46C0A"/>
                </a:solidFill>
              </a:rPr>
              <a:t>-</a:t>
            </a:r>
            <a:r>
              <a:rPr lang="en-US" sz="3200" dirty="0" smtClean="0">
                <a:solidFill>
                  <a:srgbClr val="E46C0A"/>
                </a:solidFill>
              </a:rPr>
              <a:t>translations </a:t>
            </a:r>
            <a:r>
              <a:rPr lang="en-US" sz="3200" dirty="0">
                <a:solidFill>
                  <a:srgbClr val="E46C0A"/>
                </a:solidFill>
              </a:rPr>
              <a:t>of a </a:t>
            </a:r>
            <a:r>
              <a:rPr lang="ru-RU" sz="3200" dirty="0" smtClean="0">
                <a:solidFill>
                  <a:srgbClr val="E46C0A"/>
                </a:solidFill>
              </a:rPr>
              <a:t>P</a:t>
            </a:r>
            <a:r>
              <a:rPr lang="en-US" sz="3200" dirty="0" smtClean="0">
                <a:solidFill>
                  <a:srgbClr val="E46C0A"/>
                </a:solidFill>
              </a:rPr>
              <a:t>lane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3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9868" y="1052736"/>
            <a:ext cx="6482326" cy="197938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77596" y="116632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Left-invariant Sub-Riemannian Problem on SE(2)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3284984"/>
            <a:ext cx="842493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Was solved in recent works:</a:t>
            </a:r>
          </a:p>
          <a:p>
            <a:endParaRPr lang="en-US" sz="1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I. </a:t>
            </a:r>
            <a:r>
              <a:rPr lang="en-US" sz="2400" dirty="0" err="1" smtClean="0"/>
              <a:t>Moiseev</a:t>
            </a:r>
            <a:r>
              <a:rPr lang="en-US" sz="2400" dirty="0"/>
              <a:t>, Yu. L. </a:t>
            </a:r>
            <a:r>
              <a:rPr lang="en-US" sz="2400" dirty="0" err="1"/>
              <a:t>Sachkov</a:t>
            </a:r>
            <a:r>
              <a:rPr lang="en-US" sz="2400" dirty="0"/>
              <a:t>, Maxwell strata in sub-Riemannian problem on the group of motions of a plane, </a:t>
            </a:r>
            <a:r>
              <a:rPr lang="en-US" sz="2400" dirty="0" smtClean="0"/>
              <a:t>(</a:t>
            </a:r>
            <a:r>
              <a:rPr lang="en-US" sz="2400" dirty="0"/>
              <a:t>2010</a:t>
            </a:r>
            <a:r>
              <a:rPr lang="en-US" sz="24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Yu. L. </a:t>
            </a:r>
            <a:r>
              <a:rPr lang="en-US" sz="2400" dirty="0" err="1"/>
              <a:t>Sachkov</a:t>
            </a:r>
            <a:r>
              <a:rPr lang="en-US" sz="2400" dirty="0"/>
              <a:t>, Conjugate and cut time in sub-Riemannian problem on the group of motions of a </a:t>
            </a:r>
            <a:r>
              <a:rPr lang="en-US" sz="2400" dirty="0" smtClean="0"/>
              <a:t>plane, (</a:t>
            </a:r>
            <a:r>
              <a:rPr lang="en-US" sz="2400" dirty="0"/>
              <a:t>2010)</a:t>
            </a: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Yu. L. </a:t>
            </a:r>
            <a:r>
              <a:rPr lang="en-US" sz="2400" dirty="0" err="1"/>
              <a:t>Sachkov</a:t>
            </a:r>
            <a:r>
              <a:rPr lang="en-US" sz="2400" dirty="0"/>
              <a:t>, Cut locus and optimal synthesis in the sub-Riemannian problem on the group of motions of a plane, </a:t>
            </a:r>
            <a:r>
              <a:rPr lang="en-US" sz="2400" dirty="0" smtClean="0"/>
              <a:t>(</a:t>
            </a:r>
            <a:r>
              <a:rPr lang="en-US" sz="2400" dirty="0"/>
              <a:t>2011)</a:t>
            </a:r>
            <a:endParaRPr lang="en-US" sz="2400" dirty="0" smtClean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9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ru-RU" sz="3200" dirty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en-US" sz="2800" dirty="0" smtClean="0">
                <a:solidFill>
                  <a:srgbClr val="E46C0A"/>
                </a:solidFill>
                <a:cs typeface="Arial" charset="0"/>
              </a:rPr>
              <a:t>Applications: </a:t>
            </a:r>
            <a:r>
              <a:rPr lang="en-US" sz="2800" dirty="0">
                <a:solidFill>
                  <a:srgbClr val="E46C0A"/>
                </a:solidFill>
                <a:cs typeface="Arial" charset="0"/>
              </a:rPr>
              <a:t>Cortical Based Model of Perceptual Completion</a:t>
            </a:r>
            <a:endParaRPr lang="en-US" sz="28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241" y="1052736"/>
            <a:ext cx="8352190" cy="337712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509120"/>
            <a:ext cx="6209952" cy="1656184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1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	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Application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of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SR-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minimizers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in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Image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Analysis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86"/>
          <a:stretch/>
        </p:blipFill>
        <p:spPr bwMode="auto">
          <a:xfrm>
            <a:off x="971600" y="1039492"/>
            <a:ext cx="2709358" cy="274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cusp.png"/>
          <p:cNvPicPr>
            <a:picLocks noChangeAspect="1"/>
          </p:cNvPicPr>
          <p:nvPr/>
        </p:nvPicPr>
        <p:blipFill>
          <a:blip r:embed="rId4" cstate="print"/>
          <a:srcRect t="19948"/>
          <a:stretch>
            <a:fillRect/>
          </a:stretch>
        </p:blipFill>
        <p:spPr>
          <a:xfrm>
            <a:off x="5019615" y="1486621"/>
            <a:ext cx="4110633" cy="2806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4370328"/>
            <a:ext cx="4451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Disentanglement </a:t>
            </a:r>
            <a:r>
              <a:rPr lang="en-US" sz="2400" dirty="0"/>
              <a:t>of intersecting </a:t>
            </a:r>
            <a:r>
              <a:rPr lang="en-US" sz="2400" dirty="0" smtClean="0"/>
              <a:t>	structures,</a:t>
            </a:r>
            <a:endParaRPr lang="en-US" sz="2400" dirty="0"/>
          </a:p>
          <a:p>
            <a:r>
              <a:rPr lang="en-US" sz="2400" dirty="0" smtClean="0"/>
              <a:t>+ Anthropomorphic contour 	completion,</a:t>
            </a:r>
          </a:p>
          <a:p>
            <a:endParaRPr lang="en-US" sz="2400" dirty="0" smtClean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79699" y="4767535"/>
            <a:ext cx="3469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Existence of cusp points  </a:t>
            </a:r>
          </a:p>
        </p:txBody>
      </p:sp>
    </p:spTree>
    <p:extLst>
      <p:ext uri="{BB962C8B-B14F-4D97-AF65-F5344CB8AC3E}">
        <p14:creationId xmlns:p14="http://schemas.microsoft.com/office/powerpoint/2010/main" val="5228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2271539"/>
            <a:ext cx="51705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Motivation: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Computer Aided Diagnosis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system for early detection and prevention of diabetic retinopathy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3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6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Thefigure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12" r="28481" b="1901"/>
          <a:stretch>
            <a:fillRect/>
          </a:stretch>
        </p:blipFill>
        <p:spPr bwMode="auto">
          <a:xfrm>
            <a:off x="540436" y="3620310"/>
            <a:ext cx="6048722" cy="245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44" y="3988466"/>
            <a:ext cx="96859" cy="25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014" y="4670625"/>
            <a:ext cx="258288" cy="29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1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6" y="4469287"/>
            <a:ext cx="258288" cy="29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4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28500"/>
            <a:ext cx="600856" cy="38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8424" y="5991033"/>
            <a:ext cx="9001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Duits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nl-NL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Boscain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Rossi </a:t>
            </a:r>
            <a:r>
              <a:rPr lang="nl-NL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Yu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L. </a:t>
            </a:r>
            <a:r>
              <a:rPr lang="nl-NL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Sachkov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nl-NL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Association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Fields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via </a:t>
            </a:r>
            <a:r>
              <a:rPr lang="nl-NL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Cuspless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Sub-</a:t>
            </a:r>
            <a:r>
              <a:rPr lang="nl-NL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Riemannian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Geodesics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SE(2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), JMIV, </a:t>
            </a:r>
            <a:r>
              <a:rPr lang="nl-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2014.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-108201" y="260648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err="1" smtClean="0">
                <a:solidFill>
                  <a:srgbClr val="E46C0A"/>
                </a:solidFill>
              </a:rPr>
              <a:t>Cuspless</a:t>
            </a:r>
            <a:r>
              <a:rPr lang="en-US" sz="3200" dirty="0" smtClean="0">
                <a:solidFill>
                  <a:srgbClr val="E46C0A"/>
                </a:solidFill>
              </a:rPr>
              <a:t> Sub-Riemannian </a:t>
            </a:r>
            <a:r>
              <a:rPr lang="ru-RU" sz="3200" dirty="0" smtClean="0">
                <a:solidFill>
                  <a:srgbClr val="E46C0A"/>
                </a:solidFill>
              </a:rPr>
              <a:t>G</a:t>
            </a:r>
            <a:r>
              <a:rPr lang="en-US" sz="3200" dirty="0" err="1" smtClean="0">
                <a:solidFill>
                  <a:srgbClr val="E46C0A"/>
                </a:solidFill>
              </a:rPr>
              <a:t>eodesics</a:t>
            </a:r>
            <a:r>
              <a:rPr lang="ru-RU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</a:rPr>
              <a:t>in</a:t>
            </a:r>
            <a:r>
              <a:rPr lang="ru-RU" sz="3200" dirty="0" smtClean="0">
                <a:solidFill>
                  <a:srgbClr val="E46C0A"/>
                </a:solidFill>
              </a:rPr>
              <a:t> SE(2)</a:t>
            </a:r>
            <a:r>
              <a:rPr lang="en-US" sz="3200" dirty="0" smtClean="0">
                <a:solidFill>
                  <a:srgbClr val="E46C0A"/>
                </a:solidFill>
              </a:rPr>
              <a:t/>
            </a:r>
            <a:br>
              <a:rPr lang="en-US" sz="3200" dirty="0" smtClean="0">
                <a:solidFill>
                  <a:srgbClr val="E46C0A"/>
                </a:solidFill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15" descr="FigureRangeExp.png"/>
          <p:cNvPicPr>
            <a:picLocks noChangeAspect="1"/>
          </p:cNvPicPr>
          <p:nvPr/>
        </p:nvPicPr>
        <p:blipFill>
          <a:blip r:embed="rId18" cstate="print"/>
          <a:srcRect l="61904"/>
          <a:stretch>
            <a:fillRect/>
          </a:stretch>
        </p:blipFill>
        <p:spPr bwMode="auto">
          <a:xfrm>
            <a:off x="6964090" y="562208"/>
            <a:ext cx="1870302" cy="418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ones2.png"/>
          <p:cNvPicPr>
            <a:picLocks noChangeAspect="1"/>
          </p:cNvPicPr>
          <p:nvPr/>
        </p:nvPicPr>
        <p:blipFill>
          <a:blip r:embed="rId19" cstate="print"/>
          <a:srcRect l="43002" t="30231" r="44522" b="39264"/>
          <a:stretch>
            <a:fillRect/>
          </a:stretch>
        </p:blipFill>
        <p:spPr>
          <a:xfrm>
            <a:off x="3472845" y="1340993"/>
            <a:ext cx="1080120" cy="1170130"/>
          </a:xfrm>
          <a:prstGeom prst="rect">
            <a:avLst/>
          </a:prstGeom>
        </p:spPr>
      </p:pic>
      <p:pic>
        <p:nvPicPr>
          <p:cNvPr id="26" name="Picture 25" descr="cones2.png"/>
          <p:cNvPicPr>
            <a:picLocks noChangeAspect="1"/>
          </p:cNvPicPr>
          <p:nvPr/>
        </p:nvPicPr>
        <p:blipFill>
          <a:blip r:embed="rId19" cstate="print">
            <a:lum bright="7000"/>
          </a:blip>
          <a:srcRect l="12988" t="19785" r="76775" b="44668"/>
          <a:stretch>
            <a:fillRect/>
          </a:stretch>
        </p:blipFill>
        <p:spPr>
          <a:xfrm>
            <a:off x="4843859" y="818325"/>
            <a:ext cx="936104" cy="1440160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 flipH="1">
            <a:off x="2840053" y="1693417"/>
            <a:ext cx="514349" cy="7143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869346" y="2361705"/>
            <a:ext cx="3826049" cy="3502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356584" y="1683892"/>
            <a:ext cx="2902943" cy="52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259478" y="1685777"/>
            <a:ext cx="435917" cy="6759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57775" y="748135"/>
            <a:ext cx="9528" cy="9239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3163138" y="821433"/>
            <a:ext cx="126492" cy="202692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4381518" y="1496129"/>
            <a:ext cx="0" cy="7594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695115" y="984600"/>
            <a:ext cx="4632" cy="53912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779963" y="1015223"/>
            <a:ext cx="1204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Reachable 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cones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40" name="Picture 39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74" y="1237045"/>
            <a:ext cx="2049028" cy="1282816"/>
          </a:xfrm>
          <a:prstGeom prst="rect">
            <a:avLst/>
          </a:prstGeom>
          <a:noFill/>
          <a:ln/>
          <a:effectLst>
            <a:outerShdw blurRad="190500" dist="37357" dir="2700000" rotWithShape="0">
              <a:scrgbClr r="0" g="0" b="0">
                <a:alpha val="70000"/>
              </a:scrgbClr>
            </a:outerShdw>
          </a:effectLst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598" y="771518"/>
            <a:ext cx="1500044" cy="33113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6850132" y="5215395"/>
            <a:ext cx="2069446" cy="6162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3" name="Picture 42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7030420" y="5340187"/>
            <a:ext cx="1870302" cy="390425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62" y="3149767"/>
            <a:ext cx="4435298" cy="366106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307630" y="2693713"/>
            <a:ext cx="4938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Range of </a:t>
            </a:r>
            <a:r>
              <a:rPr lang="en-US" sz="2000" dirty="0"/>
              <a:t>the exponential </a:t>
            </a:r>
            <a:r>
              <a:rPr lang="en-US" sz="2000" dirty="0" smtClean="0"/>
              <a:t>map of </a:t>
            </a:r>
            <a:endParaRPr lang="en-US" sz="2000" dirty="0"/>
          </a:p>
        </p:txBody>
      </p:sp>
      <p:pic>
        <p:nvPicPr>
          <p:cNvPr id="68" name="Picture 6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9811" y="2698874"/>
            <a:ext cx="1230542" cy="27164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</a:t>
            </a:r>
            <a:r>
              <a:rPr lang="en-US" sz="3200" dirty="0">
                <a:solidFill>
                  <a:srgbClr val="E46C0A"/>
                </a:solidFill>
              </a:rPr>
              <a:t>Data-driven Sub-Riemannian Geodesics in SE(2)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6" y="764704"/>
            <a:ext cx="8747202" cy="296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4464" y="3973274"/>
            <a:ext cx="5764218" cy="6597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Oval 15"/>
          <p:cNvSpPr/>
          <p:nvPr/>
        </p:nvSpPr>
        <p:spPr>
          <a:xfrm>
            <a:off x="2627783" y="3952418"/>
            <a:ext cx="1963103" cy="72008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8892" y="4869160"/>
            <a:ext cx="7035360" cy="182855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3542954">
            <a:off x="5272125" y="2582281"/>
            <a:ext cx="127505" cy="1872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6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Problem Formulation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825" y="3616176"/>
            <a:ext cx="7313889" cy="19793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27904" y="2984014"/>
            <a:ext cx="3888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Optimal Control Problem: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864" y="6028797"/>
            <a:ext cx="7814941" cy="64454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972" y="718059"/>
            <a:ext cx="8513953" cy="21870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9768" y="5808360"/>
            <a:ext cx="9134232" cy="36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9768" y="2931650"/>
            <a:ext cx="9134232" cy="36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97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9471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</a:rPr>
              <a:t>Motivation</a:t>
            </a:r>
            <a:r>
              <a:rPr lang="ru-RU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</a:rPr>
              <a:t>of</a:t>
            </a:r>
            <a:r>
              <a:rPr lang="ru-RU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</a:rPr>
              <a:t>Including</a:t>
            </a:r>
            <a:r>
              <a:rPr lang="ru-RU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</a:rPr>
              <a:t>of</a:t>
            </a:r>
            <a:r>
              <a:rPr lang="ru-RU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</a:rPr>
              <a:t>External</a:t>
            </a:r>
            <a:r>
              <a:rPr lang="ru-RU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</a:rPr>
              <a:t>Cost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1083" y="5743720"/>
            <a:ext cx="5713444" cy="65971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727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ODE-based Approach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504" y="764703"/>
            <a:ext cx="7925109" cy="38101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587" y="1268760"/>
            <a:ext cx="8740738" cy="180364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211" y="3284984"/>
            <a:ext cx="7416809" cy="170219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8359" y="5229200"/>
            <a:ext cx="8821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Integration of this system  is a very difficult task. </a:t>
            </a:r>
          </a:p>
          <a:p>
            <a:r>
              <a:rPr lang="en-US" sz="2400" dirty="0" smtClean="0"/>
              <a:t>No method to obtain analytic formulas of solution for general C.</a:t>
            </a:r>
          </a:p>
          <a:p>
            <a:r>
              <a:rPr lang="en-US" sz="2400" dirty="0" smtClean="0"/>
              <a:t>ODE-based approach stops here.  </a:t>
            </a:r>
            <a:endParaRPr lang="en-US" sz="2400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4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New PDE-based Approach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710" y="703248"/>
            <a:ext cx="88060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Derivation of </a:t>
            </a:r>
            <a:r>
              <a:rPr lang="en-US" sz="2400" dirty="0" smtClean="0"/>
              <a:t>HJB </a:t>
            </a:r>
            <a:r>
              <a:rPr lang="en-US" sz="2400" dirty="0"/>
              <a:t>equation for propagation of </a:t>
            </a:r>
            <a:r>
              <a:rPr lang="en-US" sz="2400" dirty="0" err="1" smtClean="0"/>
              <a:t>geodesically</a:t>
            </a:r>
            <a:r>
              <a:rPr lang="en-US" sz="2400" dirty="0" smtClean="0"/>
              <a:t> equidistant surfaces;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Computing a distance map by numerical solution of </a:t>
            </a:r>
            <a:r>
              <a:rPr lang="en-US" sz="2400" dirty="0" smtClean="0"/>
              <a:t>BVP </a:t>
            </a:r>
            <a:r>
              <a:rPr lang="en-US" sz="2400" dirty="0"/>
              <a:t>for HJB </a:t>
            </a:r>
            <a:r>
              <a:rPr lang="en-US" sz="2400" dirty="0" smtClean="0"/>
              <a:t>eq. describing </a:t>
            </a:r>
            <a:r>
              <a:rPr lang="en-US" sz="2400" dirty="0"/>
              <a:t>propagation of </a:t>
            </a:r>
            <a:r>
              <a:rPr lang="en-US" sz="2400" dirty="0" err="1"/>
              <a:t>geodesically</a:t>
            </a:r>
            <a:r>
              <a:rPr lang="en-US" sz="2400" dirty="0"/>
              <a:t> </a:t>
            </a:r>
            <a:r>
              <a:rPr lang="en-US" sz="2400" dirty="0" smtClean="0"/>
              <a:t>equidistant surfaces;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Computing </a:t>
            </a:r>
            <a:r>
              <a:rPr lang="en-US" sz="2400" dirty="0"/>
              <a:t>a minimizing </a:t>
            </a:r>
            <a:r>
              <a:rPr lang="en-US" sz="2400" dirty="0" smtClean="0"/>
              <a:t>geodesic satisfying boundary </a:t>
            </a:r>
            <a:r>
              <a:rPr lang="en-US" sz="2400" dirty="0"/>
              <a:t>conditions by </a:t>
            </a:r>
            <a:r>
              <a:rPr lang="en-US" sz="2400" dirty="0" smtClean="0"/>
              <a:t>backward integration of Hamiltonian system.</a:t>
            </a:r>
            <a:endParaRPr lang="en-US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52" y="3403496"/>
            <a:ext cx="7224931" cy="348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73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</a:t>
            </a:r>
            <a:r>
              <a:rPr lang="en-US" sz="3200" dirty="0" err="1" smtClean="0">
                <a:solidFill>
                  <a:srgbClr val="E46C0A"/>
                </a:solidFill>
              </a:rPr>
              <a:t>Geodesically</a:t>
            </a:r>
            <a:r>
              <a:rPr lang="en-US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 smtClean="0">
                <a:solidFill>
                  <a:srgbClr val="E46C0A"/>
                </a:solidFill>
              </a:rPr>
              <a:t>E</a:t>
            </a:r>
            <a:r>
              <a:rPr lang="en-US" sz="3200" dirty="0" err="1" smtClean="0">
                <a:solidFill>
                  <a:srgbClr val="E46C0A"/>
                </a:solidFill>
              </a:rPr>
              <a:t>quidistant</a:t>
            </a:r>
            <a:r>
              <a:rPr lang="en-US" sz="3200" dirty="0" smtClean="0">
                <a:solidFill>
                  <a:srgbClr val="E46C0A"/>
                </a:solidFill>
              </a:rPr>
              <a:t> </a:t>
            </a:r>
            <a:r>
              <a:rPr lang="ru-RU" sz="3200" dirty="0">
                <a:solidFill>
                  <a:srgbClr val="E46C0A"/>
                </a:solidFill>
              </a:rPr>
              <a:t>S</a:t>
            </a:r>
            <a:r>
              <a:rPr lang="en-US" sz="3200" dirty="0" err="1" smtClean="0">
                <a:solidFill>
                  <a:srgbClr val="E46C0A"/>
                </a:solidFill>
              </a:rPr>
              <a:t>urfaces</a:t>
            </a:r>
            <a:endParaRPr lang="en-US" sz="4000" i="1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329" y="836712"/>
            <a:ext cx="8670810" cy="573276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91680" y="4130903"/>
            <a:ext cx="3168352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78052" y="836712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23224" y="32849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3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456" y="832664"/>
            <a:ext cx="8604567" cy="169653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 Viscosity Solution of HJB equation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2856494"/>
            <a:ext cx="773269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L.C. Evans</a:t>
            </a:r>
            <a:r>
              <a:rPr lang="en-US" sz="1600" dirty="0"/>
              <a:t>, </a:t>
            </a:r>
            <a:r>
              <a:rPr lang="en-US" sz="1600" dirty="0" smtClean="0"/>
              <a:t>Partial </a:t>
            </a:r>
            <a:r>
              <a:rPr lang="en-US" sz="1600" dirty="0"/>
              <a:t>Differential </a:t>
            </a:r>
            <a:r>
              <a:rPr lang="en-US" sz="1600" dirty="0" smtClean="0"/>
              <a:t>Equations.  Graduate </a:t>
            </a:r>
            <a:r>
              <a:rPr lang="en-US" sz="1600" dirty="0"/>
              <a:t>Studies in </a:t>
            </a:r>
            <a:r>
              <a:rPr lang="en-US" sz="1600" dirty="0" smtClean="0"/>
              <a:t>Mathematics, </a:t>
            </a:r>
            <a:r>
              <a:rPr lang="en-US" sz="1600" dirty="0"/>
              <a:t>1998</a:t>
            </a:r>
            <a:r>
              <a:rPr lang="en-US" sz="1600" dirty="0" smtClean="0"/>
              <a:t>.</a:t>
            </a:r>
          </a:p>
          <a:p>
            <a:endParaRPr lang="en-US" sz="300" dirty="0"/>
          </a:p>
          <a:p>
            <a:r>
              <a:rPr lang="en-US" sz="1600" dirty="0" smtClean="0"/>
              <a:t>A. </a:t>
            </a:r>
            <a:r>
              <a:rPr lang="en-US" sz="1600" dirty="0" err="1" smtClean="0"/>
              <a:t>Bressan</a:t>
            </a:r>
            <a:r>
              <a:rPr lang="en-US" sz="1600" dirty="0" smtClean="0"/>
              <a:t>, Viscosity </a:t>
            </a:r>
            <a:r>
              <a:rPr lang="en-US" sz="1600" dirty="0"/>
              <a:t>Solutions of Hamilton-Jacobi Equations and Optimal Control </a:t>
            </a:r>
            <a:r>
              <a:rPr lang="en-US" sz="1600" dirty="0" smtClean="0"/>
              <a:t>Problems.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Lecture </a:t>
            </a:r>
            <a:r>
              <a:rPr lang="en-US" sz="1600" dirty="0"/>
              <a:t>Notes Dep. of Math., Pennsylvania State University, 2011.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4935" y="2885119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45785" y="4077072"/>
            <a:ext cx="5350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E46C0A"/>
                </a:solidFill>
              </a:rPr>
              <a:t>Expression HJB </a:t>
            </a:r>
            <a:r>
              <a:rPr lang="en-US" sz="3200" dirty="0">
                <a:solidFill>
                  <a:srgbClr val="E46C0A"/>
                </a:solidFill>
              </a:rPr>
              <a:t>in </a:t>
            </a:r>
            <a:r>
              <a:rPr lang="en-US" sz="3200" dirty="0" err="1">
                <a:solidFill>
                  <a:srgbClr val="E46C0A"/>
                </a:solidFill>
              </a:rPr>
              <a:t>Eikonal</a:t>
            </a:r>
            <a:r>
              <a:rPr lang="en-US" sz="3200" dirty="0">
                <a:solidFill>
                  <a:srgbClr val="E46C0A"/>
                </a:solidFill>
              </a:rPr>
              <a:t> form</a:t>
            </a:r>
            <a:endParaRPr lang="en-US" sz="3200" i="1" dirty="0">
              <a:solidFill>
                <a:srgbClr val="F79646">
                  <a:lumMod val="75000"/>
                </a:srgb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30016" y="3886209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334" y="4908604"/>
            <a:ext cx="8212830" cy="145690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57753" y="490860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73777" y="832664"/>
            <a:ext cx="216024" cy="306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Solutions via Data-driven </a:t>
            </a:r>
            <a:r>
              <a:rPr lang="en-US" sz="3200" dirty="0" err="1">
                <a:solidFill>
                  <a:srgbClr val="F79646">
                    <a:lumMod val="75000"/>
                  </a:srgbClr>
                </a:solidFill>
              </a:rPr>
              <a:t>Wavefront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 Propagation</a:t>
            </a:r>
            <a:endParaRPr lang="en-US" sz="3200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539" y="1268760"/>
            <a:ext cx="8248552" cy="423771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309320"/>
            <a:ext cx="46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Submitted to SSVM;  JMIV paper in preparation</a:t>
            </a:r>
            <a:endParaRPr lang="en-US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2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40058" y="974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79646">
                    <a:lumMod val="75000"/>
                  </a:srgbClr>
                </a:solidFill>
              </a:rPr>
              <a:t>Implementation of Solution to the BVP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999" y="548680"/>
            <a:ext cx="8409315" cy="596291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33" name="Rectangle 1032"/>
          <p:cNvSpPr/>
          <p:nvPr/>
        </p:nvSpPr>
        <p:spPr>
          <a:xfrm>
            <a:off x="899592" y="5714247"/>
            <a:ext cx="7911733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56995" y="6492875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1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980728"/>
            <a:ext cx="74888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Diabetic retinopathy  ---  one of the main causes of blindness.</a:t>
            </a:r>
          </a:p>
          <a:p>
            <a:pPr algn="ctr"/>
            <a:r>
              <a:rPr lang="en-US" sz="2000" dirty="0" smtClean="0"/>
              <a:t>Epidemic forms: 10% people in China suffer from DR.</a:t>
            </a:r>
          </a:p>
          <a:p>
            <a:pPr algn="ctr"/>
            <a:r>
              <a:rPr lang="en-US" sz="2000" dirty="0" smtClean="0"/>
              <a:t>Patients are found early --&gt;  treatment is well possible. </a:t>
            </a:r>
          </a:p>
          <a:p>
            <a:pPr algn="ctr"/>
            <a:r>
              <a:rPr lang="en-US" sz="2000" dirty="0" smtClean="0"/>
              <a:t>Early warning  ---  leakage and malformation of blood vessels. </a:t>
            </a:r>
          </a:p>
          <a:p>
            <a:pPr algn="ctr"/>
            <a:r>
              <a:rPr lang="en-US" sz="2000" dirty="0" smtClean="0"/>
              <a:t>The retina  --- excellent view on the microvasculature of the brain.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95536" y="260648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61950" algn="l"/>
              </a:tabLst>
              <a:defRPr/>
            </a:pP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</a:rPr>
              <a:t>Analysis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Images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of the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</a:rPr>
              <a:t>Retina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C:\Users\JZhang1\Desktop\Norm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r="2166"/>
          <a:stretch/>
        </p:blipFill>
        <p:spPr bwMode="auto">
          <a:xfrm>
            <a:off x="1043608" y="2849039"/>
            <a:ext cx="3739033" cy="291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Zhang1\Desktop\illne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65746"/>
            <a:ext cx="3471422" cy="290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20072" y="5877272"/>
            <a:ext cx="2951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zh-CN" kern="0" dirty="0" smtClean="0">
                <a:solidFill>
                  <a:sysClr val="windowText" lastClr="000000"/>
                </a:solidFill>
                <a:latin typeface="+mj-lt"/>
                <a:ea typeface="宋体" charset="-122"/>
              </a:rPr>
              <a:t>Diabetes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Retinopathy</a:t>
            </a: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with</a:t>
            </a:r>
            <a:endParaRPr lang="nl-NL" altLang="zh-CN" kern="0" dirty="0">
              <a:solidFill>
                <a:sysClr val="windowText" lastClr="000000"/>
              </a:solidFill>
              <a:latin typeface="+mj-lt"/>
              <a:ea typeface="宋体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tortuous</a:t>
            </a: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vessels</a:t>
            </a:r>
            <a:endParaRPr lang="zh-CN" altLang="en-US" kern="0" dirty="0">
              <a:solidFill>
                <a:sysClr val="windowText" lastClr="000000"/>
              </a:solidFill>
              <a:latin typeface="+mj-lt"/>
              <a:ea typeface="宋体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4271" y="5988551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Healthy</a:t>
            </a: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retina</a:t>
            </a:r>
            <a:endParaRPr lang="zh-CN" altLang="en-US" kern="0" dirty="0">
              <a:solidFill>
                <a:sysClr val="windowText" lastClr="000000"/>
              </a:solidFill>
              <a:latin typeface="+mj-lt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076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Solutions via </a:t>
            </a:r>
            <a:r>
              <a:rPr lang="en-US" sz="3200" dirty="0" err="1" smtClean="0">
                <a:solidFill>
                  <a:srgbClr val="F79646">
                    <a:lumMod val="75000"/>
                  </a:srgbClr>
                </a:solidFill>
              </a:rPr>
              <a:t>Wavefront</a:t>
            </a:r>
            <a:r>
              <a:rPr lang="en-US" sz="3200" dirty="0" smtClean="0">
                <a:solidFill>
                  <a:srgbClr val="F79646">
                    <a:lumMod val="75000"/>
                  </a:srgbClr>
                </a:solidFill>
              </a:rPr>
              <a:t> Propagation for C=1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841" y="908720"/>
            <a:ext cx="8319164" cy="299319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8982" y="400506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732241" y="5040449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Submitted to SSVM;  </a:t>
            </a:r>
          </a:p>
          <a:p>
            <a:r>
              <a:rPr lang="en-US" dirty="0" smtClean="0"/>
              <a:t>JMIV paper in preparation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6" y="4026473"/>
            <a:ext cx="2304256" cy="271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93" y="4139861"/>
            <a:ext cx="2815542" cy="260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confs\Bern2015\Presentation\fig2_fixed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2" y="470464"/>
            <a:ext cx="3971209" cy="256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8721">
            <a:off x="6086414" y="1743728"/>
            <a:ext cx="2160240" cy="22164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-354325"/>
            <a:ext cx="83529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Numerical Verification of New PDE Approach </a:t>
            </a:r>
            <a:endParaRPr lang="en-US" sz="28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64" y="1226153"/>
            <a:ext cx="102065" cy="1635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542307"/>
            <a:ext cx="122479" cy="1016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2470657"/>
            <a:ext cx="122478" cy="1433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71057" y="656281"/>
            <a:ext cx="3549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Solutions given by algorithm do not pass first Maxwell set and conjugate locus:</a:t>
            </a:r>
            <a:endParaRPr lang="en-US" sz="2000" dirty="0">
              <a:cs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083459" y="2635908"/>
            <a:ext cx="288032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123655" y="2627524"/>
            <a:ext cx="207640" cy="2964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022518" y="1721493"/>
            <a:ext cx="288032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062714" y="1713109"/>
            <a:ext cx="207640" cy="2964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003468" y="3559818"/>
            <a:ext cx="288032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043664" y="3551434"/>
            <a:ext cx="207640" cy="2964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3028" y="2814271"/>
            <a:ext cx="75319" cy="7531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252" y="2866730"/>
            <a:ext cx="106983" cy="4571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0403"/>
            <a:ext cx="5757426" cy="354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622" y="4800242"/>
            <a:ext cx="2617834" cy="178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519227" y="4174340"/>
            <a:ext cx="36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Converging to exact solution when increasing sampling:</a:t>
            </a:r>
            <a:endParaRPr lang="en-US" sz="2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9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44624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Application in Retinal Imaging</a:t>
            </a:r>
            <a:endParaRPr lang="en-US" sz="3200" dirty="0" smtClean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827639" cy="31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3" y="3933056"/>
            <a:ext cx="84675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Tests on image </a:t>
            </a:r>
            <a:r>
              <a:rPr lang="en-US" sz="2400" dirty="0"/>
              <a:t>patches exhibiting </a:t>
            </a:r>
            <a:r>
              <a:rPr lang="en-US" sz="2400" dirty="0" smtClean="0"/>
              <a:t>crossings:</a:t>
            </a:r>
            <a:endParaRPr lang="ru-RU" sz="2400" dirty="0" smtClean="0"/>
          </a:p>
          <a:p>
            <a:endParaRPr lang="en-US" sz="900" dirty="0"/>
          </a:p>
          <a:p>
            <a:r>
              <a:rPr lang="en-US" sz="2400" dirty="0" smtClean="0"/>
              <a:t>1) Two </a:t>
            </a:r>
            <a:r>
              <a:rPr lang="en-US" sz="2400" dirty="0"/>
              <a:t>seed points were selected </a:t>
            </a:r>
            <a:r>
              <a:rPr lang="en-US" sz="2400" dirty="0" smtClean="0"/>
              <a:t>manually</a:t>
            </a:r>
            <a:r>
              <a:rPr lang="ru-RU" sz="2400" dirty="0" smtClean="0"/>
              <a:t> (</a:t>
            </a:r>
            <a:r>
              <a:rPr lang="ru-RU" sz="2400" dirty="0" err="1" smtClean="0"/>
              <a:t>for</a:t>
            </a:r>
            <a:r>
              <a:rPr lang="ru-RU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artery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/>
              <a:t>and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vein</a:t>
            </a:r>
            <a:r>
              <a:rPr lang="ru-RU" sz="2400" dirty="0" smtClean="0"/>
              <a:t>)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2) For </a:t>
            </a:r>
            <a:r>
              <a:rPr lang="en-US" sz="2400" dirty="0"/>
              <a:t>each seed point the value function </a:t>
            </a:r>
            <a:r>
              <a:rPr lang="en-US" sz="2400" dirty="0" smtClean="0"/>
              <a:t>W </a:t>
            </a:r>
            <a:r>
              <a:rPr lang="en-US" sz="2400" dirty="0"/>
              <a:t>was </a:t>
            </a:r>
            <a:r>
              <a:rPr lang="en-US" sz="2400" dirty="0" smtClean="0"/>
              <a:t>calculated,</a:t>
            </a:r>
          </a:p>
          <a:p>
            <a:r>
              <a:rPr lang="en-US" sz="2400" dirty="0" smtClean="0"/>
              <a:t>3) Multiple </a:t>
            </a:r>
            <a:r>
              <a:rPr lang="en-US" sz="2400" dirty="0"/>
              <a:t>end-points were traced back to the seed </a:t>
            </a:r>
            <a:r>
              <a:rPr lang="en-US" sz="2400" dirty="0" smtClean="0"/>
              <a:t>point.</a:t>
            </a: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849209"/>
            <a:ext cx="2880320" cy="30063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99592" y="5776560"/>
            <a:ext cx="4896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Values of parameters in cost function: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1672" y="6238225"/>
            <a:ext cx="1753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Solid curves: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97818" y="6231107"/>
            <a:ext cx="2082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Dashed curves: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1502" y="6339734"/>
            <a:ext cx="930708" cy="30063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5613" y="6347704"/>
            <a:ext cx="959513" cy="3006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7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02896" y="6160219"/>
            <a:ext cx="2133600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-24340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Sub-Riemannian Geodesics with External Data-cost via </a:t>
            </a:r>
            <a:r>
              <a:rPr lang="en-US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Wavefront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Propagation: Results and Plans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484" y="998097"/>
            <a:ext cx="83045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tx2"/>
                </a:solidFill>
                <a:cs typeface="Arial" charset="0"/>
              </a:rPr>
              <a:t>Results: </a:t>
            </a:r>
            <a:r>
              <a:rPr lang="en-US" sz="2400" dirty="0" smtClean="0">
                <a:cs typeface="Arial" charset="0"/>
              </a:rPr>
              <a:t>new PDE-based approach, that 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Fast and accurate for C=1,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cs typeface="Arial" charset="0"/>
              </a:rPr>
              <a:t>Allows fast adaptation for general C, 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At least for C=1 provides the global minimizers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cs typeface="Arial" charset="0"/>
              </a:rPr>
              <a:t>      and stays away from both Maxwell and conjugate points,</a:t>
            </a:r>
            <a:r>
              <a:rPr lang="en-US" sz="2400" dirty="0" smtClean="0">
                <a:solidFill>
                  <a:srgbClr val="1F497D"/>
                </a:solidFill>
                <a:cs typeface="Arial" charset="0"/>
              </a:rPr>
              <a:t>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Shows promising </a:t>
            </a:r>
            <a:r>
              <a:rPr lang="en-US" sz="2400" dirty="0" smtClean="0">
                <a:cs typeface="Arial" charset="0"/>
              </a:rPr>
              <a:t>results in retinal vessel tracking.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1F497D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tx2"/>
                </a:solidFill>
                <a:cs typeface="Arial" charset="0"/>
              </a:rPr>
              <a:t>Plans: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b="1" dirty="0" smtClean="0">
              <a:solidFill>
                <a:schemeClr val="tx2"/>
              </a:solidFill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Develop efficient SR Fast Marching,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2"/>
              </a:solidFill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Adapt </a:t>
            </a:r>
            <a:r>
              <a:rPr lang="en-US" sz="2400" dirty="0">
                <a:cs typeface="Arial" charset="0"/>
              </a:rPr>
              <a:t>to other Lie groups such as </a:t>
            </a:r>
            <a:r>
              <a:rPr lang="en-US" sz="2400" dirty="0" smtClean="0">
                <a:cs typeface="Arial" charset="0"/>
              </a:rPr>
              <a:t>SE(3) </a:t>
            </a:r>
            <a:r>
              <a:rPr lang="en-US" sz="2400" dirty="0">
                <a:cs typeface="Arial" charset="0"/>
              </a:rPr>
              <a:t>and </a:t>
            </a:r>
            <a:r>
              <a:rPr lang="en-US" sz="2400" dirty="0" smtClean="0">
                <a:cs typeface="Arial" charset="0"/>
              </a:rPr>
              <a:t>SO(3).</a:t>
            </a:r>
            <a:endParaRPr lang="en-US" sz="2400" dirty="0">
              <a:cs typeface="Arial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35496" y="6495147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4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2271539"/>
            <a:ext cx="51705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prstClr val="white"/>
                </a:solidFill>
                <a:cs typeface="Arial" charset="0"/>
              </a:rPr>
              <a:t>S</a:t>
            </a:r>
            <a:r>
              <a:rPr lang="en-US" sz="2800" dirty="0" err="1" smtClean="0">
                <a:solidFill>
                  <a:prstClr val="white"/>
                </a:solidFill>
                <a:cs typeface="Arial" charset="0"/>
              </a:rPr>
              <a:t>ub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-Riemannian </a:t>
            </a:r>
            <a:r>
              <a:rPr lang="en-US" sz="2800" dirty="0">
                <a:solidFill>
                  <a:prstClr val="white"/>
                </a:solidFill>
                <a:cs typeface="Arial" charset="0"/>
              </a:rPr>
              <a:t>problem in SO(3) with </a:t>
            </a:r>
            <a:r>
              <a:rPr lang="en-US" sz="2800" dirty="0" err="1">
                <a:solidFill>
                  <a:prstClr val="white"/>
                </a:solidFill>
                <a:cs typeface="Arial" charset="0"/>
              </a:rPr>
              <a:t>cuspless</a:t>
            </a:r>
            <a:r>
              <a:rPr lang="en-US" sz="2800" dirty="0">
                <a:solidFill>
                  <a:prstClr val="white"/>
                </a:solidFill>
                <a:cs typeface="Arial" charset="0"/>
              </a:rPr>
              <a:t> spherical projection </a:t>
            </a:r>
            <a:r>
              <a:rPr lang="en-US" sz="2800" dirty="0" smtClean="0">
                <a:solidFill>
                  <a:prstClr val="white"/>
                </a:solidFill>
                <a:cs typeface="Arial" charset="0"/>
              </a:rPr>
              <a:t>constraint</a:t>
            </a:r>
            <a:endParaRPr lang="ru-RU" sz="2800" dirty="0" smtClean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prstClr val="white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it-IT" dirty="0" smtClean="0">
                <a:solidFill>
                  <a:schemeClr val="bg1"/>
                </a:solidFill>
              </a:rPr>
              <a:t>A</a:t>
            </a:r>
            <a:r>
              <a:rPr lang="it-IT" dirty="0">
                <a:solidFill>
                  <a:schemeClr val="bg1"/>
                </a:solidFill>
              </a:rPr>
              <a:t>. Mashtakov, R. Duits, Y.L. Sachkov, I. </a:t>
            </a:r>
            <a:r>
              <a:rPr lang="it-IT" dirty="0" smtClean="0">
                <a:solidFill>
                  <a:schemeClr val="bg1"/>
                </a:solidFill>
              </a:rPr>
              <a:t>Beschastnyi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nl-NL" dirty="0" smtClean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44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750" y="818617"/>
            <a:ext cx="4167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1F497D"/>
                </a:solidFill>
                <a:cs typeface="Arial" charset="0"/>
              </a:rPr>
              <a:t>Statement of the problem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 </a:t>
            </a:r>
            <a:r>
              <a:rPr lang="ru-RU" sz="2000" b="1" dirty="0" err="1" smtClean="0">
                <a:solidFill>
                  <a:srgbClr val="1F497D"/>
                </a:solidFill>
                <a:cs typeface="Arial" charset="0"/>
              </a:rPr>
              <a:t>P</a:t>
            </a:r>
            <a:r>
              <a:rPr lang="ru-RU" sz="1600" b="1" dirty="0" err="1" smtClean="0">
                <a:solidFill>
                  <a:srgbClr val="1F497D"/>
                </a:solidFill>
                <a:cs typeface="Arial" charset="0"/>
              </a:rPr>
              <a:t>curve</a:t>
            </a:r>
            <a:r>
              <a:rPr lang="ru-RU" sz="2000" b="1" dirty="0" smtClean="0">
                <a:solidFill>
                  <a:srgbClr val="1F497D"/>
                </a:solidFill>
                <a:cs typeface="Arial" charset="0"/>
              </a:rPr>
              <a:t>(S</a:t>
            </a:r>
            <a:r>
              <a:rPr lang="ru-RU" sz="2000" b="1" baseline="30000" dirty="0" smtClean="0">
                <a:solidFill>
                  <a:srgbClr val="1F497D"/>
                </a:solidFill>
                <a:cs typeface="Arial" charset="0"/>
              </a:rPr>
              <a:t>2</a:t>
            </a:r>
            <a:r>
              <a:rPr lang="ru-RU" sz="2000" b="1" dirty="0" smtClean="0">
                <a:solidFill>
                  <a:srgbClr val="1F497D"/>
                </a:solidFill>
                <a:cs typeface="Arial" charset="0"/>
              </a:rPr>
              <a:t>)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5496" y="6597352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11560" y="18864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Association Field Model </a:t>
            </a: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on the 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Retinal </a:t>
            </a: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S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phere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 descr="D:\papers\SO3\v9\png_pics\PcurveSta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093" y="1442164"/>
            <a:ext cx="4873471" cy="365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06654" y="1388151"/>
            <a:ext cx="992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Given</a:t>
            </a:r>
            <a:endParaRPr lang="en-US" sz="2000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6781" y="2202149"/>
            <a:ext cx="2669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Find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a smooth</a:t>
            </a: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 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curve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6654" y="4309270"/>
            <a:ext cx="838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where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79" y="1366887"/>
            <a:ext cx="3505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9" y="2642893"/>
            <a:ext cx="29813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1" y="3359470"/>
            <a:ext cx="43624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Straight Connector 51"/>
          <p:cNvCxnSpPr/>
          <p:nvPr/>
        </p:nvCxnSpPr>
        <p:spPr>
          <a:xfrm>
            <a:off x="122627" y="5334000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95750" y="650305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22624" y="5410200"/>
            <a:ext cx="8667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Motivation:  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A natural extension of a model due to J. </a:t>
            </a:r>
            <a:r>
              <a:rPr lang="en-US" sz="2000" dirty="0" err="1" smtClean="0">
                <a:solidFill>
                  <a:srgbClr val="1F497D"/>
                </a:solidFill>
                <a:cs typeface="Arial" charset="0"/>
              </a:rPr>
              <a:t>Petitot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, G. </a:t>
            </a:r>
            <a:r>
              <a:rPr lang="en-US" sz="2000" dirty="0" err="1" smtClean="0">
                <a:solidFill>
                  <a:srgbClr val="1F497D"/>
                </a:solidFill>
                <a:cs typeface="Arial" charset="0"/>
              </a:rPr>
              <a:t>Citti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and A. </a:t>
            </a:r>
            <a:r>
              <a:rPr lang="en-US" sz="2000" dirty="0" err="1" smtClean="0">
                <a:solidFill>
                  <a:srgbClr val="1F497D"/>
                </a:solidFill>
                <a:cs typeface="Arial" charset="0"/>
              </a:rPr>
              <a:t>Sarti</a:t>
            </a:r>
            <a:r>
              <a:rPr lang="en-US" sz="2000" dirty="0" smtClean="0">
                <a:solidFill>
                  <a:srgbClr val="1F497D"/>
                </a:solidFill>
                <a:cs typeface="Arial" charset="0"/>
              </a:rPr>
              <a:t> which additionally takes into account the spherical nature of the retina. It is important both for cortical modeling and for processing retinal images. 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9" y="4859193"/>
            <a:ext cx="36766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514128" y="2186421"/>
            <a:ext cx="667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F497D"/>
                </a:solidFill>
                <a:cs typeface="Arial" charset="0"/>
              </a:rPr>
              <a:t>s. t.:</a:t>
            </a:r>
            <a:endParaRPr lang="en-US" sz="2000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986" y="2195976"/>
            <a:ext cx="1733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7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err="1" smtClean="0">
                <a:solidFill>
                  <a:srgbClr val="E46C0A"/>
                </a:solidFill>
                <a:cs typeface="Arial" charset="0"/>
              </a:rPr>
              <a:t>Pmec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(S</a:t>
            </a:r>
            <a:r>
              <a:rPr lang="ru-RU" sz="3200" baseline="30000" dirty="0" smtClean="0">
                <a:solidFill>
                  <a:srgbClr val="E46C0A"/>
                </a:solidFill>
                <a:cs typeface="Arial" charset="0"/>
              </a:rPr>
              <a:t>2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)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: 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Lift </a:t>
            </a:r>
            <a:r>
              <a:rPr lang="en-US" sz="3200" dirty="0" err="1" smtClean="0">
                <a:solidFill>
                  <a:srgbClr val="E46C0A"/>
                </a:solidFill>
                <a:cs typeface="Arial" charset="0"/>
              </a:rPr>
              <a:t>Pcurve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(</a:t>
            </a:r>
            <a:r>
              <a:rPr lang="ru-RU" sz="3200" dirty="0">
                <a:solidFill>
                  <a:srgbClr val="E46C0A"/>
                </a:solidFill>
                <a:cs typeface="Arial" charset="0"/>
              </a:rPr>
              <a:t>S</a:t>
            </a:r>
            <a:r>
              <a:rPr lang="ru-RU" sz="3200" baseline="30000" dirty="0">
                <a:solidFill>
                  <a:srgbClr val="E46C0A"/>
                </a:solidFill>
                <a:cs typeface="Arial" charset="0"/>
              </a:rPr>
              <a:t>2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) 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to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SR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-p</a:t>
            </a:r>
            <a:r>
              <a:rPr lang="en-US" sz="3200" dirty="0" err="1" smtClean="0">
                <a:solidFill>
                  <a:srgbClr val="E46C0A"/>
                </a:solidFill>
                <a:cs typeface="Arial" charset="0"/>
              </a:rPr>
              <a:t>roblem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on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SO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(3)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474" y="980728"/>
            <a:ext cx="7880184" cy="162728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50695"/>
            <a:ext cx="4840830" cy="381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07890"/>
            <a:ext cx="3034083" cy="23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93330" y="5013176"/>
            <a:ext cx="3590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Analogy with close related sub-Riemannian problem on special Euclidean group.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9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26064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err="1">
                <a:solidFill>
                  <a:srgbClr val="E46C0A"/>
                </a:solidFill>
                <a:cs typeface="Arial" charset="0"/>
              </a:rPr>
              <a:t>Pontryagin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 Maximum Principle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465" y="1377135"/>
            <a:ext cx="8214379" cy="463251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>
                <a:solidFill>
                  <a:srgbClr val="E46C0A"/>
                </a:solidFill>
                <a:cs typeface="Arial" charset="0"/>
              </a:rPr>
              <a:t>Vertical Part in Spherical </a:t>
            </a:r>
            <a:r>
              <a:rPr lang="en-US" sz="3200" dirty="0" err="1">
                <a:solidFill>
                  <a:srgbClr val="E46C0A"/>
                </a:solidFill>
                <a:cs typeface="Arial" charset="0"/>
              </a:rPr>
              <a:t>Arclength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44" y="980728"/>
            <a:ext cx="7823736" cy="233239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" y="3400468"/>
            <a:ext cx="8969678" cy="29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73574"/>
            <a:ext cx="8007200" cy="44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95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>
                <a:solidFill>
                  <a:srgbClr val="E46C0A"/>
                </a:solidFill>
                <a:cs typeface="Arial" charset="0"/>
              </a:rPr>
              <a:t>Horizontal Part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703093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Explicit expressions in terms of Jacobi elliptic functions.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4" y="1164758"/>
            <a:ext cx="8309049" cy="536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5BAE1-7E2A-4F92-81A7-804DD379C7AD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  <p:pic>
        <p:nvPicPr>
          <p:cNvPr id="5" name="Picture 4" descr="MultiScale2.png"/>
          <p:cNvPicPr>
            <a:picLocks noChangeAspect="1"/>
          </p:cNvPicPr>
          <p:nvPr/>
        </p:nvPicPr>
        <p:blipFill>
          <a:blip r:embed="rId3" cstate="print"/>
          <a:srcRect l="31707"/>
          <a:stretch>
            <a:fillRect/>
          </a:stretch>
        </p:blipFill>
        <p:spPr>
          <a:xfrm>
            <a:off x="4646818" y="2780929"/>
            <a:ext cx="2016224" cy="2952328"/>
          </a:xfrm>
          <a:prstGeom prst="rect">
            <a:avLst/>
          </a:prstGeom>
        </p:spPr>
      </p:pic>
      <p:pic>
        <p:nvPicPr>
          <p:cNvPr id="7" name="Picture 6" descr="HighCurvature1.png"/>
          <p:cNvPicPr>
            <a:picLocks noChangeAspect="1"/>
          </p:cNvPicPr>
          <p:nvPr/>
        </p:nvPicPr>
        <p:blipFill>
          <a:blip r:embed="rId4" cstate="print"/>
          <a:srcRect l="7493" r="25660" b="24529"/>
          <a:stretch>
            <a:fillRect/>
          </a:stretch>
        </p:blipFill>
        <p:spPr>
          <a:xfrm>
            <a:off x="6836229" y="2780928"/>
            <a:ext cx="1973946" cy="2952328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36511" y="118318"/>
            <a:ext cx="9180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361950" algn="l"/>
              </a:tabLst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Detect Vascular Tree in Images of the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Retina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6512" y="927007"/>
            <a:ext cx="9180512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000" b="1" dirty="0" smtClean="0">
                <a:latin typeface="+mn-lt"/>
              </a:rPr>
              <a:t>	</a:t>
            </a:r>
            <a:r>
              <a:rPr lang="en-US" sz="2200" b="1" dirty="0" smtClean="0">
                <a:latin typeface="+mn-lt"/>
              </a:rPr>
              <a:t>Application:	</a:t>
            </a:r>
            <a:r>
              <a:rPr lang="en-US" sz="2200" dirty="0" smtClean="0">
                <a:latin typeface="+mn-lt"/>
              </a:rPr>
              <a:t>Early diagnosis of diabetes</a:t>
            </a:r>
            <a:r>
              <a:rPr lang="en-US" sz="2200" b="1" dirty="0" smtClean="0">
                <a:latin typeface="+mn-lt"/>
              </a:rPr>
              <a:t>	</a:t>
            </a: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200" b="1" dirty="0" smtClean="0">
                <a:latin typeface="+mj-lt"/>
              </a:rPr>
              <a:t>	Problem:  	</a:t>
            </a:r>
            <a:r>
              <a:rPr lang="en-US" sz="2200" dirty="0" smtClean="0">
                <a:latin typeface="+mj-lt"/>
              </a:rPr>
              <a:t>Low contrast &amp; crossings &amp; bifurcations &amp; scales</a:t>
            </a:r>
          </a:p>
          <a:p>
            <a:pPr marL="342900" indent="-342900" eaLnBrk="0" hangingPunct="0">
              <a:spcBef>
                <a:spcPct val="20000"/>
              </a:spcBef>
              <a:tabLst>
                <a:tab pos="447675" algn="l"/>
                <a:tab pos="2333625" algn="l"/>
              </a:tabLst>
              <a:defRPr/>
            </a:pPr>
            <a:r>
              <a:rPr lang="en-US" sz="2200" b="1" dirty="0" smtClean="0">
                <a:latin typeface="+mn-lt"/>
              </a:rPr>
              <a:t>	Aim:	</a:t>
            </a:r>
            <a:r>
              <a:rPr lang="en-US" sz="2200" dirty="0" smtClean="0">
                <a:latin typeface="+mn-lt"/>
              </a:rPr>
              <a:t>Reliable tracking of </a:t>
            </a:r>
            <a:r>
              <a:rPr lang="en-US" sz="2200" i="1" dirty="0" smtClean="0">
                <a:latin typeface="+mn-lt"/>
              </a:rPr>
              <a:t>all</a:t>
            </a:r>
            <a:r>
              <a:rPr lang="en-US" sz="2200" dirty="0" smtClean="0">
                <a:latin typeface="+mn-lt"/>
              </a:rPr>
              <a:t> blood vessels in retina</a:t>
            </a:r>
            <a:endParaRPr lang="nl-NL" sz="2200" dirty="0" err="1" smtClean="0">
              <a:latin typeface="+mn-lt"/>
            </a:endParaRPr>
          </a:p>
        </p:txBody>
      </p:sp>
      <p:pic>
        <p:nvPicPr>
          <p:cNvPr id="14" name="Picture 13" descr="segmentation_dr_original_gre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804931"/>
            <a:ext cx="4427984" cy="29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95536" y="159023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Analysis of Plots of Wave 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Front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0624"/>
            <a:ext cx="9036496" cy="359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51" y="980728"/>
            <a:ext cx="8733698" cy="147313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225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95536" y="159023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Singularities of </a:t>
            </a:r>
            <a:r>
              <a:rPr lang="en-US" sz="2400" dirty="0" err="1">
                <a:solidFill>
                  <a:srgbClr val="E46C0A"/>
                </a:solidFill>
                <a:latin typeface="Arial" charset="0"/>
                <a:cs typeface="Arial" charset="0"/>
              </a:rPr>
              <a:t>Wavefront</a:t>
            </a: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SO(3) </a:t>
            </a: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929778"/>
            <a:ext cx="539675" cy="23430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" y="3068960"/>
            <a:ext cx="9073008" cy="333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3568" y="804744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Rotational symmetry in linear case </a:t>
            </a:r>
            <a:r>
              <a:rPr lang="ru-RU" sz="2000" dirty="0" smtClean="0"/>
              <a:t>          .</a:t>
            </a:r>
          </a:p>
          <a:p>
            <a:pPr algn="ctr"/>
            <a:r>
              <a:rPr lang="en-US" sz="2000" dirty="0" smtClean="0"/>
              <a:t>Conjugate </a:t>
            </a:r>
            <a:r>
              <a:rPr lang="en-US" sz="2000" dirty="0"/>
              <a:t>locus is a circle without a point</a:t>
            </a:r>
            <a:r>
              <a:rPr lang="en-US" sz="2000" dirty="0" smtClean="0"/>
              <a:t>.</a:t>
            </a:r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r>
              <a:rPr lang="en-US" sz="2000" dirty="0" smtClean="0"/>
              <a:t>For</a:t>
            </a:r>
            <a:r>
              <a:rPr lang="ru-RU" sz="2000" dirty="0" smtClean="0"/>
              <a:t>      </a:t>
            </a:r>
            <a:r>
              <a:rPr lang="en-US" sz="2000" dirty="0" smtClean="0"/>
              <a:t> </a:t>
            </a:r>
            <a:r>
              <a:rPr lang="ru-RU" sz="2000" dirty="0" smtClean="0"/>
              <a:t>     </a:t>
            </a:r>
            <a:r>
              <a:rPr lang="en-US" sz="2000" dirty="0" smtClean="0"/>
              <a:t>the </a:t>
            </a:r>
            <a:r>
              <a:rPr lang="en-US" sz="2000" dirty="0"/>
              <a:t>rotational symmetry is </a:t>
            </a:r>
            <a:r>
              <a:rPr lang="en-US" sz="2000" dirty="0" smtClean="0"/>
              <a:t>destroyed</a:t>
            </a:r>
            <a:r>
              <a:rPr lang="ru-RU" sz="2000" dirty="0" smtClean="0"/>
              <a:t>.</a:t>
            </a:r>
          </a:p>
          <a:p>
            <a:pPr algn="ctr"/>
            <a:r>
              <a:rPr lang="ru-RU" sz="2000" dirty="0" smtClean="0"/>
              <a:t>C</a:t>
            </a:r>
            <a:r>
              <a:rPr lang="en-US" sz="2000" dirty="0" err="1" smtClean="0"/>
              <a:t>onjugate</a:t>
            </a:r>
            <a:r>
              <a:rPr lang="en-US" sz="2000" dirty="0" smtClean="0"/>
              <a:t> </a:t>
            </a:r>
            <a:r>
              <a:rPr lang="en-US" sz="2000" dirty="0"/>
              <a:t>and Maxwell points are getting separated and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the</a:t>
            </a:r>
            <a:r>
              <a:rPr lang="ru-RU" sz="2000" dirty="0" smtClean="0"/>
              <a:t> </a:t>
            </a:r>
            <a:r>
              <a:rPr lang="en-US" sz="2000" dirty="0" smtClean="0"/>
              <a:t>conjugate </a:t>
            </a:r>
            <a:r>
              <a:rPr lang="en-US" sz="2000" dirty="0"/>
              <a:t>locus has an </a:t>
            </a:r>
            <a:r>
              <a:rPr lang="en-US" sz="2000" dirty="0" err="1"/>
              <a:t>astroidal</a:t>
            </a:r>
            <a:r>
              <a:rPr lang="en-US" sz="2000" dirty="0"/>
              <a:t> shape.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1817927"/>
            <a:ext cx="539911" cy="23440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216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680" y="18424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46C0A"/>
                </a:solidFill>
                <a:latin typeface="Arial" charset="0"/>
                <a:cs typeface="Arial" charset="0"/>
              </a:rPr>
              <a:t>Cusp </a:t>
            </a:r>
            <a:r>
              <a:rPr lang="en-US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Surfaces</a:t>
            </a:r>
            <a:endParaRPr lang="en-US" sz="28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832" y="813035"/>
            <a:ext cx="7064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Red surface: endpoints of geodesics starting from </a:t>
            </a:r>
            <a:r>
              <a:rPr lang="en-US" sz="2400" dirty="0" smtClean="0"/>
              <a:t>cusp.</a:t>
            </a:r>
          </a:p>
          <a:p>
            <a:r>
              <a:rPr lang="en-US" sz="2400" dirty="0" smtClean="0"/>
              <a:t>Blue </a:t>
            </a:r>
            <a:r>
              <a:rPr lang="en-US" sz="2400" dirty="0"/>
              <a:t>surface: endpoints of geodesics ending in cusp.</a:t>
            </a:r>
            <a:endParaRPr lang="en-US" sz="24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12" y="1763078"/>
            <a:ext cx="8431475" cy="219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734622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SO(3):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0" y="3970441"/>
            <a:ext cx="8278426" cy="231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9828" y="3966537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SE(2):</a:t>
            </a:r>
          </a:p>
        </p:txBody>
      </p:sp>
    </p:spTree>
    <p:extLst>
      <p:ext uri="{BB962C8B-B14F-4D97-AF65-F5344CB8AC3E}">
        <p14:creationId xmlns:p14="http://schemas.microsoft.com/office/powerpoint/2010/main" val="295663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680" y="188640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Application for Processing of Spherical Images </a:t>
            </a:r>
            <a:r>
              <a:rPr lang="en-US" sz="3200" dirty="0">
                <a:solidFill>
                  <a:srgbClr val="E46C0A"/>
                </a:solidFill>
                <a:latin typeface="Arial" charset="0"/>
                <a:cs typeface="Arial" charset="0"/>
              </a:rPr>
              <a:t>of Retina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64" y="1700808"/>
            <a:ext cx="9130288" cy="341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5301208"/>
            <a:ext cx="8118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 No distortion</a:t>
            </a:r>
          </a:p>
          <a:p>
            <a:r>
              <a:rPr lang="en-US" sz="2400" dirty="0" smtClean="0"/>
              <a:t>+ Existence of geodesics with </a:t>
            </a:r>
            <a:r>
              <a:rPr lang="en-US" sz="2400" dirty="0" err="1" smtClean="0"/>
              <a:t>cuspless</a:t>
            </a:r>
            <a:r>
              <a:rPr lang="en-US" sz="2400" dirty="0" smtClean="0"/>
              <a:t> projections up to infinity </a:t>
            </a:r>
          </a:p>
        </p:txBody>
      </p:sp>
    </p:spTree>
    <p:extLst>
      <p:ext uri="{BB962C8B-B14F-4D97-AF65-F5344CB8AC3E}">
        <p14:creationId xmlns:p14="http://schemas.microsoft.com/office/powerpoint/2010/main" val="184548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uspless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784790"/>
            <a:ext cx="3645243" cy="364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papers\SO3\v9\png_pics\smaxE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52" y="2219928"/>
            <a:ext cx="1689716" cy="155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papers\SO3\v9\png_pics\smaxH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76872"/>
            <a:ext cx="1505395" cy="157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552" y="-38742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Sub-Riemannian geodesics in 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SO(3) 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with </a:t>
            </a:r>
            <a:r>
              <a:rPr lang="en-US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cuspless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spherical projections: Results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812905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40901"/>
            <a:ext cx="1090614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Connector 37"/>
          <p:cNvCxnSpPr/>
          <p:nvPr/>
        </p:nvCxnSpPr>
        <p:spPr>
          <a:xfrm>
            <a:off x="35496" y="6597352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34" y="4809412"/>
            <a:ext cx="609600" cy="23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065" y="4797152"/>
            <a:ext cx="656919" cy="24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35921" y="3373356"/>
            <a:ext cx="1188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F497D"/>
                </a:solidFill>
                <a:cs typeface="Arial" charset="0"/>
              </a:rPr>
              <a:t>Results:</a:t>
            </a:r>
            <a:endParaRPr lang="en-US" sz="2000" b="1" dirty="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2055" name="Picture 7" descr="D:\papers\SO3\v9\png_pics\smaxE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30" y="1167745"/>
            <a:ext cx="1901876" cy="146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kstvak 41"/>
          <p:cNvSpPr txBox="1"/>
          <p:nvPr/>
        </p:nvSpPr>
        <p:spPr>
          <a:xfrm>
            <a:off x="3124200" y="954821"/>
            <a:ext cx="2266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First cusp time in elliptic case </a:t>
            </a:r>
            <a:endParaRPr lang="en-US" sz="1100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pic>
        <p:nvPicPr>
          <p:cNvPr id="2060" name="Picture 12" descr="D:\papers\SO3\v9\png_pics\smaxH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16" y="1196752"/>
            <a:ext cx="2524364" cy="120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kstvak 41"/>
          <p:cNvSpPr txBox="1"/>
          <p:nvPr/>
        </p:nvSpPr>
        <p:spPr>
          <a:xfrm>
            <a:off x="6248399" y="935142"/>
            <a:ext cx="2716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First cusp time in hyperbolic case </a:t>
            </a:r>
            <a:endParaRPr lang="en-US" sz="11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57" name="Tekstvak 41"/>
          <p:cNvSpPr txBox="1"/>
          <p:nvPr/>
        </p:nvSpPr>
        <p:spPr>
          <a:xfrm>
            <a:off x="2911711" y="2784528"/>
            <a:ext cx="1206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Some geodesics have no cusp</a:t>
            </a:r>
            <a:endParaRPr lang="en-US" sz="1100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34873"/>
            <a:ext cx="2520280" cy="16187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98534" y="3801805"/>
            <a:ext cx="83309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Lift 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smtClean="0">
                <a:cs typeface="Arial" charset="0"/>
              </a:rPr>
              <a:t>                     to sub-Riemannian problem on SO(3)</a:t>
            </a:r>
            <a:r>
              <a:rPr lang="en-US" sz="2000" dirty="0" smtClean="0">
                <a:latin typeface="Arial" charset="0"/>
                <a:cs typeface="Arial" charset="0"/>
              </a:rPr>
              <a:t>;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Hamiltonian system of PMP;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Classification by different dynamic of vertical part on elliptic (                   ), linear (          </a:t>
            </a:r>
            <a:r>
              <a:rPr lang="ru-RU" sz="2000" dirty="0" smtClean="0">
                <a:cs typeface="Arial" charset="0"/>
              </a:rPr>
              <a:t>) </a:t>
            </a:r>
            <a:r>
              <a:rPr lang="en-US" sz="2000" dirty="0" smtClean="0">
                <a:cs typeface="Arial" charset="0"/>
              </a:rPr>
              <a:t> and hyperbolic </a:t>
            </a:r>
            <a:r>
              <a:rPr lang="ru-RU" sz="2000" dirty="0" smtClean="0">
                <a:cs typeface="Arial" charset="0"/>
              </a:rPr>
              <a:t>(</a:t>
            </a:r>
            <a:r>
              <a:rPr lang="en-US" sz="2000" dirty="0" smtClean="0">
                <a:cs typeface="Arial" charset="0"/>
              </a:rPr>
              <a:t>          ) cases;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Explicit expressions for SR-geodesics in both SR-</a:t>
            </a:r>
            <a:r>
              <a:rPr lang="en-US" sz="2000" dirty="0" err="1" smtClean="0">
                <a:cs typeface="Arial" charset="0"/>
              </a:rPr>
              <a:t>arclength</a:t>
            </a:r>
            <a:r>
              <a:rPr lang="en-US" sz="2000" dirty="0" smtClean="0">
                <a:cs typeface="Arial" charset="0"/>
              </a:rPr>
              <a:t> and spherical </a:t>
            </a:r>
            <a:r>
              <a:rPr lang="en-US" sz="2000" dirty="0" err="1" smtClean="0">
                <a:cs typeface="Arial" charset="0"/>
              </a:rPr>
              <a:t>arclength</a:t>
            </a:r>
            <a:r>
              <a:rPr lang="en-US" sz="2000" dirty="0" smtClean="0">
                <a:cs typeface="Arial" charset="0"/>
              </a:rPr>
              <a:t> parameterization</a:t>
            </a:r>
            <a:r>
              <a:rPr lang="en-US" sz="2000" dirty="0" smtClean="0">
                <a:latin typeface="Arial" charset="0"/>
                <a:cs typeface="Arial" charset="0"/>
              </a:rPr>
              <a:t>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Evaluation of first cusp time and asymptotic analysis &amp;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dirty="0" smtClean="0">
                <a:cs typeface="Arial" charset="0"/>
              </a:rPr>
              <a:t>     </a:t>
            </a:r>
            <a:r>
              <a:rPr lang="en-US" sz="2000" dirty="0">
                <a:cs typeface="Arial" charset="0"/>
              </a:rPr>
              <a:t>c</a:t>
            </a:r>
            <a:r>
              <a:rPr lang="en-US" sz="2000" dirty="0" smtClean="0">
                <a:cs typeface="Arial" charset="0"/>
              </a:rPr>
              <a:t>omputation conjugate locus.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charset="0"/>
              </a:rPr>
              <a:t>Comparison cusp-surfaces and </a:t>
            </a:r>
            <a:r>
              <a:rPr lang="en-US" sz="2000" dirty="0" err="1" smtClean="0">
                <a:cs typeface="Arial" charset="0"/>
              </a:rPr>
              <a:t>wavefronts</a:t>
            </a:r>
            <a:r>
              <a:rPr lang="en-US" sz="2000" dirty="0" smtClean="0">
                <a:cs typeface="Arial" charset="0"/>
              </a:rPr>
              <a:t> w.r.t. SE(2)</a:t>
            </a:r>
            <a:endParaRPr lang="en-US" sz="2000" dirty="0"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4636" y="3861048"/>
            <a:ext cx="1053108" cy="26327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34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-387424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Conclusion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548679"/>
            <a:ext cx="835292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tx2"/>
                </a:solidFill>
                <a:cs typeface="Arial" charset="0"/>
              </a:rPr>
              <a:t>Results: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new PDE-based approach for computing SR-geodesics, that allows extension to data-driven cost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Numerical solution to sub-Riemannian problem in SE(2) with given external cost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Parameterization of range of exponential mapping in sub-Riemannian problem in SO(3) with </a:t>
            </a:r>
            <a:r>
              <a:rPr lang="en-US" sz="2400" dirty="0" err="1" smtClean="0">
                <a:cs typeface="Arial" charset="0"/>
              </a:rPr>
              <a:t>cuspless</a:t>
            </a:r>
            <a:r>
              <a:rPr lang="en-US" sz="2400" dirty="0" smtClean="0">
                <a:cs typeface="Arial" charset="0"/>
              </a:rPr>
              <a:t> spherical projections constraint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1F497D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tx2"/>
                </a:solidFill>
                <a:cs typeface="Arial" charset="0"/>
              </a:rPr>
              <a:t>Plans: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b="1" dirty="0" smtClean="0">
              <a:solidFill>
                <a:schemeClr val="tx2"/>
              </a:solidFill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Adaptation to other Lie groups such as SE(3) and SO(3)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Fast, efficient implementation using ordered upwind schemes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Algorithm for solving BVP for geodesics with </a:t>
            </a:r>
            <a:r>
              <a:rPr lang="en-US" sz="2400" dirty="0" err="1" smtClean="0">
                <a:cs typeface="Arial" charset="0"/>
              </a:rPr>
              <a:t>cuspless</a:t>
            </a:r>
            <a:r>
              <a:rPr lang="en-US" sz="2400" dirty="0" smtClean="0">
                <a:cs typeface="Arial" charset="0"/>
              </a:rPr>
              <a:t> spherical projection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07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996951"/>
            <a:ext cx="7723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95341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47" y="958022"/>
            <a:ext cx="8229600" cy="2764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en-US" dirty="0" smtClean="0"/>
              <a:t>We use </a:t>
            </a:r>
            <a:r>
              <a:rPr lang="ru-RU" dirty="0" err="1" smtClean="0"/>
              <a:t>data-driven</a:t>
            </a:r>
            <a:r>
              <a:rPr lang="ru-RU" dirty="0" smtClean="0"/>
              <a:t> </a:t>
            </a:r>
            <a:r>
              <a:rPr lang="en-US" dirty="0" smtClean="0"/>
              <a:t>sub-Riemannian geodesics for detection and analysis of blood vessel structure in optical images of the retina.</a:t>
            </a:r>
          </a:p>
          <a:p>
            <a:pPr marL="0" indent="0" algn="ctr">
              <a:buNone/>
            </a:pPr>
            <a:endParaRPr lang="nl-NL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291" y="260648"/>
            <a:ext cx="91805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361950" algn="l"/>
              </a:tabLst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Sub-Riemannian Geodesics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7" y="3501008"/>
            <a:ext cx="8827639" cy="31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6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2271539"/>
            <a:ext cx="517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3600" dirty="0" err="1">
                <a:solidFill>
                  <a:prstClr val="white"/>
                </a:solidFill>
                <a:cs typeface="Arial" charset="0"/>
              </a:rPr>
              <a:t>Lie</a:t>
            </a:r>
            <a:r>
              <a:rPr lang="nl-NL" sz="3600" dirty="0">
                <a:solidFill>
                  <a:prstClr val="white"/>
                </a:solidFill>
                <a:cs typeface="Arial" charset="0"/>
              </a:rPr>
              <a:t> </a:t>
            </a:r>
            <a:r>
              <a:rPr lang="nl-NL" sz="3600" dirty="0" err="1">
                <a:solidFill>
                  <a:prstClr val="white"/>
                </a:solidFill>
                <a:cs typeface="Arial" charset="0"/>
              </a:rPr>
              <a:t>groups</a:t>
            </a:r>
            <a:r>
              <a:rPr lang="nl-NL" sz="3600" dirty="0">
                <a:solidFill>
                  <a:prstClr val="white"/>
                </a:solidFill>
                <a:cs typeface="Arial" charset="0"/>
              </a:rPr>
              <a:t> image analysis</a:t>
            </a:r>
            <a:endParaRPr lang="nl-NL" sz="3600" dirty="0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830888" y="63841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fld id="{4FB314CA-72C7-42BB-880C-D6417C364BF2}" type="slidenum">
              <a:rPr lang="en-US" smtClean="0">
                <a:solidFill>
                  <a:prstClr val="white"/>
                </a:solidFill>
                <a:cs typeface="Arial" charset="0"/>
              </a:rPr>
              <a:pPr algn="r">
                <a:defRPr/>
              </a:pPr>
              <a:t>7</a:t>
            </a:fld>
            <a:endParaRPr lang="en-US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hether.tif"/>
          <p:cNvPicPr>
            <a:picLocks noChangeAspect="1"/>
          </p:cNvPicPr>
          <p:nvPr/>
        </p:nvPicPr>
        <p:blipFill>
          <a:blip r:embed="rId4" cstate="print">
            <a:lum bright="20000" contrast="-4000"/>
          </a:blip>
          <a:srcRect t="21709" r="-3351"/>
          <a:stretch>
            <a:fillRect/>
          </a:stretch>
        </p:blipFill>
        <p:spPr>
          <a:xfrm>
            <a:off x="1950198" y="662054"/>
            <a:ext cx="5199460" cy="461245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3075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6830888" y="6120046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F07C4DEE-C654-4E08-AC24-79DA7F65F00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195513" y="2832334"/>
            <a:ext cx="695325" cy="688975"/>
            <a:chOff x="1043608" y="2924944"/>
            <a:chExt cx="695842" cy="688975"/>
          </a:xfrm>
        </p:grpSpPr>
        <p:pic>
          <p:nvPicPr>
            <p:cNvPr id="16386" name="Picture 2" descr="C:\Users\rpelt\Desktop\patch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1043608" y="2924944"/>
              <a:ext cx="695325" cy="688975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043608" y="2924944"/>
              <a:ext cx="695842" cy="681037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194018" y="-2619672"/>
            <a:ext cx="8547100" cy="8532813"/>
            <a:chOff x="194018" y="-2383368"/>
            <a:chExt cx="8547100" cy="8532813"/>
          </a:xfrm>
        </p:grpSpPr>
        <p:sp>
          <p:nvSpPr>
            <p:cNvPr id="20" name="Donut 19"/>
            <p:cNvSpPr/>
            <p:nvPr/>
          </p:nvSpPr>
          <p:spPr>
            <a:xfrm>
              <a:off x="194018" y="-2383368"/>
              <a:ext cx="8547100" cy="8532813"/>
            </a:xfrm>
            <a:prstGeom prst="donut">
              <a:avLst>
                <a:gd name="adj" fmla="val 437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91680" y="5229200"/>
              <a:ext cx="6408712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prstClr val="white"/>
                </a:solidFill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935578" y="1126404"/>
            <a:ext cx="1058254" cy="1039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289" y="-2713"/>
            <a:ext cx="8928673" cy="6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 Contextual Image Analysis</a:t>
            </a:r>
            <a:endParaRPr lang="en-US" sz="4000" i="1" dirty="0" smtClean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6" name="Group 15"/>
          <p:cNvGrpSpPr/>
          <p:nvPr/>
        </p:nvGrpSpPr>
        <p:grpSpPr>
          <a:xfrm>
            <a:off x="508000" y="5176080"/>
            <a:ext cx="8128000" cy="989225"/>
            <a:chOff x="508000" y="4365099"/>
            <a:chExt cx="8128000" cy="937430"/>
          </a:xfrm>
        </p:grpSpPr>
        <p:sp>
          <p:nvSpPr>
            <p:cNvPr id="15" name="Rectangle 14"/>
            <p:cNvSpPr/>
            <p:nvPr/>
          </p:nvSpPr>
          <p:spPr>
            <a:xfrm>
              <a:off x="508000" y="4365099"/>
              <a:ext cx="8128000" cy="9374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nl-NL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79785" y="4466140"/>
              <a:ext cx="7443063" cy="729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200" dirty="0" smtClean="0">
                  <a:solidFill>
                    <a:srgbClr val="1F497D"/>
                  </a:solidFill>
                  <a:cs typeface="Arial" charset="0"/>
                </a:rPr>
                <a:t>R. Duits:</a:t>
              </a:r>
              <a:r>
                <a:rPr lang="en-US" sz="2200" dirty="0" smtClean="0">
                  <a:solidFill>
                    <a:srgbClr val="1F497D"/>
                  </a:solidFill>
                  <a:cs typeface="Arial" charset="0"/>
                </a:rPr>
                <a:t> </a:t>
              </a:r>
              <a:r>
                <a:rPr lang="ru-RU" sz="2200" dirty="0" smtClean="0">
                  <a:solidFill>
                    <a:srgbClr val="1F497D"/>
                  </a:solidFill>
                  <a:cs typeface="Arial" charset="0"/>
                </a:rPr>
                <a:t> </a:t>
              </a:r>
              <a:r>
                <a:rPr lang="en-US" sz="2200" dirty="0" smtClean="0">
                  <a:solidFill>
                    <a:srgbClr val="1F497D"/>
                  </a:solidFill>
                  <a:cs typeface="Arial" charset="0"/>
                </a:rPr>
                <a:t>generic mathematical model for contextual</a:t>
              </a:r>
              <a:endParaRPr lang="ru-RU" sz="2200" dirty="0" smtClean="0">
                <a:solidFill>
                  <a:srgbClr val="1F497D"/>
                </a:solidFill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00" dirty="0" smtClean="0">
                  <a:solidFill>
                    <a:srgbClr val="1F497D"/>
                  </a:solidFill>
                  <a:cs typeface="Arial" charset="0"/>
                </a:rPr>
                <a:t> image </a:t>
              </a:r>
              <a:r>
                <a:rPr lang="ru-RU" sz="2200" dirty="0" smtClean="0">
                  <a:solidFill>
                    <a:srgbClr val="1F497D"/>
                  </a:solidFill>
                  <a:cs typeface="Arial" charset="0"/>
                </a:rPr>
                <a:t>a</a:t>
              </a:r>
              <a:r>
                <a:rPr lang="en-US" sz="2200" dirty="0" err="1" smtClean="0">
                  <a:solidFill>
                    <a:srgbClr val="1F497D"/>
                  </a:solidFill>
                  <a:cs typeface="Arial" charset="0"/>
                </a:rPr>
                <a:t>nalysis</a:t>
              </a:r>
              <a:r>
                <a:rPr lang="ru-RU" sz="2200" dirty="0" smtClean="0">
                  <a:solidFill>
                    <a:srgbClr val="1F497D"/>
                  </a:solidFill>
                  <a:cs typeface="Arial" charset="0"/>
                </a:rPr>
                <a:t> </a:t>
              </a:r>
              <a:r>
                <a:rPr lang="en-US" sz="2200" dirty="0" smtClean="0">
                  <a:solidFill>
                    <a:srgbClr val="1F497D"/>
                  </a:solidFill>
                  <a:cs typeface="Arial" charset="0"/>
                </a:rPr>
                <a:t>via scores on Lie groups with many applications.</a:t>
              </a:r>
              <a:endParaRPr lang="en-US" sz="2200" b="1" dirty="0">
                <a:solidFill>
                  <a:srgbClr val="1F497D"/>
                </a:solidFill>
                <a:cs typeface="Arial" charset="0"/>
              </a:endParaRPr>
            </a:p>
          </p:txBody>
        </p:sp>
      </p:grpSp>
      <p:pic>
        <p:nvPicPr>
          <p:cNvPr id="16387" name="Picture 3" descr="C:\Users\rpelt\Desktop\lin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1559575"/>
            <a:ext cx="489585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267744" y="4293096"/>
            <a:ext cx="41044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prstClr val="white"/>
              </a:solidFill>
            </a:endParaRPr>
          </a:p>
        </p:txBody>
      </p:sp>
      <p:pic>
        <p:nvPicPr>
          <p:cNvPr id="38" name="Picture 3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411760" y="4392000"/>
            <a:ext cx="3888432" cy="420702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3020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82E-6 C 0.00695 -0.01527 0.02414 -0.0583 0.04393 -0.08907 C 0.06389 -0.12008 0.09636 -0.1645 0.11858 -0.18695 C 0.14098 -0.20916 0.16216 -0.21656 0.17744 -0.22304 C 0.19323 -0.22952 0.20469 -0.22628 0.21233 -0.227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-11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979712" y="1124744"/>
            <a:ext cx="2404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Image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32040" y="1124744"/>
            <a:ext cx="2404425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solidFill>
                  <a:prstClr val="black"/>
                </a:solidFill>
                <a:cs typeface="Arial" charset="0"/>
              </a:rPr>
              <a:t>Score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79712" y="2644463"/>
            <a:ext cx="2404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32040" y="2644463"/>
            <a:ext cx="2457588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3" name="Picture 2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466142" y="1557724"/>
            <a:ext cx="1438944" cy="352357"/>
          </a:xfrm>
          <a:prstGeom prst="rect">
            <a:avLst/>
          </a:prstGeom>
          <a:noFill/>
          <a:ln/>
          <a:effectLst/>
        </p:spPr>
      </p:pic>
      <p:pic>
        <p:nvPicPr>
          <p:cNvPr id="19" name="Picture 18" descr="TP_t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51971" y="1628800"/>
            <a:ext cx="1757498" cy="316756"/>
          </a:xfrm>
          <a:prstGeom prst="rect">
            <a:avLst/>
          </a:prstGeom>
          <a:noFill/>
          <a:ln/>
          <a:effectLst/>
        </p:spPr>
      </p:pic>
      <p:cxnSp>
        <p:nvCxnSpPr>
          <p:cNvPr id="3" name="Straight Arrow Connector 2"/>
          <p:cNvCxnSpPr>
            <a:stCxn id="44" idx="3"/>
            <a:endCxn id="45" idx="1"/>
          </p:cNvCxnSpPr>
          <p:nvPr/>
        </p:nvCxnSpPr>
        <p:spPr>
          <a:xfrm>
            <a:off x="4384512" y="1632576"/>
            <a:ext cx="54752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359349" y="3186395"/>
            <a:ext cx="570968" cy="20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76950" y="2146176"/>
            <a:ext cx="3406" cy="51449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175273" y="2136651"/>
            <a:ext cx="19050" cy="5048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175273" y="2136651"/>
            <a:ext cx="15602" cy="5048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915" y="233591"/>
            <a:ext cx="8928673" cy="603121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Lie Group Analysis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via Invertible Orientation Scores 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>
              <a:defRPr/>
            </a:pPr>
            <a:fld id="{9475BAE1-7E2A-4F92-81A7-804DD379C7A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" name="Picture 21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6343897" y="2226365"/>
            <a:ext cx="237822" cy="2703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79712" y="2465601"/>
            <a:ext cx="2404800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Processed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image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22874" y="2464195"/>
            <a:ext cx="2457407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Processed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Score</a:t>
            </a: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28"/>
          <a:stretch/>
        </p:blipFill>
        <p:spPr bwMode="auto">
          <a:xfrm>
            <a:off x="1741974" y="3773016"/>
            <a:ext cx="5805718" cy="296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lide Number Placeholder 1"/>
          <p:cNvSpPr txBox="1">
            <a:spLocks/>
          </p:cNvSpPr>
          <p:nvPr/>
        </p:nvSpPr>
        <p:spPr>
          <a:xfrm>
            <a:off x="8460432" y="6356350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cong$ SO(3)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6"/>
  <p:tag name="PICTUREFILESIZE" val="139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R{\mathbb{R}}&#10;\def\Id{\textrm{Id}}&#10;\begin{document}&#10;\begin{itemize}&#10;\item Statement of the problem&#10;\begin{eqnarray*}&#10;&amp;\dot q = u_1 X_1(q) + u_2 X_2(q), \qquad q \in G, \qquad (u_1, u_2) \in \R^2, \\&#10;&amp;q(0) = \Id, \qquad q(t_1) = q_1, \\&#10;&amp;l = \int_{0}^{t_1} \sqrt{u_1^2 + u_2^2} \, dt \to \min,&#10;\end{eqnarray*}&#10;\item By Cauchy–-Schwarz inequality:&#10;$J = \int_{0}^{T} \frac{u_1^2 + u_2^2}{2} \, dt \to \min.$&#10;\end{itemize}&#10;%\begin{enumerate}&#10;%\item Existance of SR length minimizers (optimal trajectories),&#10;%\item Parametrization of SR geodesics (extremal trajectories) via PMP,&#10;%\item Selection SR length minimizers among SR geodesics (study optimality of extremal trajectories)&#10;%\end{enumerate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85"/>
  <p:tag name="PICTUREFILESIZE" val="9435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HH{\mathbf{H}}&#10;\def\R{\mathrm{R}}&#10;\begin{document}&#10;\begin{itemize}&#10;\item Pontryagin function:&#10;$$H(\psi_0,\psi,q,u) = \psi_0 \frac{u_1^2+u_2^2}{2} + &lt;\psi, u_1 X_1 + u_2 X_2&gt;,$$&#10;where $\psi_0 \in \{0, -1\}$, $\psi = (\psi_1, \psi_2, \psi_3) \neq (0,0,0)$ -- momentum variables,&#10;\item Maximum condition:&#10;$$\HH(\psi_0, \psi, \tilde{q}, \tilde{u}) = \max_{u \in \R^2} H(\psi_0, \psi, \tilde{q}, u),$$&#10;where $(\tilde{q}, \tilde{u})$ - optimal process,&#10;\item&#10;Hamiltonian system of PMP:&#10;\begin{eqnarray*}&#10;%\begin{cases}&#10;\dot{\psi} = -\frac{\partial \HH}{\partial q},\qquad \textrm{(vertical part)}\\&#10;\dot{q} = \frac{\partial \HH}{\partial \psi}.\qquad \textrm{(horizontal part)}\\&#10;%\end{cases}&#10;\end{eqnarray*}&#10;\end{itemize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19"/>
  <p:tag name="PICTUREFILESIZE" val="236010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begin{document}&#10;Abnormal extremal trajectories ($\psi_0 = 0$):  $u_i = 0$.&#10;&#10;\vspace{7pt}&#10;Normal extremal trajectories ($\psi_0 = -1$):&#10;\begin{itemize}&#10;\item Left invariant hamiltonians $h_i(\lambda) = &lt;\psi, X_i(q)&gt;$, where $\lambda = (\psi,q) \in T^{\star} G$;&#10;\item Maximum condition: $u_i = h_i$;&#10;\item Hamiltonian $\HH = \frac12(h_1^2(\lambda) + h_2^2(\lambda))$;&#10;\item Normal Hamiltonian system of PMP:&#10;$$\dot{\lambda} =\vec{\HH}(\lambda), \textrm{ where } \vec{\HH} \textrm{ - Hamiltonian vector field}.$$&#10;\vspace{-20pt}&#10;\begin{eqnarray*}&#10;\begin{dcases}&#10;\dot{h}_{1}=h_{2}h_{0},\\&#10;\dot{h}_{2}=-h_{1}h_{0},\\&#10;\dot{h}_{0}=2 \chi h_{1} h_{2},\\&#10;\dot{q}=h_1 X_1 + h_2 X_2.&#10;\end{dcases}&#10;\end{eqnarray*}&#10;\end{itemize}&#10;\begin{center}&#10;\textbf{ $\HH$ is a first integral of the system.}&#10;\end{center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28"/>
  <p:tag name="PICTUREFILESIZE" val="258763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E{\textrm{E}}&#10;\begin{document}&#10;\begin{figure}[h]&#10;\begin{minipage}[h]{0.5\linewidth}&#10;\begin{eqnarray*}&#10;&amp;\begin{cases}&#10;\dot{h}_{1}=h_{2}h_{0},\\&#10;\dot{h}_{2}=-h_{1}h_{0},\\&#10;\dot{h}_{0}=2 \chi h_{1} h_{2}.&#10;\end{cases}\\&#10;&amp;\Updownarrow\\&#10;&amp;\begin{cases}&#10;\dot{r} = 0,\\&#10;\dot{\nu}=c,\\&#10;\dot{c} = - 2 \chi r^2 \sin \nu.&#10;\end{cases}&#10;\end{eqnarray*}&#10;Mathematical Pendulum&#10;\end{minipage}&#10;\begin{minipage}[h]{0.47\linewidth}&#10;%\center{\includegraphics[width=\linewidth]{pendulum}}&#10;\end{minipage}&#10;\end{figure}&#10;% \begin{center}&#10;% \textbf{ First Integral: Full Energy of Pendulum}&#10;%$$\E = 2 h_0^2 - 2 \chi (h_1^2-h_2^2).$$&#10;%Poisson bracket: $\{H,E\}=0$&#10;%\end{center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19"/>
  <p:tag name="PICTUREFILESIZE" val="50424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E{\textrm{E}}&#10;\begin{document}&#10;Exponential mapping:&#10;$$\textrm{Exp}: (\lambda_0,t) = (\nu_0, c_0, t) \mapsto q(t)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24"/>
  <p:tag name="PICTUREFILESIZE" val="2574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nu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05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c$&#10;\end{document}&#10;"/>
  <p:tag name="FILENAME" val="TP_tmp"/>
  <p:tag name="FORMAT" val="bmpmono"/>
  <p:tag name="RES" val="4800"/>
  <p:tag name="BLEND" val="0"/>
  <p:tag name="TRANSPARENT" val="0"/>
  <p:tag name="TBUG" val="0"/>
  <p:tag name="ALLOWFS" val="0"/>
  <p:tag name="ORIGWIDTH" val="4"/>
  <p:tag name="PICTUREFILESIZE" val="1205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-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4"/>
  <p:tag name="PICTUREFILESIZE" val="27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3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1"/>
  <p:tag name="PICTUREFILESIZE" val="28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,amsmath,mathrsfs,amsfonts}&#10;\usepackage{xcolor}&#10;\begin{document}&#10;$(\mathcal{W}_{\psi}f)(g) = (\textcolor{green!80!red!90!blue}{\mathcal{U}_{g}\psi},&#10;\textcolor{red}{f})_{\mathbb{L}_{2}(\mathbb{R}^{d})}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15"/>
  <p:tag name="PICTUREFILESIZE" val="1151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46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"/>
  <p:tag name="PICTUREFILESIZE" val="139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2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1"/>
  <p:tag name="PICTUREFILESIZE" val="287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tcut{t_{cut}}&#10;\def\tmax{t_{MAX}}&#10;\begin{document}&#10;\begin{itemize}&#10;\item&#10;Short arcs of extremal trajectories $q(s)$ are optimal&#10;\item&#10;Cut time along $q(s)$: \vspace{-5pt}&#10;$$&#10;\tcut = \sup\{ t &gt; 0 \mid q(s), \ s \in [0, t], \ \textrm{ is optimal } \}.&#10;$$&#10;\item \vspace{-10pt}&#10;Maxwell time:\\&#10;\begin{minipage}{0.5\linewidth}&#10;\begin{eqnarray*}&#10; \exists \ \tilde q(s) \not\equiv  q(s), \quad q(0) = \tilde q(0) = q_0, \\&#10; q(t) = \tilde q(t) \textrm{ Maxwell point}, \\&#10; t = \tmax \textrm{ Maxwell time}.&#10;\end{eqnarray*}&#10;\end{minipage}&#10;\vspace{10pt}&#10;\item Conjugate time:\vspace{5pt}\\&#10;\begin{minipage}{0.5\linewidth}&#10;%$q(t) ∈$ envelope of the family of extremal trajectories,\\&#10;$q_{conj}$ -- conjugate point $\Leftrightarrow$ \\ $q_{conj}$ critical value of Exp:&#10;$~ \qquad \qquad \frac{\partial q(x,y,\theta)}{\partial \lambda} = 0$\\&#10;conjugate time $q(t_{conj}) = q_{conj}$&#10;\end{minipage}&#10;\item&#10;Upper bound on cut time:&#10;$$&#10;\tcut \leq \min(\tmax, t_{conj}).&#10;$$&#10;\end{itemize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71"/>
  <p:tag name="PICTUREFILESIZE" val="224366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q(t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5"/>
  <p:tag name="PICTUREFILESIZE" val="59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ilde{q}(t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5"/>
  <p:tag name="PICTUREFILESIZE" val="59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q(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7"/>
  <p:tag name="PICTUREFILESIZE" val="665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q(t_{MAX}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7"/>
  <p:tag name="PICTUREFILESIZE" val="1470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G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8"/>
  <p:tag name="PICTUREFILESIZE" val="272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W(T) = \{ \textrm{Exp}(\lambda_0,T)|\lambda_0 \in T^{\ast}_{\Id} G, \HH(\lambda_0)=\frac12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95"/>
  <p:tag name="PICTUREFILESIZE" val="885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,amsmath,mathrsfs,amsfonts}&#10;\begin{document}&#10;\[&#10;f:\mathbb{R}^{d} \to \mathbb{R}&#10;\]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49"/>
  <p:tag name="PICTUREFILESIZE" val="1128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lambda_0 = (\nu_0, c_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3"/>
  <p:tag name="PICTUREFILESIZE" val="2055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Varying $t$\\&#10;$\Rightarrow$ \\&#10;one geodesic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5"/>
  <p:tag name="PICTUREFILESIZE" val="6583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W(T) = \{ \textrm{Exp}(\lambda_0,T)|\lambda_0 \in T^{\ast}_{\Id} G, \HH(\lambda_0)=\frac12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95"/>
  <p:tag name="PICTUREFILESIZE" val="8859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lambda_0 = (\nu_0, c_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3"/>
  <p:tag name="PICTUREFILESIZE" val="2055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$t \in [0,T]$\\&#10;Varying $\nu_0$\\&#10;$\Rightarrow$ family of\\ geodesics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4"/>
  <p:tag name="PICTUREFILESIZE" val="8903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W(T) = \{ \textrm{Exp}(\lambda_0,T)|\lambda_0 \in T^{\ast}_{\Id} G, \HH(\lambda_0)=\frac12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95"/>
  <p:tag name="PICTUREFILESIZE" val="8859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lambda_0 = (\nu_0, c_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3"/>
  <p:tag name="PICTUREFILESIZE" val="2055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$t \in [0,T]$\\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8"/>
  <p:tag name="PICTUREFILESIZE" val="1470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2 \nu_0 \in S^1$\\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7"/>
  <p:tag name="PICTUREFILESIZE" val="1470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noindent&#10;Varying $c_0$\\&#10;$\Rightarrow$\\ whole family\\ of geodesics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6"/>
  <p:tag name="PICTUREFILESIZE" val="921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times}&#10;\usepackage{amscd}&#10;\usepackage{amssymb}&#10;\usepackage{amsmath}&#10;\usepackage{mathrsfs}&#10;\begin{document}&#10;\[&#10;\mathcal{W}_{\psi}f:G \to \mathbb{C}&#10;\]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61"/>
  <p:tag name="PICTUREFILESIZE" val="157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S(T) = \{ \textrm{Exp}(\lambda_0,T)|\lambda_0 \in T^{\ast}_{\Id} G, \HH(\lambda_0)=\frac12, t_{cut}(\lambda_0) \geq T \}.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49"/>
  <p:tag name="PICTUREFILESIZE" val="11290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SE{\operatorname{SE(2)}}&#10;\def\Id{\operatorname{Id}}&#10;\def\se{\operatorname{se(2)}}&#10;\def\th{\theta}&#10;\def\R{\mathbb{R}}&#10;\def\spann{\operatorname{span}}&#10;\def\LL{\operatorname{L}}&#10;\def\AA{\mathcal{A}}&#10;\begin{document}&#10;The group of Euclidean motions (rototranslations) of the plane:&#10;\begin{eqnarray*}&#10;\SE =&#10;\left\{\left(\begin{array}{ccc}&#10;\cos \th &amp; -\sin \th &amp; x \\&#10;\sin \th &amp; \cos \th &amp; y \\&#10;0 &amp; 0 &amp; 1&#10;\end{array}\right) \mid \th \in S^1, \ x, y \in \R \right\} \cong \R_{x,y}^2 \ltimes S_{\theta}^1.&#10;\end{eqnarray*}&#10;Associated Lie algebra $\qquad \se = T_{\Id}\SE = \spann(A_1, A_2, A_3),$&#10;$$A_1 = \left(\begin{array}{ccc}&#10;0 &amp; 0 &amp; 1 \\&#10;0 &amp; 0 &amp; 0 \\&#10;0 &amp; 0 &amp; 0&#10;\end{array}\right), \quad&#10;A_2 = \left(\begin{array}{ccc}&#10;0 &amp; -1 &amp; 0 \\&#10;1 &amp; 0 &amp; 0 \\&#10;0 &amp; 0 &amp; 0&#10;\end{array}\right),\quad&#10;A_3 = \left(\begin{array}{ccc}&#10;0 &amp; 0 &amp; 0 \\&#10;0 &amp; 0 &amp; 1 \\&#10;0 &amp; 0 &amp; 0&#10;\end{array}\right).$$&#10;Lie algebra of left-invariant vector fields $\LL = \spann(X_1, X_2, X_3)$&#10;\begin{eqnarray*}&#10;&amp;X_1(q) = q A_1, \quad X_2(q) = q A_2 , \quad X_3(q) = q A_3, \quad q \in \SE.&#10;\end{eqnarray*}&#10;Via the isomorphism $\SE \cong \R_{x,y}^2 \ltimes S_{\theta}^1$&#10;\begin{eqnarray*}&#10; X_1 \sim \AA_1=\cos\th \partial_x +\sin\th \partial_y, \quad%\\&#10; X_2 \sim \AA_2=\partial_\theta, \quad %\\&#10; X_3 \sim \AA_3=-\sin\th \partial_x+\cos_\th \partial_y.&#10;\end{eqnarray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49"/>
  <p:tag name="PICTUREFILESIZE" val="257208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R{\mathbb{R}}&#10;\def\Id{\operatorname{Id}}&#10;\def\SE{\operatorname{SE(2)}}&#10;\def\ds{\displaystyle}&#10;\begin{document}&#10;\begin{equation*} \label{problemP}&#10;\begin{array}{c}&#10;\ds \dot{\gamma} = u^1 \left.\mathcal{A}_1\right|_{\gamma} + u^2 \left. \mathcal{A}_{2}\right|_{\gamma},  \\&#10;\ds \gamma(0) = \Id, \qquad \gamma(T) = g, \\&#10;\ds l(\gamma(\cdot)) = \int_{0}^{T}\sqrt{\xi^2 |u^1(t)|^2 +  |u^2(t)|^2}\, {\rm d}t \to \min, \\&#10;\ds \qquad \gamma(t) \in \SE, \quad (u^1(t), u^2(t)) \in \R^2, \quad \xi&gt;0.&#10;\end{array}&#10;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03"/>
  <p:tag name="PICTUREFILESIZE" val="43805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itemize}&#10;\item Sub-Riemanian structures in neurogeometry of the vision:&#10;\begin{itemize}&#10;\item G. Citti and A. Sarti, A Cortical Based Model of Perceptual Completion in the Roto-Translation Space, 2006.&#10;\item J. Petitot, The neurogeometry of pinwheels as a sub-Riemannian contact structure, 2003&#10;\end{itemize}&#10;\item Variational principle: recovered arc should have minimal length in the space $(x,y,\theta )$: \vspace{7pt} $$\int \, \sqrt{\xi^2 \, (\dot{x}^{2} +\dot{y}^{2}) + \dot{\theta }^{2} }  dt\to \min.$$&#10;\end{itemize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29"/>
  <p:tag name="PICTUREFILESIZE" val="152535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clareMathAlphabet\gothic{U}{euf}{m}{n}&#10;\begin{document}&#10;$\gothic{l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"/>
  <p:tag name="PICTUREFILESIZE" val="27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clareMathAlphabet\gothic{U}{euf}{m}{n}&#10;\begin{document}&#10;$\gothic{R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"/>
  <p:tag name="PICTUREFILESIZE" val="75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clareMathAlphabet\gothic{U}{euf}{m}{n}&#10;\begin{document}&#10;$\gothic{D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"/>
  <p:tag name="PICTUREFILESIZE" val="69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\widetilde{\textrm{Exp}}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"/>
  <p:tag name="PICTUREFILESIZE" val="104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fonts}&#10;\usepackage{amsmath}&#10;\usepackage{amscd}&#10;\usepackage{amssymb}&#10;\begin{document}&#10;$\theta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43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fonts}&#10;\usepackage{amsmath}&#10;\usepackage{amscd}&#10;\usepackage{amssymb}&#10;\begin{document}&#10;\[ &#10;\ \ \ \ &#10;\;\;&#10;\begin{array}{l}&#10;\int \limits_{0}^{\ell} \sqrt{\kappa^{2}+\xi^2} {\rm d}s \\&#10;(\rightarrow \textrm{min}, \ell \textrm{ free }) \\&#10;\mathbf{x}(0)=\mathbf{0}, \ \ \mathbf{x}(\ell)=\mathbf{x}_{fin}\\&#10;\theta(0)=0, \ \ \theta(\ell)=\theta_{fin}&#10;\end{array}&#10;\; &#10;\;&#10;\ \ \ \ &#10;\]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99"/>
  <p:tag name="PICTUREFILESIZE" val="2149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40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fonts}&#10;\begin{document}&#10;$\mathbf{P}_{\textrm{Curve}}(\mathbb{R}^2):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9"/>
  <p:tag name="PICTUREFILESIZE" val="2697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 t_{{\rm cut}}\geq t_{{\rm cusp}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48"/>
  <p:tag name="PICTUREFILESIZE" val="185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clareMathAlphabet\gothic{U}{euf}{m}{n}&#10;\begin{document}&#10;$\gothic{R}=\{\operatorname{Exp}(\lambda_0, t)|t\leq t_{cusp}(\lambda_0)\}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33"/>
  <p:tag name="PICTUREFILESIZE" val="5130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fonts}&#10;\begin{document}&#10;$\mathbf{P}_{\textrm{Curve}}(\mathbb{R}^2):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9"/>
  <p:tag name="PICTUREFILESIZE" val="2697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 &#10;\def\th{\theta}&#10;\def\C{\mathcal{C}}&#10;\begin{document}&#10;\begin{eqnarray}&#10;l = \int_{0}^{t_1} \C(x(t),y(t),\th(t))\sqrt{\xi^2 u_1^2(t) +  u_2^2(t)}\, dt \to \min,\label{eq:lengthint} \nonumber&#10;\end{eqnarray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27"/>
  <p:tag name="PICTUREFILESIZE" val="20617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symb}&#10;\begin{document}&#10;\begin{equation*} \label{cost}&#10;\mathcal{C}(\mathbf{x},\theta) = \delta + (1 - \delta) e^{- \lambda \mathcal{V}(\mathbf{x},\theta)}, \quad \lambda&gt;0, \quad \mathbf{x} = (x,y),&#10;\end{equation*}&#10;$\qquad \qquad \mathcal{V}(\mathbf{x},\theta) = \left| \frac{\mathcal{W}_\psi f(\mathbf{x},\theta)}{\|\mathcal{W}_\psi f\|_{\infty}} \right|^p$, $p&gt;1$,  $\qquad \psi$ - anisotropic cake wavelets,&#10;\begin{equation*}&#10;( \mathcal{W}_\psi  f )(\mathbf{x},\theta) = \int_{{\mathbb{R}^{\rm{2}}}} {\overline {\psi ( R_\theta ^{ - 1} (\mathbf{y} - \mathbf{x}))} f(\mathbf{y})d\mathbf{y}}.&#10;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77"/>
  <p:tag name="PICTUREFILESIZE" val="69606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R{\mathbb{R}}&#10;\def\Id{\operatorname{Id}}&#10;\def\SE{\operatorname{SE(2)}}&#10;\def\ds{\displaystyle}&#10;\begin{document}&#10;\begin{equation*} \label{problemP}&#10;\begin{array}{c}&#10;\ds \dot{\gamma} = u^1 \left.\mathcal{A}_1\right|_{\gamma} + u^2 \left. \mathcal{A}_{2}\right|_{\gamma},  \\&#10;\ds \gamma(0) = \Id, \qquad \gamma(T) = g, \\&#10;\ds l(\gamma(\cdot)) = \int_{0}^{T} \mathcal{C}(\gamma(t))\sqrt{\xi^2 |u^1(t)|^2 +  |u^2(t)|^2}\, {\rm d}t \to \min, \\&#10;\ds \qquad \gamma(t) \in \SE, \quad (u^1(t), u^2(t)) \in \R^2, \quad \xi&gt;0.&#10;\end{array}&#10;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29"/>
  <p:tag name="PICTUREFILESIZE" val="49590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Define $\mathcal{L}_{g}\phi(h)=\phi(g^{-1}h)$ then &#10;$&#10;G^{\mathcal{C}}|_{\gamma}(\dot{\gamma},\dot{\gamma})= \left.G^{\mathcal{L}_{g}\mathcal{C}}\right|_{g \gamma}\left( \;(L_{g})_{*}\dot{\gamma}, (L_{g})_{*}\dot{\gamma}\;\right).&#10;$&#10;\\&#10;Thus, $G^{\mathcal{C}}$ is not left-invariant, but shifting the cost restrict to $\gamma(0)=\operatorname{Id}$.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15"/>
  <p:tag name="PICTUREFILESIZE" val="28584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symb}&#10;\def\th{\theta}&#10;\def\R{\mathbb{R}}&#10;\begin{document}&#10;\noindent&#10;SR-manifold $(SE(2),\Delta = \textrm{span}\{\mathcal{A}_{1},\mathcal{A}_{2}\},G^{\mathcal{C}})$, %\\&#10;%\vspace{-5pt}&#10;where %the inner product $G^{\mathcal{C}}: SE(2)\times \Delta \times \Delta \to \R$ is given by&#10;%\begin{equation*} \label{metric}&#10;%\vspace{-5pt}&#10;$$G^{\mathcal{C}}|_{\gamma(t)}(\dot{\gamma}(t),\dot{\gamma}(t)) = \mathcal{C}^2\left(\gamma(t)\right)\left(\xi^2 |\dot{x}(t)\cos\th(t)  \!+\!\dot{y}(t)\sin\th(t) |^2 + |\dot{\th}(t)|^2\right),$$&#10;%\end{equation*}&#10;with $\gamma:\R\! \to\! SE(2)$ a smooth curve, $\xi&gt;0$ constant, and &#10;%\\[3pt]&#10; $$\mathcal{C}:SE(2)\to [\delta,1], \delta&gt;0 \textrm{ is a \emph{given external smooth cost}}.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27"/>
  <p:tag name="PICTUREFILESIZE" val="95766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 &#10;\def\th{\theta}&#10;\def\C{\mathcal{C}}&#10;\begin{document}&#10;\begin{eqnarray}&#10;l = \int_{0}^{t_1} \C(x(t),y(t),\th(t))\sqrt{\xi^2 u_1^2(t) +  u_2^2(t)}\, dt \to \min\label{eq:lengthint} \nonumber&#10;\end{eqnarray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25"/>
  <p:tag name="PICTUREFILESIZE" val="20443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def\D{\Delta}&#10;\def\Id{\textrm{Id}}&#10;\def\spann{\textrm{span}}&#10;\def\min{\textrm{min}}&#10;\begin{document}&#10;\begin{itemize}&#10;\item $G$ - 3D Lie group,\\&#10;$L$ - Lie algebra of left-invariant vector fields on $G$,\\&#10;$\D \subset TG$, $\D+[\D,\D]=TG$ - left invariant subbundle, \\&#10;$g$ - left-invariant inner product in $\D$.&#10;\item Left-invariant contact sub-Riemannian structure on Lie group: \vspace{8pt} \\&#10;$(G, \D, g), \ \D = \spann(X_1, X_2), \ g(X_i, X_j) = \delta_{ij}$, where $X_1, X_2 \in L$.&#10;\item Here $X_1$, $X_2$ are left-invariant vector fields on a 3D Lie group $G$, \\&#10;such that the distribution $\D$ is bracket-generating: \vspace{8pt}&#10;\\  $\spann(X_1(q), X_2(q), [X_1,X_2](q)) = T_q G, \quad q \in G.$&#10;\item SR length minimizers $q:[0,t_1] \to G$, $\dot{q}(t) \in \D_{q(t)}$,&#10;$$l(q(\cdot)) = \int_0^{t_1} \sqrt{g(\dot{q}(t),\dot{q}(t))} \ dt \to \min.$$&#10;\end{itemize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94"/>
  <p:tag name="PICTUREFILESIZE" val="200206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By Cauchy-Schwarz:&#10;%\begin{equation*}&#10;$&#10;J = \frac12 \int_0^T \mathcal{C}^2(\gamma(t))(\xi^2 |u^1(t)|^2 +|u^2(t)|^2)\ {\rm d}t \to \min.&#10;$&#10;%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12"/>
  <p:tag name="PICTUREFILESIZE" val="16306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ds{\displaystyle}&#10;\begin{document}&#10;Pontrygin function: $\ds H_u(p,g) = u^1 h_1(p,g) + u^2 h_2(p,g) - \frac12 \mathcal{C}^2(g)\left( \xi^2 |u^1|^2 +|u^2|^2\right).$&#10;&#10;Hamiltonian: $\ds H^{fixed}(g,p) = \frac{1}{2\, \mathcal{C}^2(g)}\left(\frac{h_1^2}{\xi^2} + h_2^2\right).$&#10;&#10;Extremal controls: $\ds u^1(t) = \frac{h_1(t)}{\mathcal{C}^2(\gamma(t)) \xi^2}, \quad u^2(t) = \frac{h_2(t)}{\mathcal{C}^2(\gamma(t))}$.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44"/>
  <p:tag name="PICTUREFILESIZE" val="85182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th{\theta}&#10;\begin{document}&#10;Hamiltonian system:&#10;\begin{eqnarray*}&#10;&amp;&amp;\begin{cases}&#10;\dot{h}_1 = \frac{1}{\mathcal{C}(\gamma(\cdot))} \left.\mathcal{A}_1\right|_{\gamma(\cdot)} \mathcal{C} + \frac{h_2 h_3}{\mathcal{C}^2(\gamma(\cdot))},\\&#10;\dot{h}_2 = \frac{1}{\mathcal{C}(\gamma(\cdot))} \left.\mathcal{A}_2\right|_{\gamma(\cdot)} \mathcal{C} - \frac{h_1 h_3}{\xi^2 \mathcal{C}^2(\gamma(\cdot))},\\&#10;\dot{h}_3 = \frac{1}{\mathcal{C}(\gamma(\cdot))} \left.\mathcal{A}_3\right|_{\gamma(\cdot)} \mathcal{C} - \frac{h_2 h_1}{\mathcal{C}^2(\gamma(\cdot))},\\&#10;\end{cases} \quad&#10;\begin{cases}&#10;\dot{x} = \frac{h_1}{\mathcal{C}^2(\gamma(\cdot)) \xi^2} \cos \th , \\&#10;\dot{y} = \frac{h_1}{\mathcal{C}^2(\gamma(\cdot)) \xi^2} \sin \th , \\&#10;\dot{\th} = \frac{h_2}{\mathcal{C}^2(\gamma(\cdot))}.&#10;\end{cases} \label{horpart} \\&#10;\end{eqnarray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92"/>
  <p:tag name="PICTUREFILESIZE" val="68366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newtheorem{definition}{Definition}&#10;\newtheorem{lemma}{Lemma}&#10;\def\R{\mathbb{R}}&#10;\begin{document}&#10;\begin{definition}&#10;Given $W:SE(2) \times \R^{+} \to \R$ continuous.&#10;Given a Lagrangian  $L(\gamma(r),\dot{\gamma}(r))$ on the SR manifold $(SE(2),\Delta,G^{\mathcal{C}})$,&#10;with $L(\gamma,\cdot)$ convex.&#10;%and&#10;%$\lim \limits_{v\to \infty}\frac{L(\cdot,v)}{|v|} =\infty$.&#10;\\&#10;Then&#10;the family of surfaces&#10;\begin{equation*} \label{geodsurface}&#10;\mathcal{S}_{r}:=\{ g \in SE(2)&#10;\;|\; W(g,r)=W_0(r)\}, \textrm{ with }&#10;\end{equation*}&#10;$W_0:\R \to \R$ monotonic, smooth,&#10;is geodesically equidistant if \mbox{&#10;$L(\gamma(r),\dot{\gamma}(r))= W_{0}'(r)$.}&#10;\vspace{1pt}&#10;\end{definition}&#10;\begin{lemma}\label{th:1}&#10;Let $L$ be non-homogeneous and&#10;$\lim \limits_{|v| \to \infty}\frac{L(\cdot,v)}{|v|} =\infty$.&#10;Then $\{\mathcal{S}_{r}\}_{r \in \R}$ is geodesically equidistant iff&#10;$W$ satisfies the HJB-equation:&#10;\begin{equation*} \label{VPDE}&#10;\begin{array}{l}&#10;\frac{\partial W}{\partial r}(g,r)=&#10;- H({\rm d}^{SR}W(g,r)), \textrm{ with } \\[8pt]&#10;{\rm d}^{SR}W(g,r)=\mathbb{P}_{\Delta}^{*} {\rm d}W(g,r)= \sum \limits_{i=1}^{2} \mathcal{A}_{i}W(g,r)\, \left.\omega^{i}\right|_{g}.&#10;\end{array}&#10;\end{equation*}&#10;Here $\mathbb{P}_{\Delta}^*(p=\sum \limits_{i=1}^{3} h_i\, \omega^{i})=&#10;\sum \limits_{i=1}^{2} h_i\, \omega^{i}$ is a dual projection with dual basis $\omega^{i}$,\\ &#10;and Hamiltonian&#10;$H(\gamma,p)= \max \limits_{v \in T_{\gamma}(SE(2))} \{\langle p, v\rangle - L(\gamma,v)\}$.&#10;\end{lemma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63"/>
  <p:tag name="PICTUREFILESIZE" val="304006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newtheorem{definition}{Definition}&#10;\def\R{\mathbb{R}}&#10;\begin{document}&#10; \begin{definition}&#10; %Let $H$ be a convex Hamiltonian and $H(p) \to \infty$ if $p\to \infty$. \\ &#10;$W$ is viscosity solution of $\frac{\partial W}{\partial r} = - H(\rm{d}W)$&#10; if it is a weak solution such that for all smooth $V: (SE(2)\times \R) \to \R$ one has&#10;\begin{itemize}&#10;\item \mbox{if $W-V$ attains a local maximum at $(g_0,t_0)$ then&#10;$\left.\left(\frac{\partial V}{\partial r}  + H(\rm{d}V)\right)&#10;\right|_{(g_0,t_0)}  \leq 0$,}&#10;\item \mbox{if $W-V$ attains a local minimum at $(g_0,t_0)$ then&#10;$\left.\left(\frac{\partial V}{\partial r}  + H(\rm{d}V)\right)&#10;\right|_{(g_0,t_0)}\geq 0$.}&#10;\end{itemize}&#10;\end{definition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60"/>
  <p:tag name="PICTUREFILESIZE" val="88967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newtheorem{definition}{Definition}&#10;\newtheorem{lemma}{Lemma}&#10;\def\R{\mathbb{R}}&#10;\DeclareMathAlphabet\gothic{U}{euf}{m}{n}&#10;\begin{document}&#10;\begin{lemma}\label{th:2}&#10;The family of surfaces $\mathcal{S}_{t}:=\{ g \in SE(2) \;|\; \gothic{W}(g)=t\}$ is geodesically equidistant w.r.t. \underline{homogeneous} Lagrangian&#10;$L(\gamma,\dot{\gamma})=&#10;\sqrt{\left.G^{\mathcal{C}}\right|_{\gamma}&#10;(\dot{\gamma},\dot{\gamma})}$, &#10;iff $\gothic{W}$ satisfies:&#10; \begin{equation*} \label{Eik2}&#10;\frac{1}{\mathcal{C}}\sqrt{\xi^{-2}|\mathcal{A}_{1}\gothic{W}|^2 +|\mathcal{A}_{2}\gothic{W}|^2}= 1.&#10; \end{equation*}&#10;\end{lemma}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44"/>
  <p:tag name="PICTUREFILESIZE" val="73230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math}&#10;\newtheorem{theorem}{Theorem}&#10;\DeclareMathAlphabet\gothic{U}{euf}{m}{n}&#10;\begin{document}&#10;\begin{theorem} \label{th:3a}&#10;Let $\gothic{W}(g)$ be a solution of the boundary value problem (BVP)&#10;\begin{equation*} \label{Eik}&#10;\left\{&#10;\begin{array}{l}&#10;\sqrt{(\mathcal{C}(g))^{-2}&#10;\left(\xi^{-2}|\mathcal{A}_{1}\gothic{W}(g)|^2 + |\mathcal{A}_{2}\gothic{W}(g)|^2\right)}-1=0, \textrm{ for }g\neq e, \\&#10;\gothic{W}(e)=0.&#10;\end{array}&#10;\right.&#10;\end{equation*}&#10;Then the iso-contours&#10;\begin{equation*} \label{St}&#10;\mathcal{S}_{t}=\{g \in SE(2)\;|\; \gothic{W}(g)=t\}&#10;\end{equation*}&#10;are geodesically equidistant with unit speed.\\[8pt]&#10;A SR-geodesic departing from $g \in SE(2)$ is found by backward integration&#10;\begin{equation*}\label{steepest}&#10;\dot{\gamma}_b(t)= - \frac{\left.\mathcal{A}_{1}\gothic{W}\right|_{\gamma_b(t)}}{(\beta \, \mathcal{C}(\gamma_b(t)))^2} \left.\mathcal{A}_{1}\right|_{\gamma_b(t)}-&#10;\frac{\left.\mathcal{A}_{2}\gothic{W}\right|_{\gamma_b(t)}}{&#10;(\mathcal{C}(\gamma_b(t)))^2} \left.\mathcal{A}_{2}\right|_{\gamma_b(t)}, \;\;\;\;\;\;\gamma_{b}(0)=g. &#10;\end{equation*}&#10;\end{theorem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25"/>
  <p:tag name="PICTUREFILESIZE" val="189250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symb}&#10;\DeclareMathAlphabet\gothic{U}{euf}{m}{n}&#10;\begin{document}&#10;\noindent&#10;\textbf {&#10;Iterative implementation to solve BVP:}\\&#10;[8pt] &#10;- Viscosity solutions of subsequent IVP's for each $r \in [r_0,r_0+\epsilon]$,\\&#10;$ \textrm{ \ \ \ \ \ \ \  with } r_0= n \epsilon$ at step $n \in \mathbb{N} \cup\{0\}$, $\epsilon&gt;0$ fixed: &#10;\begin{equation*} \label{thePDE}&#10;\left\{&#10;\begin{array}{ll}&#10;\frac{\partial W^{\epsilon}}{\partial r}(g,r) &amp;= 1 - \sqrt{(\mathcal{C}(g))^{-2}&#10;\left(\xi^{-2}|\mathcal{A}_{1}W^{\epsilon}(g,r)|^2 + |\mathcal{A}_{2}W^{\epsilon}(g,r)|^2\right)},&#10; \\&#10;W^{\epsilon}(g,r_0)&amp;= W_{r_0}^{\epsilon}(g).&#10;\end{array}&#10;\right.&#10;\end{equation*}&#10;Here $W_{r_0=0}^{\epsilon}=\delta_{e}^{M} \textrm{ the morphological delta}$.\\[6pt] &#10;- After each iteration at time-step $r=r_0$,&#10;update $W^{\epsilon}(e,r_0)=W_{r_0}^{\epsilon}(e)=0$. \\[3pt]&#10;For $g\neq e$ and $n \geq 1$ we set $W^{\epsilon}_{r_0}(g)=W_{r_0-\epsilon}^{\epsilon}(g,r_0)$. &#10;%(i.e. we use,  only for $g\neq e$, the end condition at step $n$ for the initial condition at step $n+1$).&#10;\\[6pt] - Then we obtain&#10;$$&#10;\gothic{W}(g)=W^{\infty}(g)=\lim\limits_{\epsilon \to 0} \lim \limits_{n \to \infty} W^{\epsilon}(g,n \epsilon),&#10;$$&#10;which satisfies &#10;\vspace{-2pt}&#10;\begin{equation*} \label{Eik}&#10;\left\{&#10;\begin{array}{l}&#10;\sqrt{(\mathcal{C}(g))^{-2}&#10;\left(\xi^{-2}|\mathcal{A}_{1}\gothic{W}(g)|^2 + |\mathcal{A}_{2}\gothic{W}(g)|^2\right)}-1=0, \textrm{ for }g\neq e, \\&#10;\gothic{W}(e)=0.&#10;\end{array}&#10;\right.&#10;\end{equation*}&#10;\end{document}&#10;&#10;&#10;&#10;&#10;&#10;&#10;&#10;&#10;&#10;&#10;&#10;&#10;&#10;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23"/>
  <p:tag name="PICTUREFILESIZE" val="258035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math,amssymb}&#10;\newtheorem{theorem}{Theorem}&#10;\DeclareMathAlphabet\gothic{U}{euf}{m}{n}&#10;\begin{document}&#10;\setcounter{theorem}{1}&#10;\begin{theorem} \label{th:3}&#10;Let $\gothic{W}(g)$ be the viscosity solution of BVP:&#10;\begin{equation*} \label{Eik}&#10;\left\{&#10;\begin{array}{l}&#10;\sqrt{\xi^{-2}|\mathcal{A}_{1}\gothic{W}(g)|^2 + |\mathcal{A}_{2}\gothic{W}(g)|^2}-1=0, \textrm{ for }g\neq e, \\&#10;\gothic{W}(e)=0.&#10;\end{array}&#10;\right.&#10;\end{equation*}&#10;Then $\mathcal{S}_{t}=\{g \in SE(2)\;|\; \gothic{W}(g)=t\}$ equals the&#10;SR-sphere of radius $t$. \\&#10;Backward integration gives \underline{optimal} geodesics reaching $e$&#10;at $t=d(g,e):=$  \vspace{-7pt}&#10;\[&#10;\min_{{\scriptsize \begin{array}{l}&#10;\gamma \in C^{\infty}(\mathbb{R}^+,SE(2)), T\geq 0, \\&#10;\dot{\gamma} \in \Delta, \gamma(0)=e,\gamma(T)=g&#10;\end{array}}}\!&#10;\int_{0}^{T}\sqrt{|\dot{\theta}(t)|^2 +\xi^{2}&#10;|\dot{x}(t)\cos \theta(t)\!+\!\dot{y}(t)\sin \theta(t)|^2}\; {\rm d}t.&#10;\]&#10;\end{theorem}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28"/>
  <p:tag name="PICTUREFILESIZE" val="134549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heta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43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A. Agrachev, D. Barilari (2012): \\&#10;Complete classification of left-invariant sub-Riemannian structures \\&#10;on 3D Lie groups in terms of the basic differential invariants $\kappa$ and $\chi$.&#10;$$[X_2,X_1]=X_0, \ [X_1,X_0]=(\chi+\kappa) X_2, \ [X_2, X_0] = (\chi-\kappa) X_1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04"/>
  <p:tag name="PICTUREFILESIZE" val="60426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y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8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supset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33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=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17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p=3$, $\delta=0.3$, $\lambda=3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96"/>
  <p:tag name="PICTUREFILESIZE" val="3346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xi = 0.1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1"/>
  <p:tag name="PICTUREFILESIZE" val="1141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xi = 0.5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2"/>
  <p:tag name="PICTUREFILESIZE" val="1141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SO{\operatorname{SO(3)}}&#10;\def\R{\mathbb{R}}&#10;\def\Id{\operatorname{Id}}&#10;\def\th{\theta}&#10;\newcommand{\eexp}[1]{\operatorname{e}^{#1}}&#10;\DeclareMathAlphabet\gothic{U}{euf}{m}{n}&#10;\begin{document}&#10;\begin{eqnarray*}&#10;&amp;\dot R = - u_1 R A_2 + u_2 R A_1, \quad R(0) = \Id, \ R(t_1) = R_1,  \quad R \in \SO,\\&#10;&amp;\gothic{E}(R(\cdot)) = \int_{0}^{t_1} \sqrt{\xi^2 u_1^2 +  u_2^2}\, dt \to \min,&#10;%\tilde{\gothic{E}}(R(\cdot))= \int_{0}^{T} \frac{\xi^2 u_1^2 +  u_2^2}{2}\, dt \to \min \label{eq:so3int}&#10;\quad (u_1, u_2) \in \R^2, \quad \xi&gt;0. \label{eq:so3domain}&#10;\end{eqnarray*}&#10;We parameterize $\SO \ni R(x,y,\th) = \eexp{y A_3} \eexp{-x A_2} \eexp{\th A_1},$\\&#10;%where $(x,y,\theta) \in [-\pi/2, \pi/2] \times \R/\{2 \pi \Z \} \times \R/\{2 \pi \Z \}$,&#10;and use the map projection from $\SO \ni R \mapsto R e_{1} \in S^2$.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10"/>
  <p:tag name="PICTUREFILESIZE" val="69147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SO{\operatorname{SO(3)}}&#10;\def\R{\mathbb{R}}&#10;\def\Id{\operatorname{Id}}&#10;\def\th{\theta}&#10;\newcommand{\eexp}[1]{\operatorname{e}^{#1}}&#10;\DeclareMathAlphabet\gothic{U}{euf}{m}{n}&#10;\newcommand{\Pmec}{\operatorname{P_{mec}}}&#10;\newcommand{\Pcurve}{\operatorname{P_{curve}}}&#10;\newcommand{\ul}{\mathbf}&#10;\newcommand{\ds}{\displaystyle}&#10;\newcommand{\smax}{\operatorname{s_{max}}}&#10;\begin{document}&#10;\begin{itemize}&#10;\item Left Invariant Hamiltonians $h_i = \langle\lambda,X_i \rangle$, $i = 1,2,3$&#10;\item Maximum Condition \begin{equation*}&#10;u_1 = \frac{h_1}{\xi^2}, \qquad u_2 = h_2. \label{extremalcontrol}&#10;\end{equation*}&#10;\item The Hamiltonian system of PMP&#10;\begin{eqnarray*}&#10;\begin{cases}&#10;\dot{h}_1 = - h_2 h_3,\\&#10;\dot{h}_2 = \frac{1}{\xi^2}\, h_1 h_3, \\&#10;\dot{h}_3 = \left(1-\frac{1}{\xi^2}\right) h_1 h_2,&#10;\end{cases} \quad&#10;\begin{cases}&#10;\dot{x} = \frac{h_1}{\xi^2} \cos \th , \\&#10;\dot{y} = -\frac{h_1}{\xi^2} \sec x \sin \th, \\&#10;\dot{\th} = \frac{h_1}{\xi^2} \sin\th \tan x  + h_2.&#10;\end{cases}&#10;\end{eqnarray*}&#10;~~~~~~~~~~~~~~vertical part ~~~~~~~~~~~~~~~~~~~ horizontal part&#10;\end{itemize}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66"/>
  <p:tag name="PICTUREFILESIZE" val="139006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SO{\operatorname{SO(3)}}&#10;\def\R{\mathbb{R}}&#10;\def\Id{\operatorname{Id}}&#10;\def\th{\theta}&#10;\newcommand{\eexp}[1]{\operatorname{e}^{#1}}&#10;\DeclareMathAlphabet\gothic{U}{euf}{m}{n}&#10;\newcommand{\Pmec}{\operatorname{P_{mec}}}&#10;\newcommand{\Pcurve}{\operatorname{P_{curve}}}&#10;\newcommand{\ul}{\mathbf}&#10;\newcommand{\ds}{\displaystyle}&#10;\newcommand{\smax}{\operatorname{s_{max}}}&#10;\begin{document}&#10;For any $s \in [0,\smax(h(0)))$, $h_1(0)&gt;0$ the vertical part \\ is equivalent to the following linear system:&#10;\begin{equation*}\label{pendlin}&#10;\begin{cases}&#10;h_1 =\xi^{2}u_{1}= \xi^2\frac{d s}{d t} \geq 0, &amp; \\&#10;h_2'(s) =  h_3(s), &amp; h_2(0) = h_{20},\\&#10;h_3'(s) = (\xi^2-1) h_2(s), &amp; h_3(0) = h_{30}.&#10;\end{cases}&#10;\end{equation*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55"/>
  <p:tag name="PICTUREFILESIZE" val="67410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kappa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6"/>
  <p:tag name="PICTUREFILESIZE" val="139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Pmec{\operatorname{P_{mec}}}&#10;\def\SE{\operatorname{SE(2)}}&#10;\def\SO{\operatorname{SO(3)}}&#10;\def\Id{\textrm{Id}}&#10;\begin{document}&#10;\begin{center} $W(T) = \{ \textrm{Exp}(\lambda_0,T)|\lambda_0 \in T^{\ast}_{\Id} \SO, \textrm{H}(\lambda_0)=\frac12 \}.$ \end{center}&#10;Wave fronts in $\Pmec$ in elliptic (green), linear (red) and hyperbolic (blue) cases. &#10;\vspace{0.5pt}\\ Comparison with $\SE$ shows local similarity of wave fronts in $\SE$ and $\SO$.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44"/>
  <p:tag name="PICTUREFILESIZE" val="69630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noindent&#10;$\xi=1$&#10;\end{document}&#10;"/>
  <p:tag name="FILENAME" val="TP_tmp"/>
  <p:tag name="FORMAT" val="bmpmono"/>
  <p:tag name="RES" val="2400"/>
  <p:tag name="BLEND" val="0"/>
  <p:tag name="TRANSPARENT" val="0"/>
  <p:tag name="TBUG" val="0"/>
  <p:tag name="ALLOWFS" val="0"/>
  <p:tag name="ORIGWIDTH" val="23"/>
  <p:tag name="PICTUREFILESIZE" val="3203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noindent&#10;$\xi\neq1$&#10;\end{document}&#10;"/>
  <p:tag name="FILENAME" val="TP_tmp"/>
  <p:tag name="FORMAT" val="bmpmono"/>
  <p:tag name="RES" val="2400"/>
  <p:tag name="BLEND" val="0"/>
  <p:tag name="TRANSPARENT" val="0"/>
  <p:tag name="TBUG" val="0"/>
  <p:tag name="ALLOWFS" val="0"/>
  <p:tag name="ORIGWIDTH" val="23"/>
  <p:tag name="PICTUREFILESIZE" val="3203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The effect of $\xi$ on cuspless S-curves.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56"/>
  <p:tag name="PICTUREFILESIZE" val="5483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P_{\textrm{curve}}(S^2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48"/>
  <p:tag name="PICTUREFILESIZE" val="200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ch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"/>
  <p:tag name="PICTUREFILESIZE" val="193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err="1" smtClean="0">
            <a:latin typeface="+mn-lt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6949</TotalTime>
  <Words>1937</Words>
  <Application>Microsoft Office PowerPoint</Application>
  <PresentationFormat>On-screen Show (4:3)</PresentationFormat>
  <Paragraphs>345</Paragraphs>
  <Slides>56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Тема Office</vt:lpstr>
      <vt:lpstr>1_Office Theme</vt:lpstr>
      <vt:lpstr>Office Theme</vt:lpstr>
      <vt:lpstr>2_Office Theme</vt:lpstr>
      <vt:lpstr>3_Office Theme</vt:lpstr>
      <vt:lpstr>5_Office Theme</vt:lpstr>
      <vt:lpstr>6_Office Theme</vt:lpstr>
      <vt:lpstr>7_Office Theme</vt:lpstr>
      <vt:lpstr>9_Office Theme</vt:lpstr>
      <vt:lpstr>10_Office Theme</vt:lpstr>
      <vt:lpstr>Sub-Riemannian Problems on 3D Lie Groups with Applications to Retinal Image Processing</vt:lpstr>
      <vt:lpstr>Structure of the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Lie Group Analysis via Invertible Orientation Scores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Sub-Riemannian problems on 3D Lie groups with applications to retinal image processing</dc:title>
  <dc:creator>Mashtakov, A.</dc:creator>
  <cp:lastModifiedBy>Mashtakov, A.</cp:lastModifiedBy>
  <cp:revision>388</cp:revision>
  <dcterms:created xsi:type="dcterms:W3CDTF">2015-01-12T08:03:42Z</dcterms:created>
  <dcterms:modified xsi:type="dcterms:W3CDTF">2015-03-05T19:18:42Z</dcterms:modified>
</cp:coreProperties>
</file>